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60"/>
  </p:notesMasterIdLst>
  <p:handoutMasterIdLst>
    <p:handoutMasterId r:id="rId161"/>
  </p:handoutMasterIdLst>
  <p:sldIdLst>
    <p:sldId id="256" r:id="rId5"/>
    <p:sldId id="257" r:id="rId6"/>
    <p:sldId id="258" r:id="rId7"/>
    <p:sldId id="411"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Lst>
  <p:sldSz cx="18288000" cy="10287000"/>
  <p:notesSz cx="7315200" cy="9601200"/>
  <p:embeddedFontLst>
    <p:embeddedFont>
      <p:font typeface="Roboto" panose="02000000000000000000" pitchFamily="2" charset="0"/>
      <p:regular r:id="rId162"/>
      <p:bold r:id="rId163"/>
      <p:italic r:id="rId164"/>
      <p:boldItalic r:id="rId165"/>
    </p:embeddedFont>
    <p:embeddedFont>
      <p:font typeface="Roboto Bold" panose="02000000000000000000" pitchFamily="2" charset="0"/>
      <p:regular r:id="rId166"/>
      <p:bold r:id="rId167"/>
    </p:embeddedFont>
    <p:embeddedFont>
      <p:font typeface="Roboto Bold Italics" panose="020B0604020202020204" charset="0"/>
      <p:regular r:id="rId168"/>
      <p:bold r:id="rId169"/>
      <p:italic r:id="rId170"/>
      <p:boldItalic r:id="rId171"/>
    </p:embeddedFont>
    <p:embeddedFont>
      <p:font typeface="Roboto Italics" panose="020B0604020202020204" charset="0"/>
      <p:regular r:id="rId172"/>
      <p:italic r:id="rId173"/>
    </p:embeddedFont>
    <p:embeddedFont>
      <p:font typeface="Roboto Slab Bold" pitchFamily="2" charset="0"/>
      <p:regular r:id="rId174"/>
      <p:bold r:id="rId175"/>
    </p:embeddedFont>
    <p:embeddedFont>
      <p:font typeface="Tahoma" panose="020B0604030504040204" pitchFamily="34" charset="0"/>
      <p:regular r:id="rId176"/>
      <p:bold r:id="rId1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F2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F0579C-C9DA-4441-97F7-FEABF87B85DE}" v="7" dt="2026-03-20T14:56:23.0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964"/>
    <p:restoredTop sz="53720" autoAdjust="0"/>
  </p:normalViewPr>
  <p:slideViewPr>
    <p:cSldViewPr snapToGrid="0">
      <p:cViewPr varScale="1">
        <p:scale>
          <a:sx n="66" d="100"/>
          <a:sy n="66" d="100"/>
        </p:scale>
        <p:origin x="96" y="35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font" Target="fonts/font9.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notesMaster" Target="notesMasters/notesMaster1.xml"/><Relationship Id="rId181" Type="http://schemas.openxmlformats.org/officeDocument/2006/relationships/tableStyles" Target="tableStyle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font" Target="fonts/font10.fntdata"/><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handoutMaster" Target="handoutMasters/handoutMaster1.xml"/><Relationship Id="rId182" Type="http://schemas.microsoft.com/office/2016/11/relationships/changesInfo" Target="changesInfos/changesInfo1.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font" Target="fonts/font16.fntdata"/><Relationship Id="rId172" Type="http://schemas.openxmlformats.org/officeDocument/2006/relationships/font" Target="fonts/font11.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font" Target="fonts/font6.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font" Target="fonts/font1.fntdata"/><Relationship Id="rId183"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font" Target="fonts/font12.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font" Target="fonts/font2.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font" Target="fonts/font13.fntdata"/><Relationship Id="rId179"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font" Target="fonts/font3.fntdata"/><Relationship Id="rId169"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theme" Target="theme/theme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font" Target="fonts/font14.fntdata"/><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font" Target="fonts/font4.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font" Target="fonts/font15.fntdata"/><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font" Target="fonts/font5.fntdata"/><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eline D’Onfro" userId="62af8d87-6926-4b66-b445-fca1a899db72" providerId="ADAL" clId="{C70DFACC-7147-4E61-AC28-564AA73DF4AC}"/>
    <pc:docChg chg="undo custSel addSld delSld modSld sldOrd modNotesMaster">
      <pc:chgData name="Madeline D’Onfro" userId="62af8d87-6926-4b66-b445-fca1a899db72" providerId="ADAL" clId="{C70DFACC-7147-4E61-AC28-564AA73DF4AC}" dt="2026-03-02T20:10:48.195" v="224" actId="1076"/>
      <pc:docMkLst>
        <pc:docMk/>
      </pc:docMkLst>
      <pc:sldChg chg="modNotes">
        <pc:chgData name="Madeline D’Onfro" userId="62af8d87-6926-4b66-b445-fca1a899db72" providerId="ADAL" clId="{C70DFACC-7147-4E61-AC28-564AA73DF4AC}" dt="2026-02-27T18:52:17.254" v="134"/>
        <pc:sldMkLst>
          <pc:docMk/>
          <pc:sldMk cId="0" sldId="256"/>
        </pc:sldMkLst>
      </pc:sldChg>
      <pc:sldChg chg="modNotes">
        <pc:chgData name="Madeline D’Onfro" userId="62af8d87-6926-4b66-b445-fca1a899db72" providerId="ADAL" clId="{C70DFACC-7147-4E61-AC28-564AA73DF4AC}" dt="2026-02-27T18:52:17.254" v="134"/>
        <pc:sldMkLst>
          <pc:docMk/>
          <pc:sldMk cId="0" sldId="257"/>
        </pc:sldMkLst>
      </pc:sldChg>
      <pc:sldChg chg="modNotes">
        <pc:chgData name="Madeline D’Onfro" userId="62af8d87-6926-4b66-b445-fca1a899db72" providerId="ADAL" clId="{C70DFACC-7147-4E61-AC28-564AA73DF4AC}" dt="2026-02-27T18:52:17.254" v="134"/>
        <pc:sldMkLst>
          <pc:docMk/>
          <pc:sldMk cId="0" sldId="258"/>
        </pc:sldMkLst>
      </pc:sldChg>
      <pc:sldChg chg="modNotes">
        <pc:chgData name="Madeline D’Onfro" userId="62af8d87-6926-4b66-b445-fca1a899db72" providerId="ADAL" clId="{C70DFACC-7147-4E61-AC28-564AA73DF4AC}" dt="2026-02-27T18:52:17.254" v="134"/>
        <pc:sldMkLst>
          <pc:docMk/>
          <pc:sldMk cId="0" sldId="259"/>
        </pc:sldMkLst>
      </pc:sldChg>
      <pc:sldChg chg="modNotes">
        <pc:chgData name="Madeline D’Onfro" userId="62af8d87-6926-4b66-b445-fca1a899db72" providerId="ADAL" clId="{C70DFACC-7147-4E61-AC28-564AA73DF4AC}" dt="2026-02-27T18:52:17.254" v="134"/>
        <pc:sldMkLst>
          <pc:docMk/>
          <pc:sldMk cId="0" sldId="260"/>
        </pc:sldMkLst>
      </pc:sldChg>
      <pc:sldChg chg="modNotes">
        <pc:chgData name="Madeline D’Onfro" userId="62af8d87-6926-4b66-b445-fca1a899db72" providerId="ADAL" clId="{C70DFACC-7147-4E61-AC28-564AA73DF4AC}" dt="2026-02-27T18:52:17.254" v="134"/>
        <pc:sldMkLst>
          <pc:docMk/>
          <pc:sldMk cId="0" sldId="261"/>
        </pc:sldMkLst>
      </pc:sldChg>
      <pc:sldChg chg="modNotes">
        <pc:chgData name="Madeline D’Onfro" userId="62af8d87-6926-4b66-b445-fca1a899db72" providerId="ADAL" clId="{C70DFACC-7147-4E61-AC28-564AA73DF4AC}" dt="2026-02-27T18:52:17.254" v="134"/>
        <pc:sldMkLst>
          <pc:docMk/>
          <pc:sldMk cId="0" sldId="263"/>
        </pc:sldMkLst>
      </pc:sldChg>
      <pc:sldChg chg="modNotes">
        <pc:chgData name="Madeline D’Onfro" userId="62af8d87-6926-4b66-b445-fca1a899db72" providerId="ADAL" clId="{C70DFACC-7147-4E61-AC28-564AA73DF4AC}" dt="2026-02-27T18:52:17.254" v="134"/>
        <pc:sldMkLst>
          <pc:docMk/>
          <pc:sldMk cId="0" sldId="264"/>
        </pc:sldMkLst>
      </pc:sldChg>
      <pc:sldChg chg="modNotes">
        <pc:chgData name="Madeline D’Onfro" userId="62af8d87-6926-4b66-b445-fca1a899db72" providerId="ADAL" clId="{C70DFACC-7147-4E61-AC28-564AA73DF4AC}" dt="2026-02-27T18:52:17.254" v="134"/>
        <pc:sldMkLst>
          <pc:docMk/>
          <pc:sldMk cId="0" sldId="265"/>
        </pc:sldMkLst>
      </pc:sldChg>
      <pc:sldChg chg="modNotes">
        <pc:chgData name="Madeline D’Onfro" userId="62af8d87-6926-4b66-b445-fca1a899db72" providerId="ADAL" clId="{C70DFACC-7147-4E61-AC28-564AA73DF4AC}" dt="2026-02-27T18:52:17.254" v="134"/>
        <pc:sldMkLst>
          <pc:docMk/>
          <pc:sldMk cId="0" sldId="267"/>
        </pc:sldMkLst>
      </pc:sldChg>
      <pc:sldChg chg="modNotes">
        <pc:chgData name="Madeline D’Onfro" userId="62af8d87-6926-4b66-b445-fca1a899db72" providerId="ADAL" clId="{C70DFACC-7147-4E61-AC28-564AA73DF4AC}" dt="2026-02-27T18:52:17.254" v="134"/>
        <pc:sldMkLst>
          <pc:docMk/>
          <pc:sldMk cId="0" sldId="268"/>
        </pc:sldMkLst>
      </pc:sldChg>
      <pc:sldChg chg="modNotes">
        <pc:chgData name="Madeline D’Onfro" userId="62af8d87-6926-4b66-b445-fca1a899db72" providerId="ADAL" clId="{C70DFACC-7147-4E61-AC28-564AA73DF4AC}" dt="2026-02-27T18:52:17.254" v="134"/>
        <pc:sldMkLst>
          <pc:docMk/>
          <pc:sldMk cId="0" sldId="269"/>
        </pc:sldMkLst>
      </pc:sldChg>
      <pc:sldChg chg="modNotes">
        <pc:chgData name="Madeline D’Onfro" userId="62af8d87-6926-4b66-b445-fca1a899db72" providerId="ADAL" clId="{C70DFACC-7147-4E61-AC28-564AA73DF4AC}" dt="2026-02-27T18:52:17.254" v="134"/>
        <pc:sldMkLst>
          <pc:docMk/>
          <pc:sldMk cId="0" sldId="270"/>
        </pc:sldMkLst>
      </pc:sldChg>
      <pc:sldChg chg="modNotes">
        <pc:chgData name="Madeline D’Onfro" userId="62af8d87-6926-4b66-b445-fca1a899db72" providerId="ADAL" clId="{C70DFACC-7147-4E61-AC28-564AA73DF4AC}" dt="2026-02-27T18:52:17.254" v="134"/>
        <pc:sldMkLst>
          <pc:docMk/>
          <pc:sldMk cId="0" sldId="271"/>
        </pc:sldMkLst>
      </pc:sldChg>
      <pc:sldChg chg="modNotes">
        <pc:chgData name="Madeline D’Onfro" userId="62af8d87-6926-4b66-b445-fca1a899db72" providerId="ADAL" clId="{C70DFACC-7147-4E61-AC28-564AA73DF4AC}" dt="2026-02-27T18:52:17.254" v="134"/>
        <pc:sldMkLst>
          <pc:docMk/>
          <pc:sldMk cId="0" sldId="272"/>
        </pc:sldMkLst>
      </pc:sldChg>
      <pc:sldChg chg="modNotes">
        <pc:chgData name="Madeline D’Onfro" userId="62af8d87-6926-4b66-b445-fca1a899db72" providerId="ADAL" clId="{C70DFACC-7147-4E61-AC28-564AA73DF4AC}" dt="2026-02-27T18:52:17.254" v="134"/>
        <pc:sldMkLst>
          <pc:docMk/>
          <pc:sldMk cId="0" sldId="273"/>
        </pc:sldMkLst>
      </pc:sldChg>
      <pc:sldChg chg="modNotes">
        <pc:chgData name="Madeline D’Onfro" userId="62af8d87-6926-4b66-b445-fca1a899db72" providerId="ADAL" clId="{C70DFACC-7147-4E61-AC28-564AA73DF4AC}" dt="2026-02-27T18:52:17.254" v="134"/>
        <pc:sldMkLst>
          <pc:docMk/>
          <pc:sldMk cId="0" sldId="274"/>
        </pc:sldMkLst>
      </pc:sldChg>
      <pc:sldChg chg="modNotes">
        <pc:chgData name="Madeline D’Onfro" userId="62af8d87-6926-4b66-b445-fca1a899db72" providerId="ADAL" clId="{C70DFACC-7147-4E61-AC28-564AA73DF4AC}" dt="2026-02-27T18:52:17.254" v="134"/>
        <pc:sldMkLst>
          <pc:docMk/>
          <pc:sldMk cId="0" sldId="276"/>
        </pc:sldMkLst>
      </pc:sldChg>
      <pc:sldChg chg="modNotes">
        <pc:chgData name="Madeline D’Onfro" userId="62af8d87-6926-4b66-b445-fca1a899db72" providerId="ADAL" clId="{C70DFACC-7147-4E61-AC28-564AA73DF4AC}" dt="2026-02-27T18:52:17.254" v="134"/>
        <pc:sldMkLst>
          <pc:docMk/>
          <pc:sldMk cId="0" sldId="277"/>
        </pc:sldMkLst>
      </pc:sldChg>
      <pc:sldChg chg="modNotes">
        <pc:chgData name="Madeline D’Onfro" userId="62af8d87-6926-4b66-b445-fca1a899db72" providerId="ADAL" clId="{C70DFACC-7147-4E61-AC28-564AA73DF4AC}" dt="2026-02-27T18:52:17.254" v="134"/>
        <pc:sldMkLst>
          <pc:docMk/>
          <pc:sldMk cId="0" sldId="278"/>
        </pc:sldMkLst>
      </pc:sldChg>
      <pc:sldChg chg="modNotes">
        <pc:chgData name="Madeline D’Onfro" userId="62af8d87-6926-4b66-b445-fca1a899db72" providerId="ADAL" clId="{C70DFACC-7147-4E61-AC28-564AA73DF4AC}" dt="2026-02-27T18:52:17.254" v="134"/>
        <pc:sldMkLst>
          <pc:docMk/>
          <pc:sldMk cId="0" sldId="279"/>
        </pc:sldMkLst>
      </pc:sldChg>
      <pc:sldChg chg="modAnim modNotes">
        <pc:chgData name="Madeline D’Onfro" userId="62af8d87-6926-4b66-b445-fca1a899db72" providerId="ADAL" clId="{C70DFACC-7147-4E61-AC28-564AA73DF4AC}" dt="2026-03-02T20:02:33.487" v="203"/>
        <pc:sldMkLst>
          <pc:docMk/>
          <pc:sldMk cId="0" sldId="280"/>
        </pc:sldMkLst>
      </pc:sldChg>
      <pc:sldChg chg="modNotes">
        <pc:chgData name="Madeline D’Onfro" userId="62af8d87-6926-4b66-b445-fca1a899db72" providerId="ADAL" clId="{C70DFACC-7147-4E61-AC28-564AA73DF4AC}" dt="2026-02-27T18:52:17.254" v="134"/>
        <pc:sldMkLst>
          <pc:docMk/>
          <pc:sldMk cId="0" sldId="281"/>
        </pc:sldMkLst>
      </pc:sldChg>
      <pc:sldChg chg="modNotes">
        <pc:chgData name="Madeline D’Onfro" userId="62af8d87-6926-4b66-b445-fca1a899db72" providerId="ADAL" clId="{C70DFACC-7147-4E61-AC28-564AA73DF4AC}" dt="2026-02-27T18:52:17.254" v="134"/>
        <pc:sldMkLst>
          <pc:docMk/>
          <pc:sldMk cId="0" sldId="282"/>
        </pc:sldMkLst>
      </pc:sldChg>
      <pc:sldChg chg="modNotes">
        <pc:chgData name="Madeline D’Onfro" userId="62af8d87-6926-4b66-b445-fca1a899db72" providerId="ADAL" clId="{C70DFACC-7147-4E61-AC28-564AA73DF4AC}" dt="2026-02-27T18:52:17.254" v="134"/>
        <pc:sldMkLst>
          <pc:docMk/>
          <pc:sldMk cId="0" sldId="283"/>
        </pc:sldMkLst>
      </pc:sldChg>
      <pc:sldChg chg="modNotes">
        <pc:chgData name="Madeline D’Onfro" userId="62af8d87-6926-4b66-b445-fca1a899db72" providerId="ADAL" clId="{C70DFACC-7147-4E61-AC28-564AA73DF4AC}" dt="2026-02-27T18:52:17.254" v="134"/>
        <pc:sldMkLst>
          <pc:docMk/>
          <pc:sldMk cId="0" sldId="284"/>
        </pc:sldMkLst>
      </pc:sldChg>
      <pc:sldChg chg="modNotes">
        <pc:chgData name="Madeline D’Onfro" userId="62af8d87-6926-4b66-b445-fca1a899db72" providerId="ADAL" clId="{C70DFACC-7147-4E61-AC28-564AA73DF4AC}" dt="2026-02-27T18:52:17.254" v="134"/>
        <pc:sldMkLst>
          <pc:docMk/>
          <pc:sldMk cId="0" sldId="285"/>
        </pc:sldMkLst>
      </pc:sldChg>
      <pc:sldChg chg="modNotes">
        <pc:chgData name="Madeline D’Onfro" userId="62af8d87-6926-4b66-b445-fca1a899db72" providerId="ADAL" clId="{C70DFACC-7147-4E61-AC28-564AA73DF4AC}" dt="2026-02-27T18:52:17.254" v="134"/>
        <pc:sldMkLst>
          <pc:docMk/>
          <pc:sldMk cId="0" sldId="286"/>
        </pc:sldMkLst>
      </pc:sldChg>
      <pc:sldChg chg="modNotes">
        <pc:chgData name="Madeline D’Onfro" userId="62af8d87-6926-4b66-b445-fca1a899db72" providerId="ADAL" clId="{C70DFACC-7147-4E61-AC28-564AA73DF4AC}" dt="2026-02-27T18:52:17.254" v="134"/>
        <pc:sldMkLst>
          <pc:docMk/>
          <pc:sldMk cId="0" sldId="288"/>
        </pc:sldMkLst>
      </pc:sldChg>
      <pc:sldChg chg="modNotes">
        <pc:chgData name="Madeline D’Onfro" userId="62af8d87-6926-4b66-b445-fca1a899db72" providerId="ADAL" clId="{C70DFACC-7147-4E61-AC28-564AA73DF4AC}" dt="2026-02-27T18:52:17.254" v="134"/>
        <pc:sldMkLst>
          <pc:docMk/>
          <pc:sldMk cId="0" sldId="289"/>
        </pc:sldMkLst>
      </pc:sldChg>
      <pc:sldChg chg="modNotes">
        <pc:chgData name="Madeline D’Onfro" userId="62af8d87-6926-4b66-b445-fca1a899db72" providerId="ADAL" clId="{C70DFACC-7147-4E61-AC28-564AA73DF4AC}" dt="2026-02-27T18:52:17.254" v="134"/>
        <pc:sldMkLst>
          <pc:docMk/>
          <pc:sldMk cId="0" sldId="290"/>
        </pc:sldMkLst>
      </pc:sldChg>
      <pc:sldChg chg="modNotes">
        <pc:chgData name="Madeline D’Onfro" userId="62af8d87-6926-4b66-b445-fca1a899db72" providerId="ADAL" clId="{C70DFACC-7147-4E61-AC28-564AA73DF4AC}" dt="2026-02-27T18:52:17.254" v="134"/>
        <pc:sldMkLst>
          <pc:docMk/>
          <pc:sldMk cId="0" sldId="291"/>
        </pc:sldMkLst>
      </pc:sldChg>
      <pc:sldChg chg="modNotes">
        <pc:chgData name="Madeline D’Onfro" userId="62af8d87-6926-4b66-b445-fca1a899db72" providerId="ADAL" clId="{C70DFACC-7147-4E61-AC28-564AA73DF4AC}" dt="2026-02-27T18:52:17.254" v="134"/>
        <pc:sldMkLst>
          <pc:docMk/>
          <pc:sldMk cId="0" sldId="292"/>
        </pc:sldMkLst>
      </pc:sldChg>
      <pc:sldChg chg="modAnim modNotes">
        <pc:chgData name="Madeline D’Onfro" userId="62af8d87-6926-4b66-b445-fca1a899db72" providerId="ADAL" clId="{C70DFACC-7147-4E61-AC28-564AA73DF4AC}" dt="2026-03-02T20:03:13.519" v="207"/>
        <pc:sldMkLst>
          <pc:docMk/>
          <pc:sldMk cId="0" sldId="293"/>
        </pc:sldMkLst>
      </pc:sldChg>
      <pc:sldChg chg="modNotes">
        <pc:chgData name="Madeline D’Onfro" userId="62af8d87-6926-4b66-b445-fca1a899db72" providerId="ADAL" clId="{C70DFACC-7147-4E61-AC28-564AA73DF4AC}" dt="2026-02-27T18:52:17.254" v="134"/>
        <pc:sldMkLst>
          <pc:docMk/>
          <pc:sldMk cId="0" sldId="294"/>
        </pc:sldMkLst>
      </pc:sldChg>
      <pc:sldChg chg="modNotes">
        <pc:chgData name="Madeline D’Onfro" userId="62af8d87-6926-4b66-b445-fca1a899db72" providerId="ADAL" clId="{C70DFACC-7147-4E61-AC28-564AA73DF4AC}" dt="2026-02-27T18:52:17.254" v="134"/>
        <pc:sldMkLst>
          <pc:docMk/>
          <pc:sldMk cId="0" sldId="295"/>
        </pc:sldMkLst>
      </pc:sldChg>
      <pc:sldChg chg="modNotes">
        <pc:chgData name="Madeline D’Onfro" userId="62af8d87-6926-4b66-b445-fca1a899db72" providerId="ADAL" clId="{C70DFACC-7147-4E61-AC28-564AA73DF4AC}" dt="2026-02-27T18:52:17.254" v="134"/>
        <pc:sldMkLst>
          <pc:docMk/>
          <pc:sldMk cId="0" sldId="296"/>
        </pc:sldMkLst>
      </pc:sldChg>
      <pc:sldChg chg="modNotes">
        <pc:chgData name="Madeline D’Onfro" userId="62af8d87-6926-4b66-b445-fca1a899db72" providerId="ADAL" clId="{C70DFACC-7147-4E61-AC28-564AA73DF4AC}" dt="2026-02-27T18:52:17.254" v="134"/>
        <pc:sldMkLst>
          <pc:docMk/>
          <pc:sldMk cId="0" sldId="297"/>
        </pc:sldMkLst>
      </pc:sldChg>
      <pc:sldChg chg="modNotes">
        <pc:chgData name="Madeline D’Onfro" userId="62af8d87-6926-4b66-b445-fca1a899db72" providerId="ADAL" clId="{C70DFACC-7147-4E61-AC28-564AA73DF4AC}" dt="2026-02-27T18:52:17.254" v="134"/>
        <pc:sldMkLst>
          <pc:docMk/>
          <pc:sldMk cId="0" sldId="298"/>
        </pc:sldMkLst>
      </pc:sldChg>
      <pc:sldChg chg="modNotes">
        <pc:chgData name="Madeline D’Onfro" userId="62af8d87-6926-4b66-b445-fca1a899db72" providerId="ADAL" clId="{C70DFACC-7147-4E61-AC28-564AA73DF4AC}" dt="2026-02-27T18:52:17.254" v="134"/>
        <pc:sldMkLst>
          <pc:docMk/>
          <pc:sldMk cId="0" sldId="299"/>
        </pc:sldMkLst>
      </pc:sldChg>
      <pc:sldChg chg="modNotes">
        <pc:chgData name="Madeline D’Onfro" userId="62af8d87-6926-4b66-b445-fca1a899db72" providerId="ADAL" clId="{C70DFACC-7147-4E61-AC28-564AA73DF4AC}" dt="2026-02-27T18:52:17.254" v="134"/>
        <pc:sldMkLst>
          <pc:docMk/>
          <pc:sldMk cId="0" sldId="301"/>
        </pc:sldMkLst>
      </pc:sldChg>
      <pc:sldChg chg="modAnim modNotes">
        <pc:chgData name="Madeline D’Onfro" userId="62af8d87-6926-4b66-b445-fca1a899db72" providerId="ADAL" clId="{C70DFACC-7147-4E61-AC28-564AA73DF4AC}" dt="2026-03-02T20:03:59.506" v="211"/>
        <pc:sldMkLst>
          <pc:docMk/>
          <pc:sldMk cId="0" sldId="302"/>
        </pc:sldMkLst>
      </pc:sldChg>
      <pc:sldChg chg="modNotes">
        <pc:chgData name="Madeline D’Onfro" userId="62af8d87-6926-4b66-b445-fca1a899db72" providerId="ADAL" clId="{C70DFACC-7147-4E61-AC28-564AA73DF4AC}" dt="2026-02-27T18:52:17.254" v="134"/>
        <pc:sldMkLst>
          <pc:docMk/>
          <pc:sldMk cId="0" sldId="303"/>
        </pc:sldMkLst>
      </pc:sldChg>
      <pc:sldChg chg="modNotes">
        <pc:chgData name="Madeline D’Onfro" userId="62af8d87-6926-4b66-b445-fca1a899db72" providerId="ADAL" clId="{C70DFACC-7147-4E61-AC28-564AA73DF4AC}" dt="2026-02-27T18:52:17.254" v="134"/>
        <pc:sldMkLst>
          <pc:docMk/>
          <pc:sldMk cId="0" sldId="304"/>
        </pc:sldMkLst>
      </pc:sldChg>
      <pc:sldChg chg="modNotes">
        <pc:chgData name="Madeline D’Onfro" userId="62af8d87-6926-4b66-b445-fca1a899db72" providerId="ADAL" clId="{C70DFACC-7147-4E61-AC28-564AA73DF4AC}" dt="2026-02-27T18:52:17.254" v="134"/>
        <pc:sldMkLst>
          <pc:docMk/>
          <pc:sldMk cId="0" sldId="305"/>
        </pc:sldMkLst>
      </pc:sldChg>
      <pc:sldChg chg="modNotes">
        <pc:chgData name="Madeline D’Onfro" userId="62af8d87-6926-4b66-b445-fca1a899db72" providerId="ADAL" clId="{C70DFACC-7147-4E61-AC28-564AA73DF4AC}" dt="2026-02-27T18:52:17.254" v="134"/>
        <pc:sldMkLst>
          <pc:docMk/>
          <pc:sldMk cId="0" sldId="306"/>
        </pc:sldMkLst>
      </pc:sldChg>
      <pc:sldChg chg="modNotes">
        <pc:chgData name="Madeline D’Onfro" userId="62af8d87-6926-4b66-b445-fca1a899db72" providerId="ADAL" clId="{C70DFACC-7147-4E61-AC28-564AA73DF4AC}" dt="2026-02-27T18:52:17.254" v="134"/>
        <pc:sldMkLst>
          <pc:docMk/>
          <pc:sldMk cId="0" sldId="307"/>
        </pc:sldMkLst>
      </pc:sldChg>
      <pc:sldChg chg="modNotes">
        <pc:chgData name="Madeline D’Onfro" userId="62af8d87-6926-4b66-b445-fca1a899db72" providerId="ADAL" clId="{C70DFACC-7147-4E61-AC28-564AA73DF4AC}" dt="2026-02-27T18:52:17.254" v="134"/>
        <pc:sldMkLst>
          <pc:docMk/>
          <pc:sldMk cId="0" sldId="308"/>
        </pc:sldMkLst>
      </pc:sldChg>
      <pc:sldChg chg="modNotes">
        <pc:chgData name="Madeline D’Onfro" userId="62af8d87-6926-4b66-b445-fca1a899db72" providerId="ADAL" clId="{C70DFACC-7147-4E61-AC28-564AA73DF4AC}" dt="2026-02-27T18:52:17.254" v="134"/>
        <pc:sldMkLst>
          <pc:docMk/>
          <pc:sldMk cId="0" sldId="309"/>
        </pc:sldMkLst>
      </pc:sldChg>
      <pc:sldChg chg="modNotes">
        <pc:chgData name="Madeline D’Onfro" userId="62af8d87-6926-4b66-b445-fca1a899db72" providerId="ADAL" clId="{C70DFACC-7147-4E61-AC28-564AA73DF4AC}" dt="2026-02-27T18:52:17.254" v="134"/>
        <pc:sldMkLst>
          <pc:docMk/>
          <pc:sldMk cId="0" sldId="310"/>
        </pc:sldMkLst>
      </pc:sldChg>
      <pc:sldChg chg="modNotes">
        <pc:chgData name="Madeline D’Onfro" userId="62af8d87-6926-4b66-b445-fca1a899db72" providerId="ADAL" clId="{C70DFACC-7147-4E61-AC28-564AA73DF4AC}" dt="2026-02-27T18:52:17.254" v="134"/>
        <pc:sldMkLst>
          <pc:docMk/>
          <pc:sldMk cId="0" sldId="311"/>
        </pc:sldMkLst>
      </pc:sldChg>
      <pc:sldChg chg="modNotes">
        <pc:chgData name="Madeline D’Onfro" userId="62af8d87-6926-4b66-b445-fca1a899db72" providerId="ADAL" clId="{C70DFACC-7147-4E61-AC28-564AA73DF4AC}" dt="2026-02-27T18:52:17.254" v="134"/>
        <pc:sldMkLst>
          <pc:docMk/>
          <pc:sldMk cId="0" sldId="312"/>
        </pc:sldMkLst>
      </pc:sldChg>
      <pc:sldChg chg="modSp mod modNotes">
        <pc:chgData name="Madeline D’Onfro" userId="62af8d87-6926-4b66-b445-fca1a899db72" providerId="ADAL" clId="{C70DFACC-7147-4E61-AC28-564AA73DF4AC}" dt="2026-03-02T20:10:48.195" v="224" actId="1076"/>
        <pc:sldMkLst>
          <pc:docMk/>
          <pc:sldMk cId="0" sldId="313"/>
        </pc:sldMkLst>
        <pc:spChg chg="mod">
          <ac:chgData name="Madeline D’Onfro" userId="62af8d87-6926-4b66-b445-fca1a899db72" providerId="ADAL" clId="{C70DFACC-7147-4E61-AC28-564AA73DF4AC}" dt="2026-03-02T20:10:21.624" v="216" actId="1076"/>
          <ac:spMkLst>
            <pc:docMk/>
            <pc:sldMk cId="0" sldId="313"/>
            <ac:spMk id="14" creationId="{00000000-0000-0000-0000-000000000000}"/>
          </ac:spMkLst>
        </pc:spChg>
        <pc:spChg chg="mod">
          <ac:chgData name="Madeline D’Onfro" userId="62af8d87-6926-4b66-b445-fca1a899db72" providerId="ADAL" clId="{C70DFACC-7147-4E61-AC28-564AA73DF4AC}" dt="2026-03-02T20:10:23.897" v="217" actId="1076"/>
          <ac:spMkLst>
            <pc:docMk/>
            <pc:sldMk cId="0" sldId="313"/>
            <ac:spMk id="23" creationId="{00000000-0000-0000-0000-000000000000}"/>
          </ac:spMkLst>
        </pc:spChg>
        <pc:spChg chg="mod">
          <ac:chgData name="Madeline D’Onfro" userId="62af8d87-6926-4b66-b445-fca1a899db72" providerId="ADAL" clId="{C70DFACC-7147-4E61-AC28-564AA73DF4AC}" dt="2026-03-02T20:10:39.723" v="223" actId="1076"/>
          <ac:spMkLst>
            <pc:docMk/>
            <pc:sldMk cId="0" sldId="313"/>
            <ac:spMk id="56" creationId="{00000000-0000-0000-0000-000000000000}"/>
          </ac:spMkLst>
        </pc:spChg>
        <pc:spChg chg="mod">
          <ac:chgData name="Madeline D’Onfro" userId="62af8d87-6926-4b66-b445-fca1a899db72" providerId="ADAL" clId="{C70DFACC-7147-4E61-AC28-564AA73DF4AC}" dt="2026-03-02T20:10:48.195" v="224" actId="1076"/>
          <ac:spMkLst>
            <pc:docMk/>
            <pc:sldMk cId="0" sldId="313"/>
            <ac:spMk id="58" creationId="{00000000-0000-0000-0000-000000000000}"/>
          </ac:spMkLst>
        </pc:spChg>
      </pc:sldChg>
      <pc:sldChg chg="modNotes">
        <pc:chgData name="Madeline D’Onfro" userId="62af8d87-6926-4b66-b445-fca1a899db72" providerId="ADAL" clId="{C70DFACC-7147-4E61-AC28-564AA73DF4AC}" dt="2026-02-27T18:52:17.254" v="134"/>
        <pc:sldMkLst>
          <pc:docMk/>
          <pc:sldMk cId="0" sldId="314"/>
        </pc:sldMkLst>
      </pc:sldChg>
      <pc:sldChg chg="modNotes">
        <pc:chgData name="Madeline D’Onfro" userId="62af8d87-6926-4b66-b445-fca1a899db72" providerId="ADAL" clId="{C70DFACC-7147-4E61-AC28-564AA73DF4AC}" dt="2026-02-27T18:52:17.254" v="134"/>
        <pc:sldMkLst>
          <pc:docMk/>
          <pc:sldMk cId="0" sldId="315"/>
        </pc:sldMkLst>
      </pc:sldChg>
      <pc:sldChg chg="modNotes">
        <pc:chgData name="Madeline D’Onfro" userId="62af8d87-6926-4b66-b445-fca1a899db72" providerId="ADAL" clId="{C70DFACC-7147-4E61-AC28-564AA73DF4AC}" dt="2026-02-27T18:52:17.254" v="134"/>
        <pc:sldMkLst>
          <pc:docMk/>
          <pc:sldMk cId="0" sldId="317"/>
        </pc:sldMkLst>
      </pc:sldChg>
      <pc:sldChg chg="modNotes">
        <pc:chgData name="Madeline D’Onfro" userId="62af8d87-6926-4b66-b445-fca1a899db72" providerId="ADAL" clId="{C70DFACC-7147-4E61-AC28-564AA73DF4AC}" dt="2026-02-27T18:52:17.254" v="134"/>
        <pc:sldMkLst>
          <pc:docMk/>
          <pc:sldMk cId="0" sldId="318"/>
        </pc:sldMkLst>
      </pc:sldChg>
      <pc:sldChg chg="modNotes">
        <pc:chgData name="Madeline D’Onfro" userId="62af8d87-6926-4b66-b445-fca1a899db72" providerId="ADAL" clId="{C70DFACC-7147-4E61-AC28-564AA73DF4AC}" dt="2026-02-27T18:52:17.254" v="134"/>
        <pc:sldMkLst>
          <pc:docMk/>
          <pc:sldMk cId="0" sldId="319"/>
        </pc:sldMkLst>
      </pc:sldChg>
      <pc:sldChg chg="modNotes">
        <pc:chgData name="Madeline D’Onfro" userId="62af8d87-6926-4b66-b445-fca1a899db72" providerId="ADAL" clId="{C70DFACC-7147-4E61-AC28-564AA73DF4AC}" dt="2026-02-27T18:52:17.254" v="134"/>
        <pc:sldMkLst>
          <pc:docMk/>
          <pc:sldMk cId="0" sldId="321"/>
        </pc:sldMkLst>
      </pc:sldChg>
      <pc:sldChg chg="modAnim modNotes modNotesTx">
        <pc:chgData name="Madeline D’Onfro" userId="62af8d87-6926-4b66-b445-fca1a899db72" providerId="ADAL" clId="{C70DFACC-7147-4E61-AC28-564AA73DF4AC}" dt="2026-02-27T18:52:17.254" v="134"/>
        <pc:sldMkLst>
          <pc:docMk/>
          <pc:sldMk cId="0" sldId="322"/>
        </pc:sldMkLst>
      </pc:sldChg>
      <pc:sldChg chg="modSp mod modNotes">
        <pc:chgData name="Madeline D’Onfro" userId="62af8d87-6926-4b66-b445-fca1a899db72" providerId="ADAL" clId="{C70DFACC-7147-4E61-AC28-564AA73DF4AC}" dt="2026-02-27T18:52:17.254" v="134"/>
        <pc:sldMkLst>
          <pc:docMk/>
          <pc:sldMk cId="0" sldId="323"/>
        </pc:sldMkLst>
        <pc:grpChg chg="mod">
          <ac:chgData name="Madeline D’Onfro" userId="62af8d87-6926-4b66-b445-fca1a899db72" providerId="ADAL" clId="{C70DFACC-7147-4E61-AC28-564AA73DF4AC}" dt="2026-02-27T18:28:54.698" v="89" actId="14100"/>
          <ac:grpSpMkLst>
            <pc:docMk/>
            <pc:sldMk cId="0" sldId="323"/>
            <ac:grpSpMk id="11" creationId="{00000000-0000-0000-0000-000000000000}"/>
          </ac:grpSpMkLst>
        </pc:grpChg>
      </pc:sldChg>
      <pc:sldChg chg="modAnim modNotes">
        <pc:chgData name="Madeline D’Onfro" userId="62af8d87-6926-4b66-b445-fca1a899db72" providerId="ADAL" clId="{C70DFACC-7147-4E61-AC28-564AA73DF4AC}" dt="2026-02-27T18:52:17.254" v="134"/>
        <pc:sldMkLst>
          <pc:docMk/>
          <pc:sldMk cId="0" sldId="324"/>
        </pc:sldMkLst>
      </pc:sldChg>
      <pc:sldChg chg="modNotes">
        <pc:chgData name="Madeline D’Onfro" userId="62af8d87-6926-4b66-b445-fca1a899db72" providerId="ADAL" clId="{C70DFACC-7147-4E61-AC28-564AA73DF4AC}" dt="2026-02-27T18:52:17.254" v="134"/>
        <pc:sldMkLst>
          <pc:docMk/>
          <pc:sldMk cId="0" sldId="325"/>
        </pc:sldMkLst>
      </pc:sldChg>
      <pc:sldChg chg="modNotes">
        <pc:chgData name="Madeline D’Onfro" userId="62af8d87-6926-4b66-b445-fca1a899db72" providerId="ADAL" clId="{C70DFACC-7147-4E61-AC28-564AA73DF4AC}" dt="2026-02-27T18:52:17.254" v="134"/>
        <pc:sldMkLst>
          <pc:docMk/>
          <pc:sldMk cId="0" sldId="326"/>
        </pc:sldMkLst>
      </pc:sldChg>
      <pc:sldChg chg="modNotes">
        <pc:chgData name="Madeline D’Onfro" userId="62af8d87-6926-4b66-b445-fca1a899db72" providerId="ADAL" clId="{C70DFACC-7147-4E61-AC28-564AA73DF4AC}" dt="2026-02-27T18:52:17.254" v="134"/>
        <pc:sldMkLst>
          <pc:docMk/>
          <pc:sldMk cId="0" sldId="327"/>
        </pc:sldMkLst>
      </pc:sldChg>
      <pc:sldChg chg="modNotes">
        <pc:chgData name="Madeline D’Onfro" userId="62af8d87-6926-4b66-b445-fca1a899db72" providerId="ADAL" clId="{C70DFACC-7147-4E61-AC28-564AA73DF4AC}" dt="2026-02-27T18:52:17.254" v="134"/>
        <pc:sldMkLst>
          <pc:docMk/>
          <pc:sldMk cId="0" sldId="329"/>
        </pc:sldMkLst>
      </pc:sldChg>
      <pc:sldChg chg="modAnim modNotes modNotesTx">
        <pc:chgData name="Madeline D’Onfro" userId="62af8d87-6926-4b66-b445-fca1a899db72" providerId="ADAL" clId="{C70DFACC-7147-4E61-AC28-564AA73DF4AC}" dt="2026-02-27T18:52:17.254" v="134"/>
        <pc:sldMkLst>
          <pc:docMk/>
          <pc:sldMk cId="0" sldId="330"/>
        </pc:sldMkLst>
      </pc:sldChg>
      <pc:sldChg chg="modNotes">
        <pc:chgData name="Madeline D’Onfro" userId="62af8d87-6926-4b66-b445-fca1a899db72" providerId="ADAL" clId="{C70DFACC-7147-4E61-AC28-564AA73DF4AC}" dt="2026-02-27T18:52:17.254" v="134"/>
        <pc:sldMkLst>
          <pc:docMk/>
          <pc:sldMk cId="0" sldId="331"/>
        </pc:sldMkLst>
      </pc:sldChg>
      <pc:sldChg chg="modNotes">
        <pc:chgData name="Madeline D’Onfro" userId="62af8d87-6926-4b66-b445-fca1a899db72" providerId="ADAL" clId="{C70DFACC-7147-4E61-AC28-564AA73DF4AC}" dt="2026-02-27T18:52:17.254" v="134"/>
        <pc:sldMkLst>
          <pc:docMk/>
          <pc:sldMk cId="0" sldId="332"/>
        </pc:sldMkLst>
      </pc:sldChg>
      <pc:sldChg chg="modAnim modNotes modNotesTx">
        <pc:chgData name="Madeline D’Onfro" userId="62af8d87-6926-4b66-b445-fca1a899db72" providerId="ADAL" clId="{C70DFACC-7147-4E61-AC28-564AA73DF4AC}" dt="2026-02-27T18:52:17.254" v="134"/>
        <pc:sldMkLst>
          <pc:docMk/>
          <pc:sldMk cId="0" sldId="333"/>
        </pc:sldMkLst>
      </pc:sldChg>
      <pc:sldChg chg="modNotes">
        <pc:chgData name="Madeline D’Onfro" userId="62af8d87-6926-4b66-b445-fca1a899db72" providerId="ADAL" clId="{C70DFACC-7147-4E61-AC28-564AA73DF4AC}" dt="2026-02-27T18:52:17.254" v="134"/>
        <pc:sldMkLst>
          <pc:docMk/>
          <pc:sldMk cId="0" sldId="334"/>
        </pc:sldMkLst>
      </pc:sldChg>
      <pc:sldChg chg="modNotes">
        <pc:chgData name="Madeline D’Onfro" userId="62af8d87-6926-4b66-b445-fca1a899db72" providerId="ADAL" clId="{C70DFACC-7147-4E61-AC28-564AA73DF4AC}" dt="2026-02-27T18:52:17.254" v="134"/>
        <pc:sldMkLst>
          <pc:docMk/>
          <pc:sldMk cId="0" sldId="335"/>
        </pc:sldMkLst>
      </pc:sldChg>
      <pc:sldChg chg="modNotes">
        <pc:chgData name="Madeline D’Onfro" userId="62af8d87-6926-4b66-b445-fca1a899db72" providerId="ADAL" clId="{C70DFACC-7147-4E61-AC28-564AA73DF4AC}" dt="2026-02-27T18:52:17.254" v="134"/>
        <pc:sldMkLst>
          <pc:docMk/>
          <pc:sldMk cId="0" sldId="336"/>
        </pc:sldMkLst>
      </pc:sldChg>
      <pc:sldChg chg="modNotes">
        <pc:chgData name="Madeline D’Onfro" userId="62af8d87-6926-4b66-b445-fca1a899db72" providerId="ADAL" clId="{C70DFACC-7147-4E61-AC28-564AA73DF4AC}" dt="2026-02-27T18:52:17.254" v="134"/>
        <pc:sldMkLst>
          <pc:docMk/>
          <pc:sldMk cId="0" sldId="337"/>
        </pc:sldMkLst>
      </pc:sldChg>
      <pc:sldChg chg="modNotes">
        <pc:chgData name="Madeline D’Onfro" userId="62af8d87-6926-4b66-b445-fca1a899db72" providerId="ADAL" clId="{C70DFACC-7147-4E61-AC28-564AA73DF4AC}" dt="2026-02-27T18:52:17.254" v="134"/>
        <pc:sldMkLst>
          <pc:docMk/>
          <pc:sldMk cId="0" sldId="338"/>
        </pc:sldMkLst>
      </pc:sldChg>
      <pc:sldChg chg="modNotes">
        <pc:chgData name="Madeline D’Onfro" userId="62af8d87-6926-4b66-b445-fca1a899db72" providerId="ADAL" clId="{C70DFACC-7147-4E61-AC28-564AA73DF4AC}" dt="2026-02-27T18:52:17.254" v="134"/>
        <pc:sldMkLst>
          <pc:docMk/>
          <pc:sldMk cId="0" sldId="340"/>
        </pc:sldMkLst>
      </pc:sldChg>
      <pc:sldChg chg="modNotes">
        <pc:chgData name="Madeline D’Onfro" userId="62af8d87-6926-4b66-b445-fca1a899db72" providerId="ADAL" clId="{C70DFACC-7147-4E61-AC28-564AA73DF4AC}" dt="2026-02-27T18:52:17.254" v="134"/>
        <pc:sldMkLst>
          <pc:docMk/>
          <pc:sldMk cId="0" sldId="341"/>
        </pc:sldMkLst>
      </pc:sldChg>
      <pc:sldChg chg="modNotes">
        <pc:chgData name="Madeline D’Onfro" userId="62af8d87-6926-4b66-b445-fca1a899db72" providerId="ADAL" clId="{C70DFACC-7147-4E61-AC28-564AA73DF4AC}" dt="2026-02-27T18:52:17.254" v="134"/>
        <pc:sldMkLst>
          <pc:docMk/>
          <pc:sldMk cId="0" sldId="342"/>
        </pc:sldMkLst>
      </pc:sldChg>
      <pc:sldChg chg="modNotes">
        <pc:chgData name="Madeline D’Onfro" userId="62af8d87-6926-4b66-b445-fca1a899db72" providerId="ADAL" clId="{C70DFACC-7147-4E61-AC28-564AA73DF4AC}" dt="2026-02-27T18:52:17.254" v="134"/>
        <pc:sldMkLst>
          <pc:docMk/>
          <pc:sldMk cId="0" sldId="344"/>
        </pc:sldMkLst>
      </pc:sldChg>
      <pc:sldChg chg="modAnim modNotes">
        <pc:chgData name="Madeline D’Onfro" userId="62af8d87-6926-4b66-b445-fca1a899db72" providerId="ADAL" clId="{C70DFACC-7147-4E61-AC28-564AA73DF4AC}" dt="2026-02-27T18:52:17.254" v="134"/>
        <pc:sldMkLst>
          <pc:docMk/>
          <pc:sldMk cId="0" sldId="345"/>
        </pc:sldMkLst>
      </pc:sldChg>
      <pc:sldChg chg="modAnim modNotes">
        <pc:chgData name="Madeline D’Onfro" userId="62af8d87-6926-4b66-b445-fca1a899db72" providerId="ADAL" clId="{C70DFACC-7147-4E61-AC28-564AA73DF4AC}" dt="2026-02-27T18:52:17.254" v="134"/>
        <pc:sldMkLst>
          <pc:docMk/>
          <pc:sldMk cId="0" sldId="346"/>
        </pc:sldMkLst>
      </pc:sldChg>
      <pc:sldChg chg="modSp mod modAnim modNotes">
        <pc:chgData name="Madeline D’Onfro" userId="62af8d87-6926-4b66-b445-fca1a899db72" providerId="ADAL" clId="{C70DFACC-7147-4E61-AC28-564AA73DF4AC}" dt="2026-03-02T20:07:15.422" v="213" actId="14100"/>
        <pc:sldMkLst>
          <pc:docMk/>
          <pc:sldMk cId="0" sldId="347"/>
        </pc:sldMkLst>
        <pc:spChg chg="mod">
          <ac:chgData name="Madeline D’Onfro" userId="62af8d87-6926-4b66-b445-fca1a899db72" providerId="ADAL" clId="{C70DFACC-7147-4E61-AC28-564AA73DF4AC}" dt="2026-03-02T20:07:15.422" v="213" actId="14100"/>
          <ac:spMkLst>
            <pc:docMk/>
            <pc:sldMk cId="0" sldId="347"/>
            <ac:spMk id="7" creationId="{00000000-0000-0000-0000-000000000000}"/>
          </ac:spMkLst>
        </pc:spChg>
      </pc:sldChg>
      <pc:sldChg chg="modNotes">
        <pc:chgData name="Madeline D’Onfro" userId="62af8d87-6926-4b66-b445-fca1a899db72" providerId="ADAL" clId="{C70DFACC-7147-4E61-AC28-564AA73DF4AC}" dt="2026-02-27T18:52:17.254" v="134"/>
        <pc:sldMkLst>
          <pc:docMk/>
          <pc:sldMk cId="0" sldId="348"/>
        </pc:sldMkLst>
      </pc:sldChg>
      <pc:sldChg chg="modNotes">
        <pc:chgData name="Madeline D’Onfro" userId="62af8d87-6926-4b66-b445-fca1a899db72" providerId="ADAL" clId="{C70DFACC-7147-4E61-AC28-564AA73DF4AC}" dt="2026-02-27T18:52:17.254" v="134"/>
        <pc:sldMkLst>
          <pc:docMk/>
          <pc:sldMk cId="0" sldId="349"/>
        </pc:sldMkLst>
      </pc:sldChg>
      <pc:sldChg chg="modNotes">
        <pc:chgData name="Madeline D’Onfro" userId="62af8d87-6926-4b66-b445-fca1a899db72" providerId="ADAL" clId="{C70DFACC-7147-4E61-AC28-564AA73DF4AC}" dt="2026-02-27T18:52:17.254" v="134"/>
        <pc:sldMkLst>
          <pc:docMk/>
          <pc:sldMk cId="0" sldId="350"/>
        </pc:sldMkLst>
      </pc:sldChg>
      <pc:sldChg chg="modNotes">
        <pc:chgData name="Madeline D’Onfro" userId="62af8d87-6926-4b66-b445-fca1a899db72" providerId="ADAL" clId="{C70DFACC-7147-4E61-AC28-564AA73DF4AC}" dt="2026-02-27T18:52:17.254" v="134"/>
        <pc:sldMkLst>
          <pc:docMk/>
          <pc:sldMk cId="0" sldId="352"/>
        </pc:sldMkLst>
      </pc:sldChg>
      <pc:sldChg chg="modAnim modNotes">
        <pc:chgData name="Madeline D’Onfro" userId="62af8d87-6926-4b66-b445-fca1a899db72" providerId="ADAL" clId="{C70DFACC-7147-4E61-AC28-564AA73DF4AC}" dt="2026-02-27T18:52:17.254" v="134"/>
        <pc:sldMkLst>
          <pc:docMk/>
          <pc:sldMk cId="0" sldId="353"/>
        </pc:sldMkLst>
      </pc:sldChg>
      <pc:sldChg chg="modNotes">
        <pc:chgData name="Madeline D’Onfro" userId="62af8d87-6926-4b66-b445-fca1a899db72" providerId="ADAL" clId="{C70DFACC-7147-4E61-AC28-564AA73DF4AC}" dt="2026-02-27T18:52:17.254" v="134"/>
        <pc:sldMkLst>
          <pc:docMk/>
          <pc:sldMk cId="0" sldId="354"/>
        </pc:sldMkLst>
      </pc:sldChg>
      <pc:sldChg chg="modSp mod modAnim modNotes">
        <pc:chgData name="Madeline D’Onfro" userId="62af8d87-6926-4b66-b445-fca1a899db72" providerId="ADAL" clId="{C70DFACC-7147-4E61-AC28-564AA73DF4AC}" dt="2026-02-27T18:52:17.254" v="134"/>
        <pc:sldMkLst>
          <pc:docMk/>
          <pc:sldMk cId="0" sldId="355"/>
        </pc:sldMkLst>
        <pc:spChg chg="mod">
          <ac:chgData name="Madeline D’Onfro" userId="62af8d87-6926-4b66-b445-fca1a899db72" providerId="ADAL" clId="{C70DFACC-7147-4E61-AC28-564AA73DF4AC}" dt="2026-02-27T18:15:08.914" v="11" actId="14100"/>
          <ac:spMkLst>
            <pc:docMk/>
            <pc:sldMk cId="0" sldId="355"/>
            <ac:spMk id="30" creationId="{00000000-0000-0000-0000-000000000000}"/>
          </ac:spMkLst>
        </pc:spChg>
      </pc:sldChg>
      <pc:sldChg chg="modSp mod modAnim modNotes">
        <pc:chgData name="Madeline D’Onfro" userId="62af8d87-6926-4b66-b445-fca1a899db72" providerId="ADAL" clId="{C70DFACC-7147-4E61-AC28-564AA73DF4AC}" dt="2026-02-27T18:52:17.254" v="134"/>
        <pc:sldMkLst>
          <pc:docMk/>
          <pc:sldMk cId="0" sldId="356"/>
        </pc:sldMkLst>
        <pc:spChg chg="mod">
          <ac:chgData name="Madeline D’Onfro" userId="62af8d87-6926-4b66-b445-fca1a899db72" providerId="ADAL" clId="{C70DFACC-7147-4E61-AC28-564AA73DF4AC}" dt="2026-02-27T18:16:12.499" v="18" actId="14100"/>
          <ac:spMkLst>
            <pc:docMk/>
            <pc:sldMk cId="0" sldId="356"/>
            <ac:spMk id="21" creationId="{00000000-0000-0000-0000-000000000000}"/>
          </ac:spMkLst>
        </pc:spChg>
      </pc:sldChg>
      <pc:sldChg chg="modNotes">
        <pc:chgData name="Madeline D’Onfro" userId="62af8d87-6926-4b66-b445-fca1a899db72" providerId="ADAL" clId="{C70DFACC-7147-4E61-AC28-564AA73DF4AC}" dt="2026-02-27T18:52:17.254" v="134"/>
        <pc:sldMkLst>
          <pc:docMk/>
          <pc:sldMk cId="0" sldId="357"/>
        </pc:sldMkLst>
      </pc:sldChg>
      <pc:sldChg chg="modSp mod modAnim modNotes">
        <pc:chgData name="Madeline D’Onfro" userId="62af8d87-6926-4b66-b445-fca1a899db72" providerId="ADAL" clId="{C70DFACC-7147-4E61-AC28-564AA73DF4AC}" dt="2026-02-27T18:52:17.254" v="134"/>
        <pc:sldMkLst>
          <pc:docMk/>
          <pc:sldMk cId="0" sldId="358"/>
        </pc:sldMkLst>
        <pc:grpChg chg="mod">
          <ac:chgData name="Madeline D’Onfro" userId="62af8d87-6926-4b66-b445-fca1a899db72" providerId="ADAL" clId="{C70DFACC-7147-4E61-AC28-564AA73DF4AC}" dt="2026-02-27T18:16:44.593" v="22" actId="14100"/>
          <ac:grpSpMkLst>
            <pc:docMk/>
            <pc:sldMk cId="0" sldId="358"/>
            <ac:grpSpMk id="18" creationId="{00000000-0000-0000-0000-000000000000}"/>
          </ac:grpSpMkLst>
        </pc:grpChg>
      </pc:sldChg>
      <pc:sldChg chg="modNotes">
        <pc:chgData name="Madeline D’Onfro" userId="62af8d87-6926-4b66-b445-fca1a899db72" providerId="ADAL" clId="{C70DFACC-7147-4E61-AC28-564AA73DF4AC}" dt="2026-02-27T18:52:17.254" v="134"/>
        <pc:sldMkLst>
          <pc:docMk/>
          <pc:sldMk cId="0" sldId="359"/>
        </pc:sldMkLst>
      </pc:sldChg>
      <pc:sldChg chg="modNotes">
        <pc:chgData name="Madeline D’Onfro" userId="62af8d87-6926-4b66-b445-fca1a899db72" providerId="ADAL" clId="{C70DFACC-7147-4E61-AC28-564AA73DF4AC}" dt="2026-02-27T18:52:17.254" v="134"/>
        <pc:sldMkLst>
          <pc:docMk/>
          <pc:sldMk cId="0" sldId="360"/>
        </pc:sldMkLst>
      </pc:sldChg>
      <pc:sldChg chg="modNotes">
        <pc:chgData name="Madeline D’Onfro" userId="62af8d87-6926-4b66-b445-fca1a899db72" providerId="ADAL" clId="{C70DFACC-7147-4E61-AC28-564AA73DF4AC}" dt="2026-02-27T18:52:17.254" v="134"/>
        <pc:sldMkLst>
          <pc:docMk/>
          <pc:sldMk cId="0" sldId="361"/>
        </pc:sldMkLst>
      </pc:sldChg>
      <pc:sldChg chg="modNotes">
        <pc:chgData name="Madeline D’Onfro" userId="62af8d87-6926-4b66-b445-fca1a899db72" providerId="ADAL" clId="{C70DFACC-7147-4E61-AC28-564AA73DF4AC}" dt="2026-02-27T18:52:17.254" v="134"/>
        <pc:sldMkLst>
          <pc:docMk/>
          <pc:sldMk cId="0" sldId="362"/>
        </pc:sldMkLst>
      </pc:sldChg>
      <pc:sldChg chg="modNotes">
        <pc:chgData name="Madeline D’Onfro" userId="62af8d87-6926-4b66-b445-fca1a899db72" providerId="ADAL" clId="{C70DFACC-7147-4E61-AC28-564AA73DF4AC}" dt="2026-02-27T18:52:17.254" v="134"/>
        <pc:sldMkLst>
          <pc:docMk/>
          <pc:sldMk cId="0" sldId="364"/>
        </pc:sldMkLst>
      </pc:sldChg>
      <pc:sldChg chg="modNotes">
        <pc:chgData name="Madeline D’Onfro" userId="62af8d87-6926-4b66-b445-fca1a899db72" providerId="ADAL" clId="{C70DFACC-7147-4E61-AC28-564AA73DF4AC}" dt="2026-02-27T18:52:17.254" v="134"/>
        <pc:sldMkLst>
          <pc:docMk/>
          <pc:sldMk cId="0" sldId="365"/>
        </pc:sldMkLst>
      </pc:sldChg>
      <pc:sldChg chg="modNotes">
        <pc:chgData name="Madeline D’Onfro" userId="62af8d87-6926-4b66-b445-fca1a899db72" providerId="ADAL" clId="{C70DFACC-7147-4E61-AC28-564AA73DF4AC}" dt="2026-02-27T18:52:17.254" v="134"/>
        <pc:sldMkLst>
          <pc:docMk/>
          <pc:sldMk cId="0" sldId="366"/>
        </pc:sldMkLst>
      </pc:sldChg>
      <pc:sldChg chg="modNotes">
        <pc:chgData name="Madeline D’Onfro" userId="62af8d87-6926-4b66-b445-fca1a899db72" providerId="ADAL" clId="{C70DFACC-7147-4E61-AC28-564AA73DF4AC}" dt="2026-02-27T18:52:17.254" v="134"/>
        <pc:sldMkLst>
          <pc:docMk/>
          <pc:sldMk cId="0" sldId="368"/>
        </pc:sldMkLst>
      </pc:sldChg>
      <pc:sldChg chg="modNotes">
        <pc:chgData name="Madeline D’Onfro" userId="62af8d87-6926-4b66-b445-fca1a899db72" providerId="ADAL" clId="{C70DFACC-7147-4E61-AC28-564AA73DF4AC}" dt="2026-02-27T18:52:17.254" v="134"/>
        <pc:sldMkLst>
          <pc:docMk/>
          <pc:sldMk cId="0" sldId="369"/>
        </pc:sldMkLst>
      </pc:sldChg>
      <pc:sldChg chg="modNotes">
        <pc:chgData name="Madeline D’Onfro" userId="62af8d87-6926-4b66-b445-fca1a899db72" providerId="ADAL" clId="{C70DFACC-7147-4E61-AC28-564AA73DF4AC}" dt="2026-02-27T18:52:17.254" v="134"/>
        <pc:sldMkLst>
          <pc:docMk/>
          <pc:sldMk cId="0" sldId="370"/>
        </pc:sldMkLst>
      </pc:sldChg>
      <pc:sldChg chg="modNotes">
        <pc:chgData name="Madeline D’Onfro" userId="62af8d87-6926-4b66-b445-fca1a899db72" providerId="ADAL" clId="{C70DFACC-7147-4E61-AC28-564AA73DF4AC}" dt="2026-02-27T18:52:17.254" v="134"/>
        <pc:sldMkLst>
          <pc:docMk/>
          <pc:sldMk cId="0" sldId="371"/>
        </pc:sldMkLst>
      </pc:sldChg>
      <pc:sldChg chg="modSp mod modAnim modNotes">
        <pc:chgData name="Madeline D’Onfro" userId="62af8d87-6926-4b66-b445-fca1a899db72" providerId="ADAL" clId="{C70DFACC-7147-4E61-AC28-564AA73DF4AC}" dt="2026-02-27T18:52:17.254" v="134"/>
        <pc:sldMkLst>
          <pc:docMk/>
          <pc:sldMk cId="0" sldId="372"/>
        </pc:sldMkLst>
        <pc:spChg chg="mod">
          <ac:chgData name="Madeline D’Onfro" userId="62af8d87-6926-4b66-b445-fca1a899db72" providerId="ADAL" clId="{C70DFACC-7147-4E61-AC28-564AA73DF4AC}" dt="2026-02-27T18:22:18.236" v="71" actId="14100"/>
          <ac:spMkLst>
            <pc:docMk/>
            <pc:sldMk cId="0" sldId="372"/>
            <ac:spMk id="11" creationId="{00000000-0000-0000-0000-000000000000}"/>
          </ac:spMkLst>
        </pc:spChg>
      </pc:sldChg>
      <pc:sldChg chg="modSp mod modAnim modNotes">
        <pc:chgData name="Madeline D’Onfro" userId="62af8d87-6926-4b66-b445-fca1a899db72" providerId="ADAL" clId="{C70DFACC-7147-4E61-AC28-564AA73DF4AC}" dt="2026-03-02T20:08:31.560" v="214" actId="14100"/>
        <pc:sldMkLst>
          <pc:docMk/>
          <pc:sldMk cId="0" sldId="373"/>
        </pc:sldMkLst>
        <pc:spChg chg="mod">
          <ac:chgData name="Madeline D’Onfro" userId="62af8d87-6926-4b66-b445-fca1a899db72" providerId="ADAL" clId="{C70DFACC-7147-4E61-AC28-564AA73DF4AC}" dt="2026-03-02T20:08:31.560" v="214" actId="14100"/>
          <ac:spMkLst>
            <pc:docMk/>
            <pc:sldMk cId="0" sldId="373"/>
            <ac:spMk id="16" creationId="{00000000-0000-0000-0000-000000000000}"/>
          </ac:spMkLst>
        </pc:spChg>
      </pc:sldChg>
      <pc:sldChg chg="modSp mod modAnim modNotes">
        <pc:chgData name="Madeline D’Onfro" userId="62af8d87-6926-4b66-b445-fca1a899db72" providerId="ADAL" clId="{C70DFACC-7147-4E61-AC28-564AA73DF4AC}" dt="2026-02-27T18:52:17.254" v="134"/>
        <pc:sldMkLst>
          <pc:docMk/>
          <pc:sldMk cId="0" sldId="374"/>
        </pc:sldMkLst>
        <pc:spChg chg="mod">
          <ac:chgData name="Madeline D’Onfro" userId="62af8d87-6926-4b66-b445-fca1a899db72" providerId="ADAL" clId="{C70DFACC-7147-4E61-AC28-564AA73DF4AC}" dt="2026-02-27T18:21:50.383" v="69" actId="208"/>
          <ac:spMkLst>
            <pc:docMk/>
            <pc:sldMk cId="0" sldId="374"/>
            <ac:spMk id="11" creationId="{00000000-0000-0000-0000-000000000000}"/>
          </ac:spMkLst>
        </pc:spChg>
      </pc:sldChg>
      <pc:sldChg chg="modNotes">
        <pc:chgData name="Madeline D’Onfro" userId="62af8d87-6926-4b66-b445-fca1a899db72" providerId="ADAL" clId="{C70DFACC-7147-4E61-AC28-564AA73DF4AC}" dt="2026-02-27T18:52:17.254" v="134"/>
        <pc:sldMkLst>
          <pc:docMk/>
          <pc:sldMk cId="0" sldId="376"/>
        </pc:sldMkLst>
      </pc:sldChg>
      <pc:sldChg chg="modNotes">
        <pc:chgData name="Madeline D’Onfro" userId="62af8d87-6926-4b66-b445-fca1a899db72" providerId="ADAL" clId="{C70DFACC-7147-4E61-AC28-564AA73DF4AC}" dt="2026-02-27T18:52:17.254" v="134"/>
        <pc:sldMkLst>
          <pc:docMk/>
          <pc:sldMk cId="0" sldId="377"/>
        </pc:sldMkLst>
      </pc:sldChg>
      <pc:sldChg chg="modNotes">
        <pc:chgData name="Madeline D’Onfro" userId="62af8d87-6926-4b66-b445-fca1a899db72" providerId="ADAL" clId="{C70DFACC-7147-4E61-AC28-564AA73DF4AC}" dt="2026-02-27T18:52:17.254" v="134"/>
        <pc:sldMkLst>
          <pc:docMk/>
          <pc:sldMk cId="0" sldId="378"/>
        </pc:sldMkLst>
      </pc:sldChg>
      <pc:sldChg chg="modNotes">
        <pc:chgData name="Madeline D’Onfro" userId="62af8d87-6926-4b66-b445-fca1a899db72" providerId="ADAL" clId="{C70DFACC-7147-4E61-AC28-564AA73DF4AC}" dt="2026-02-27T18:52:17.254" v="134"/>
        <pc:sldMkLst>
          <pc:docMk/>
          <pc:sldMk cId="0" sldId="380"/>
        </pc:sldMkLst>
      </pc:sldChg>
      <pc:sldChg chg="modAnim modNotes">
        <pc:chgData name="Madeline D’Onfro" userId="62af8d87-6926-4b66-b445-fca1a899db72" providerId="ADAL" clId="{C70DFACC-7147-4E61-AC28-564AA73DF4AC}" dt="2026-02-27T18:52:17.254" v="134"/>
        <pc:sldMkLst>
          <pc:docMk/>
          <pc:sldMk cId="0" sldId="381"/>
        </pc:sldMkLst>
      </pc:sldChg>
      <pc:sldChg chg="modSp mod modAnim modNotes">
        <pc:chgData name="Madeline D’Onfro" userId="62af8d87-6926-4b66-b445-fca1a899db72" providerId="ADAL" clId="{C70DFACC-7147-4E61-AC28-564AA73DF4AC}" dt="2026-03-02T20:08:43.613" v="215" actId="14100"/>
        <pc:sldMkLst>
          <pc:docMk/>
          <pc:sldMk cId="0" sldId="382"/>
        </pc:sldMkLst>
        <pc:spChg chg="mod">
          <ac:chgData name="Madeline D’Onfro" userId="62af8d87-6926-4b66-b445-fca1a899db72" providerId="ADAL" clId="{C70DFACC-7147-4E61-AC28-564AA73DF4AC}" dt="2026-03-02T20:08:43.613" v="215" actId="14100"/>
          <ac:spMkLst>
            <pc:docMk/>
            <pc:sldMk cId="0" sldId="382"/>
            <ac:spMk id="7" creationId="{00000000-0000-0000-0000-000000000000}"/>
          </ac:spMkLst>
        </pc:spChg>
      </pc:sldChg>
      <pc:sldChg chg="modAnim modNotes modNotesTx">
        <pc:chgData name="Madeline D’Onfro" userId="62af8d87-6926-4b66-b445-fca1a899db72" providerId="ADAL" clId="{C70DFACC-7147-4E61-AC28-564AA73DF4AC}" dt="2026-02-27T18:52:17.254" v="134"/>
        <pc:sldMkLst>
          <pc:docMk/>
          <pc:sldMk cId="0" sldId="383"/>
        </pc:sldMkLst>
      </pc:sldChg>
      <pc:sldChg chg="modNotes">
        <pc:chgData name="Madeline D’Onfro" userId="62af8d87-6926-4b66-b445-fca1a899db72" providerId="ADAL" clId="{C70DFACC-7147-4E61-AC28-564AA73DF4AC}" dt="2026-02-27T18:52:17.254" v="134"/>
        <pc:sldMkLst>
          <pc:docMk/>
          <pc:sldMk cId="0" sldId="384"/>
        </pc:sldMkLst>
      </pc:sldChg>
      <pc:sldChg chg="modNotes">
        <pc:chgData name="Madeline D’Onfro" userId="62af8d87-6926-4b66-b445-fca1a899db72" providerId="ADAL" clId="{C70DFACC-7147-4E61-AC28-564AA73DF4AC}" dt="2026-02-27T18:52:17.254" v="134"/>
        <pc:sldMkLst>
          <pc:docMk/>
          <pc:sldMk cId="0" sldId="385"/>
        </pc:sldMkLst>
      </pc:sldChg>
      <pc:sldChg chg="modNotes">
        <pc:chgData name="Madeline D’Onfro" userId="62af8d87-6926-4b66-b445-fca1a899db72" providerId="ADAL" clId="{C70DFACC-7147-4E61-AC28-564AA73DF4AC}" dt="2026-02-27T18:52:17.254" v="134"/>
        <pc:sldMkLst>
          <pc:docMk/>
          <pc:sldMk cId="0" sldId="386"/>
        </pc:sldMkLst>
      </pc:sldChg>
      <pc:sldChg chg="modNotes">
        <pc:chgData name="Madeline D’Onfro" userId="62af8d87-6926-4b66-b445-fca1a899db72" providerId="ADAL" clId="{C70DFACC-7147-4E61-AC28-564AA73DF4AC}" dt="2026-02-27T18:52:17.254" v="134"/>
        <pc:sldMkLst>
          <pc:docMk/>
          <pc:sldMk cId="0" sldId="387"/>
        </pc:sldMkLst>
      </pc:sldChg>
      <pc:sldChg chg="modNotes">
        <pc:chgData name="Madeline D’Onfro" userId="62af8d87-6926-4b66-b445-fca1a899db72" providerId="ADAL" clId="{C70DFACC-7147-4E61-AC28-564AA73DF4AC}" dt="2026-02-27T18:52:17.254" v="134"/>
        <pc:sldMkLst>
          <pc:docMk/>
          <pc:sldMk cId="0" sldId="388"/>
        </pc:sldMkLst>
      </pc:sldChg>
      <pc:sldChg chg="modNotes">
        <pc:chgData name="Madeline D’Onfro" userId="62af8d87-6926-4b66-b445-fca1a899db72" providerId="ADAL" clId="{C70DFACC-7147-4E61-AC28-564AA73DF4AC}" dt="2026-02-27T18:52:17.254" v="134"/>
        <pc:sldMkLst>
          <pc:docMk/>
          <pc:sldMk cId="0" sldId="390"/>
        </pc:sldMkLst>
      </pc:sldChg>
      <pc:sldChg chg="modNotes">
        <pc:chgData name="Madeline D’Onfro" userId="62af8d87-6926-4b66-b445-fca1a899db72" providerId="ADAL" clId="{C70DFACC-7147-4E61-AC28-564AA73DF4AC}" dt="2026-02-27T18:52:17.254" v="134"/>
        <pc:sldMkLst>
          <pc:docMk/>
          <pc:sldMk cId="0" sldId="391"/>
        </pc:sldMkLst>
      </pc:sldChg>
      <pc:sldChg chg="modNotes">
        <pc:chgData name="Madeline D’Onfro" userId="62af8d87-6926-4b66-b445-fca1a899db72" providerId="ADAL" clId="{C70DFACC-7147-4E61-AC28-564AA73DF4AC}" dt="2026-02-27T18:52:17.254" v="134"/>
        <pc:sldMkLst>
          <pc:docMk/>
          <pc:sldMk cId="0" sldId="392"/>
        </pc:sldMkLst>
      </pc:sldChg>
      <pc:sldChg chg="modNotes">
        <pc:chgData name="Madeline D’Onfro" userId="62af8d87-6926-4b66-b445-fca1a899db72" providerId="ADAL" clId="{C70DFACC-7147-4E61-AC28-564AA73DF4AC}" dt="2026-02-27T18:52:17.254" v="134"/>
        <pc:sldMkLst>
          <pc:docMk/>
          <pc:sldMk cId="0" sldId="394"/>
        </pc:sldMkLst>
      </pc:sldChg>
      <pc:sldChg chg="modNotes">
        <pc:chgData name="Madeline D’Onfro" userId="62af8d87-6926-4b66-b445-fca1a899db72" providerId="ADAL" clId="{C70DFACC-7147-4E61-AC28-564AA73DF4AC}" dt="2026-02-27T18:52:17.254" v="134"/>
        <pc:sldMkLst>
          <pc:docMk/>
          <pc:sldMk cId="0" sldId="395"/>
        </pc:sldMkLst>
      </pc:sldChg>
      <pc:sldChg chg="modAnim modNotes">
        <pc:chgData name="Madeline D’Onfro" userId="62af8d87-6926-4b66-b445-fca1a899db72" providerId="ADAL" clId="{C70DFACC-7147-4E61-AC28-564AA73DF4AC}" dt="2026-02-27T18:52:17.254" v="134"/>
        <pc:sldMkLst>
          <pc:docMk/>
          <pc:sldMk cId="0" sldId="396"/>
        </pc:sldMkLst>
      </pc:sldChg>
      <pc:sldChg chg="modNotes">
        <pc:chgData name="Madeline D’Onfro" userId="62af8d87-6926-4b66-b445-fca1a899db72" providerId="ADAL" clId="{C70DFACC-7147-4E61-AC28-564AA73DF4AC}" dt="2026-02-27T18:52:17.254" v="134"/>
        <pc:sldMkLst>
          <pc:docMk/>
          <pc:sldMk cId="0" sldId="397"/>
        </pc:sldMkLst>
      </pc:sldChg>
      <pc:sldChg chg="modNotes">
        <pc:chgData name="Madeline D’Onfro" userId="62af8d87-6926-4b66-b445-fca1a899db72" providerId="ADAL" clId="{C70DFACC-7147-4E61-AC28-564AA73DF4AC}" dt="2026-02-27T18:52:17.254" v="134"/>
        <pc:sldMkLst>
          <pc:docMk/>
          <pc:sldMk cId="0" sldId="398"/>
        </pc:sldMkLst>
      </pc:sldChg>
      <pc:sldChg chg="modNotes">
        <pc:chgData name="Madeline D’Onfro" userId="62af8d87-6926-4b66-b445-fca1a899db72" providerId="ADAL" clId="{C70DFACC-7147-4E61-AC28-564AA73DF4AC}" dt="2026-02-27T18:52:17.254" v="134"/>
        <pc:sldMkLst>
          <pc:docMk/>
          <pc:sldMk cId="0" sldId="399"/>
        </pc:sldMkLst>
      </pc:sldChg>
      <pc:sldChg chg="modNotes">
        <pc:chgData name="Madeline D’Onfro" userId="62af8d87-6926-4b66-b445-fca1a899db72" providerId="ADAL" clId="{C70DFACC-7147-4E61-AC28-564AA73DF4AC}" dt="2026-02-27T18:52:17.254" v="134"/>
        <pc:sldMkLst>
          <pc:docMk/>
          <pc:sldMk cId="0" sldId="401"/>
        </pc:sldMkLst>
      </pc:sldChg>
      <pc:sldChg chg="modNotes">
        <pc:chgData name="Madeline D’Onfro" userId="62af8d87-6926-4b66-b445-fca1a899db72" providerId="ADAL" clId="{C70DFACC-7147-4E61-AC28-564AA73DF4AC}" dt="2026-02-27T18:52:17.254" v="134"/>
        <pc:sldMkLst>
          <pc:docMk/>
          <pc:sldMk cId="0" sldId="402"/>
        </pc:sldMkLst>
      </pc:sldChg>
      <pc:sldChg chg="modNotes">
        <pc:chgData name="Madeline D’Onfro" userId="62af8d87-6926-4b66-b445-fca1a899db72" providerId="ADAL" clId="{C70DFACC-7147-4E61-AC28-564AA73DF4AC}" dt="2026-02-27T18:52:17.254" v="134"/>
        <pc:sldMkLst>
          <pc:docMk/>
          <pc:sldMk cId="0" sldId="403"/>
        </pc:sldMkLst>
      </pc:sldChg>
      <pc:sldChg chg="modNotes">
        <pc:chgData name="Madeline D’Onfro" userId="62af8d87-6926-4b66-b445-fca1a899db72" providerId="ADAL" clId="{C70DFACC-7147-4E61-AC28-564AA73DF4AC}" dt="2026-02-27T18:52:17.254" v="134"/>
        <pc:sldMkLst>
          <pc:docMk/>
          <pc:sldMk cId="0" sldId="404"/>
        </pc:sldMkLst>
      </pc:sldChg>
      <pc:sldChg chg="modAnim modNotes">
        <pc:chgData name="Madeline D’Onfro" userId="62af8d87-6926-4b66-b445-fca1a899db72" providerId="ADAL" clId="{C70DFACC-7147-4E61-AC28-564AA73DF4AC}" dt="2026-02-27T18:52:17.254" v="134"/>
        <pc:sldMkLst>
          <pc:docMk/>
          <pc:sldMk cId="0" sldId="405"/>
        </pc:sldMkLst>
      </pc:sldChg>
      <pc:sldChg chg="modNotes">
        <pc:chgData name="Madeline D’Onfro" userId="62af8d87-6926-4b66-b445-fca1a899db72" providerId="ADAL" clId="{C70DFACC-7147-4E61-AC28-564AA73DF4AC}" dt="2026-02-27T18:52:17.254" v="134"/>
        <pc:sldMkLst>
          <pc:docMk/>
          <pc:sldMk cId="0" sldId="406"/>
        </pc:sldMkLst>
      </pc:sldChg>
      <pc:sldChg chg="modNotes">
        <pc:chgData name="Madeline D’Onfro" userId="62af8d87-6926-4b66-b445-fca1a899db72" providerId="ADAL" clId="{C70DFACC-7147-4E61-AC28-564AA73DF4AC}" dt="2026-02-27T18:52:17.254" v="134"/>
        <pc:sldMkLst>
          <pc:docMk/>
          <pc:sldMk cId="0" sldId="407"/>
        </pc:sldMkLst>
      </pc:sldChg>
      <pc:sldChg chg="modNotes">
        <pc:chgData name="Madeline D’Onfro" userId="62af8d87-6926-4b66-b445-fca1a899db72" providerId="ADAL" clId="{C70DFACC-7147-4E61-AC28-564AA73DF4AC}" dt="2026-02-27T18:52:17.254" v="134"/>
        <pc:sldMkLst>
          <pc:docMk/>
          <pc:sldMk cId="0" sldId="408"/>
        </pc:sldMkLst>
      </pc:sldChg>
      <pc:sldChg chg="modNotes">
        <pc:chgData name="Madeline D’Onfro" userId="62af8d87-6926-4b66-b445-fca1a899db72" providerId="ADAL" clId="{C70DFACC-7147-4E61-AC28-564AA73DF4AC}" dt="2026-02-27T18:52:17.254" v="134"/>
        <pc:sldMkLst>
          <pc:docMk/>
          <pc:sldMk cId="0" sldId="409"/>
        </pc:sldMkLst>
      </pc:sldChg>
      <pc:sldChg chg="modNotes">
        <pc:chgData name="Madeline D’Onfro" userId="62af8d87-6926-4b66-b445-fca1a899db72" providerId="ADAL" clId="{C70DFACC-7147-4E61-AC28-564AA73DF4AC}" dt="2026-02-27T18:52:17.254" v="134"/>
        <pc:sldMkLst>
          <pc:docMk/>
          <pc:sldMk cId="0" sldId="410"/>
        </pc:sldMkLst>
      </pc:sldChg>
    </pc:docChg>
  </pc:docChgLst>
  <pc:docChgLst>
    <pc:chgData name="Lauren Sapp" userId="30a164cc-4750-4114-a1a7-53274343f737" providerId="ADAL" clId="{65B3E6BB-8D45-5754-84B0-16823DDCB9F4}"/>
    <pc:docChg chg="undo custSel addSld delSld modSld">
      <pc:chgData name="Lauren Sapp" userId="30a164cc-4750-4114-a1a7-53274343f737" providerId="ADAL" clId="{65B3E6BB-8D45-5754-84B0-16823DDCB9F4}" dt="2026-03-20T15:34:30.437" v="688" actId="2696"/>
      <pc:docMkLst>
        <pc:docMk/>
      </pc:docMkLst>
      <pc:sldChg chg="modSp mod">
        <pc:chgData name="Lauren Sapp" userId="30a164cc-4750-4114-a1a7-53274343f737" providerId="ADAL" clId="{65B3E6BB-8D45-5754-84B0-16823DDCB9F4}" dt="2026-03-20T13:47:54.811" v="547" actId="20577"/>
        <pc:sldMkLst>
          <pc:docMk/>
          <pc:sldMk cId="0" sldId="258"/>
        </pc:sldMkLst>
        <pc:spChg chg="mod">
          <ac:chgData name="Lauren Sapp" userId="30a164cc-4750-4114-a1a7-53274343f737" providerId="ADAL" clId="{65B3E6BB-8D45-5754-84B0-16823DDCB9F4}" dt="2026-03-20T13:47:54.811" v="547" actId="20577"/>
          <ac:spMkLst>
            <pc:docMk/>
            <pc:sldMk cId="0" sldId="258"/>
            <ac:spMk id="2" creationId="{00000000-0000-0000-0000-000000000000}"/>
          </ac:spMkLst>
        </pc:spChg>
      </pc:sldChg>
      <pc:sldChg chg="addSp modSp mod">
        <pc:chgData name="Lauren Sapp" userId="30a164cc-4750-4114-a1a7-53274343f737" providerId="ADAL" clId="{65B3E6BB-8D45-5754-84B0-16823DDCB9F4}" dt="2026-03-20T14:16:21.145" v="681" actId="1076"/>
        <pc:sldMkLst>
          <pc:docMk/>
          <pc:sldMk cId="0" sldId="259"/>
        </pc:sldMkLst>
        <pc:spChg chg="mod">
          <ac:chgData name="Lauren Sapp" userId="30a164cc-4750-4114-a1a7-53274343f737" providerId="ADAL" clId="{65B3E6BB-8D45-5754-84B0-16823DDCB9F4}" dt="2026-03-20T14:15:55.318" v="659" actId="20577"/>
          <ac:spMkLst>
            <pc:docMk/>
            <pc:sldMk cId="0" sldId="259"/>
            <ac:spMk id="2" creationId="{00000000-0000-0000-0000-000000000000}"/>
          </ac:spMkLst>
        </pc:spChg>
        <pc:spChg chg="add mod">
          <ac:chgData name="Lauren Sapp" userId="30a164cc-4750-4114-a1a7-53274343f737" providerId="ADAL" clId="{65B3E6BB-8D45-5754-84B0-16823DDCB9F4}" dt="2026-03-20T14:16:21.145" v="681" actId="1076"/>
          <ac:spMkLst>
            <pc:docMk/>
            <pc:sldMk cId="0" sldId="259"/>
            <ac:spMk id="11" creationId="{78B72A25-A22C-5A3A-D4DC-83C4B7263057}"/>
          </ac:spMkLst>
        </pc:spChg>
      </pc:sldChg>
      <pc:sldChg chg="addSp delSp modSp mod">
        <pc:chgData name="Lauren Sapp" userId="30a164cc-4750-4114-a1a7-53274343f737" providerId="ADAL" clId="{65B3E6BB-8D45-5754-84B0-16823DDCB9F4}" dt="2026-03-20T14:56:43.006" v="685" actId="1076"/>
        <pc:sldMkLst>
          <pc:docMk/>
          <pc:sldMk cId="0" sldId="260"/>
        </pc:sldMkLst>
        <pc:spChg chg="mod">
          <ac:chgData name="Lauren Sapp" userId="30a164cc-4750-4114-a1a7-53274343f737" providerId="ADAL" clId="{65B3E6BB-8D45-5754-84B0-16823DDCB9F4}" dt="2026-03-20T14:56:43.006" v="685" actId="1076"/>
          <ac:spMkLst>
            <pc:docMk/>
            <pc:sldMk cId="0" sldId="260"/>
            <ac:spMk id="9" creationId="{00000000-0000-0000-0000-000000000000}"/>
          </ac:spMkLst>
        </pc:spChg>
        <pc:spChg chg="add del">
          <ac:chgData name="Lauren Sapp" userId="30a164cc-4750-4114-a1a7-53274343f737" providerId="ADAL" clId="{65B3E6BB-8D45-5754-84B0-16823DDCB9F4}" dt="2026-03-20T14:56:18.160" v="683" actId="22"/>
          <ac:spMkLst>
            <pc:docMk/>
            <pc:sldMk cId="0" sldId="260"/>
            <ac:spMk id="12" creationId="{6876543C-518F-E8DA-C699-A48A4BE05E4D}"/>
          </ac:spMkLst>
        </pc:spChg>
        <pc:spChg chg="add mod">
          <ac:chgData name="Lauren Sapp" userId="30a164cc-4750-4114-a1a7-53274343f737" providerId="ADAL" clId="{65B3E6BB-8D45-5754-84B0-16823DDCB9F4}" dt="2026-03-20T14:56:23.031" v="684"/>
          <ac:spMkLst>
            <pc:docMk/>
            <pc:sldMk cId="0" sldId="260"/>
            <ac:spMk id="13" creationId="{1BCE62F3-3775-A702-D5F8-4093C4D04588}"/>
          </ac:spMkLst>
        </pc:spChg>
      </pc:sldChg>
      <pc:sldChg chg="addSp modSp mod">
        <pc:chgData name="Lauren Sapp" userId="30a164cc-4750-4114-a1a7-53274343f737" providerId="ADAL" clId="{65B3E6BB-8D45-5754-84B0-16823DDCB9F4}" dt="2026-03-20T13:54:51.927" v="570" actId="1076"/>
        <pc:sldMkLst>
          <pc:docMk/>
          <pc:sldMk cId="0" sldId="262"/>
        </pc:sldMkLst>
        <pc:spChg chg="mod">
          <ac:chgData name="Lauren Sapp" userId="30a164cc-4750-4114-a1a7-53274343f737" providerId="ADAL" clId="{65B3E6BB-8D45-5754-84B0-16823DDCB9F4}" dt="2026-03-20T13:50:04.046" v="549" actId="14100"/>
          <ac:spMkLst>
            <pc:docMk/>
            <pc:sldMk cId="0" sldId="262"/>
            <ac:spMk id="7" creationId="{00000000-0000-0000-0000-000000000000}"/>
          </ac:spMkLst>
        </pc:spChg>
        <pc:picChg chg="add mod">
          <ac:chgData name="Lauren Sapp" userId="30a164cc-4750-4114-a1a7-53274343f737" providerId="ADAL" clId="{65B3E6BB-8D45-5754-84B0-16823DDCB9F4}" dt="2026-03-20T13:54:51.927" v="570" actId="1076"/>
          <ac:picMkLst>
            <pc:docMk/>
            <pc:sldMk cId="0" sldId="262"/>
            <ac:picMk id="15" creationId="{38173421-F163-8267-1886-F2BF601FBBE9}"/>
          </ac:picMkLst>
        </pc:picChg>
      </pc:sldChg>
      <pc:sldChg chg="modSp mod">
        <pc:chgData name="Lauren Sapp" userId="30a164cc-4750-4114-a1a7-53274343f737" providerId="ADAL" clId="{65B3E6BB-8D45-5754-84B0-16823DDCB9F4}" dt="2026-02-27T16:48:27.537" v="3" actId="1076"/>
        <pc:sldMkLst>
          <pc:docMk/>
          <pc:sldMk cId="0" sldId="267"/>
        </pc:sldMkLst>
        <pc:spChg chg="mod">
          <ac:chgData name="Lauren Sapp" userId="30a164cc-4750-4114-a1a7-53274343f737" providerId="ADAL" clId="{65B3E6BB-8D45-5754-84B0-16823DDCB9F4}" dt="2026-02-27T16:48:27.537" v="3" actId="1076"/>
          <ac:spMkLst>
            <pc:docMk/>
            <pc:sldMk cId="0" sldId="267"/>
            <ac:spMk id="10" creationId="{00000000-0000-0000-0000-000000000000}"/>
          </ac:spMkLst>
        </pc:spChg>
      </pc:sldChg>
      <pc:sldChg chg="modSp mod">
        <pc:chgData name="Lauren Sapp" userId="30a164cc-4750-4114-a1a7-53274343f737" providerId="ADAL" clId="{65B3E6BB-8D45-5754-84B0-16823DDCB9F4}" dt="2026-02-27T16:48:34.837" v="4" actId="1076"/>
        <pc:sldMkLst>
          <pc:docMk/>
          <pc:sldMk cId="0" sldId="268"/>
        </pc:sldMkLst>
        <pc:spChg chg="mod">
          <ac:chgData name="Lauren Sapp" userId="30a164cc-4750-4114-a1a7-53274343f737" providerId="ADAL" clId="{65B3E6BB-8D45-5754-84B0-16823DDCB9F4}" dt="2026-02-27T16:48:34.837" v="4" actId="1076"/>
          <ac:spMkLst>
            <pc:docMk/>
            <pc:sldMk cId="0" sldId="268"/>
            <ac:spMk id="10" creationId="{00000000-0000-0000-0000-000000000000}"/>
          </ac:spMkLst>
        </pc:spChg>
      </pc:sldChg>
      <pc:sldChg chg="modSp mod modAnim">
        <pc:chgData name="Lauren Sapp" userId="30a164cc-4750-4114-a1a7-53274343f737" providerId="ADAL" clId="{65B3E6BB-8D45-5754-84B0-16823DDCB9F4}" dt="2026-02-27T17:07:59.278" v="32"/>
        <pc:sldMkLst>
          <pc:docMk/>
          <pc:sldMk cId="0" sldId="269"/>
        </pc:sldMkLst>
        <pc:spChg chg="mod">
          <ac:chgData name="Lauren Sapp" userId="30a164cc-4750-4114-a1a7-53274343f737" providerId="ADAL" clId="{65B3E6BB-8D45-5754-84B0-16823DDCB9F4}" dt="2026-02-27T16:49:20.470" v="12" actId="1076"/>
          <ac:spMkLst>
            <pc:docMk/>
            <pc:sldMk cId="0" sldId="269"/>
            <ac:spMk id="7" creationId="{00000000-0000-0000-0000-000000000000}"/>
          </ac:spMkLst>
        </pc:spChg>
        <pc:spChg chg="mod">
          <ac:chgData name="Lauren Sapp" userId="30a164cc-4750-4114-a1a7-53274343f737" providerId="ADAL" clId="{65B3E6BB-8D45-5754-84B0-16823DDCB9F4}" dt="2026-02-27T16:49:14.618" v="11" actId="1076"/>
          <ac:spMkLst>
            <pc:docMk/>
            <pc:sldMk cId="0" sldId="269"/>
            <ac:spMk id="12" creationId="{00000000-0000-0000-0000-000000000000}"/>
          </ac:spMkLst>
        </pc:spChg>
        <pc:spChg chg="mod">
          <ac:chgData name="Lauren Sapp" userId="30a164cc-4750-4114-a1a7-53274343f737" providerId="ADAL" clId="{65B3E6BB-8D45-5754-84B0-16823DDCB9F4}" dt="2026-02-27T16:49:10.533" v="10" actId="1076"/>
          <ac:spMkLst>
            <pc:docMk/>
            <pc:sldMk cId="0" sldId="269"/>
            <ac:spMk id="17" creationId="{00000000-0000-0000-0000-000000000000}"/>
          </ac:spMkLst>
        </pc:spChg>
        <pc:spChg chg="mod">
          <ac:chgData name="Lauren Sapp" userId="30a164cc-4750-4114-a1a7-53274343f737" providerId="ADAL" clId="{65B3E6BB-8D45-5754-84B0-16823DDCB9F4}" dt="2026-02-27T16:48:48.352" v="6" actId="1076"/>
          <ac:spMkLst>
            <pc:docMk/>
            <pc:sldMk cId="0" sldId="269"/>
            <ac:spMk id="21" creationId="{00000000-0000-0000-0000-000000000000}"/>
          </ac:spMkLst>
        </pc:spChg>
        <pc:spChg chg="mod">
          <ac:chgData name="Lauren Sapp" userId="30a164cc-4750-4114-a1a7-53274343f737" providerId="ADAL" clId="{65B3E6BB-8D45-5754-84B0-16823DDCB9F4}" dt="2026-02-27T16:51:52.680" v="23" actId="167"/>
          <ac:spMkLst>
            <pc:docMk/>
            <pc:sldMk cId="0" sldId="269"/>
            <ac:spMk id="22" creationId="{00000000-0000-0000-0000-000000000000}"/>
          </ac:spMkLst>
        </pc:spChg>
        <pc:spChg chg="mod">
          <ac:chgData name="Lauren Sapp" userId="30a164cc-4750-4114-a1a7-53274343f737" providerId="ADAL" clId="{65B3E6BB-8D45-5754-84B0-16823DDCB9F4}" dt="2026-02-27T16:48:56.336" v="7" actId="1076"/>
          <ac:spMkLst>
            <pc:docMk/>
            <pc:sldMk cId="0" sldId="269"/>
            <ac:spMk id="26" creationId="{00000000-0000-0000-0000-000000000000}"/>
          </ac:spMkLst>
        </pc:spChg>
        <pc:spChg chg="mod">
          <ac:chgData name="Lauren Sapp" userId="30a164cc-4750-4114-a1a7-53274343f737" providerId="ADAL" clId="{65B3E6BB-8D45-5754-84B0-16823DDCB9F4}" dt="2026-02-27T16:51:58.287" v="24" actId="167"/>
          <ac:spMkLst>
            <pc:docMk/>
            <pc:sldMk cId="0" sldId="269"/>
            <ac:spMk id="27" creationId="{00000000-0000-0000-0000-000000000000}"/>
          </ac:spMkLst>
        </pc:spChg>
        <pc:spChg chg="mod">
          <ac:chgData name="Lauren Sapp" userId="30a164cc-4750-4114-a1a7-53274343f737" providerId="ADAL" clId="{65B3E6BB-8D45-5754-84B0-16823DDCB9F4}" dt="2026-02-27T16:48:59.550" v="8" actId="1076"/>
          <ac:spMkLst>
            <pc:docMk/>
            <pc:sldMk cId="0" sldId="269"/>
            <ac:spMk id="30" creationId="{00000000-0000-0000-0000-000000000000}"/>
          </ac:spMkLst>
        </pc:spChg>
        <pc:spChg chg="mod">
          <ac:chgData name="Lauren Sapp" userId="30a164cc-4750-4114-a1a7-53274343f737" providerId="ADAL" clId="{65B3E6BB-8D45-5754-84B0-16823DDCB9F4}" dt="2026-02-27T16:49:04.335" v="9" actId="1076"/>
          <ac:spMkLst>
            <pc:docMk/>
            <pc:sldMk cId="0" sldId="269"/>
            <ac:spMk id="35" creationId="{00000000-0000-0000-0000-000000000000}"/>
          </ac:spMkLst>
        </pc:spChg>
        <pc:spChg chg="mod">
          <ac:chgData name="Lauren Sapp" userId="30a164cc-4750-4114-a1a7-53274343f737" providerId="ADAL" clId="{65B3E6BB-8D45-5754-84B0-16823DDCB9F4}" dt="2026-02-27T16:48:42.136" v="5" actId="1076"/>
          <ac:spMkLst>
            <pc:docMk/>
            <pc:sldMk cId="0" sldId="269"/>
            <ac:spMk id="39" creationId="{00000000-0000-0000-0000-000000000000}"/>
          </ac:spMkLst>
        </pc:spChg>
      </pc:sldChg>
      <pc:sldChg chg="modSp mod modAnim">
        <pc:chgData name="Lauren Sapp" userId="30a164cc-4750-4114-a1a7-53274343f737" providerId="ADAL" clId="{65B3E6BB-8D45-5754-84B0-16823DDCB9F4}" dt="2026-02-27T17:09:29.674" v="36"/>
        <pc:sldMkLst>
          <pc:docMk/>
          <pc:sldMk cId="0" sldId="270"/>
        </pc:sldMkLst>
        <pc:spChg chg="mod">
          <ac:chgData name="Lauren Sapp" userId="30a164cc-4750-4114-a1a7-53274343f737" providerId="ADAL" clId="{65B3E6BB-8D45-5754-84B0-16823DDCB9F4}" dt="2026-02-27T16:50:05.833" v="14" actId="1076"/>
          <ac:spMkLst>
            <pc:docMk/>
            <pc:sldMk cId="0" sldId="270"/>
            <ac:spMk id="9" creationId="{00000000-0000-0000-0000-000000000000}"/>
          </ac:spMkLst>
        </pc:spChg>
        <pc:spChg chg="mod">
          <ac:chgData name="Lauren Sapp" userId="30a164cc-4750-4114-a1a7-53274343f737" providerId="ADAL" clId="{65B3E6BB-8D45-5754-84B0-16823DDCB9F4}" dt="2026-02-27T16:51:40.712" v="21" actId="167"/>
          <ac:spMkLst>
            <pc:docMk/>
            <pc:sldMk cId="0" sldId="270"/>
            <ac:spMk id="10" creationId="{00000000-0000-0000-0000-000000000000}"/>
          </ac:spMkLst>
        </pc:spChg>
        <pc:spChg chg="mod">
          <ac:chgData name="Lauren Sapp" userId="30a164cc-4750-4114-a1a7-53274343f737" providerId="ADAL" clId="{65B3E6BB-8D45-5754-84B0-16823DDCB9F4}" dt="2026-02-27T16:50:09.418" v="15" actId="1076"/>
          <ac:spMkLst>
            <pc:docMk/>
            <pc:sldMk cId="0" sldId="270"/>
            <ac:spMk id="14" creationId="{00000000-0000-0000-0000-000000000000}"/>
          </ac:spMkLst>
        </pc:spChg>
        <pc:spChg chg="mod">
          <ac:chgData name="Lauren Sapp" userId="30a164cc-4750-4114-a1a7-53274343f737" providerId="ADAL" clId="{65B3E6BB-8D45-5754-84B0-16823DDCB9F4}" dt="2026-02-27T16:51:45.197" v="22" actId="167"/>
          <ac:spMkLst>
            <pc:docMk/>
            <pc:sldMk cId="0" sldId="270"/>
            <ac:spMk id="15" creationId="{00000000-0000-0000-0000-000000000000}"/>
          </ac:spMkLst>
        </pc:spChg>
        <pc:spChg chg="mod">
          <ac:chgData name="Lauren Sapp" userId="30a164cc-4750-4114-a1a7-53274343f737" providerId="ADAL" clId="{65B3E6BB-8D45-5754-84B0-16823DDCB9F4}" dt="2026-02-27T16:50:12.986" v="16" actId="1076"/>
          <ac:spMkLst>
            <pc:docMk/>
            <pc:sldMk cId="0" sldId="270"/>
            <ac:spMk id="20" creationId="{00000000-0000-0000-0000-000000000000}"/>
          </ac:spMkLst>
        </pc:spChg>
        <pc:spChg chg="mod">
          <ac:chgData name="Lauren Sapp" userId="30a164cc-4750-4114-a1a7-53274343f737" providerId="ADAL" clId="{65B3E6BB-8D45-5754-84B0-16823DDCB9F4}" dt="2026-02-27T16:49:52.821" v="13" actId="1076"/>
          <ac:spMkLst>
            <pc:docMk/>
            <pc:sldMk cId="0" sldId="270"/>
            <ac:spMk id="26" creationId="{00000000-0000-0000-0000-000000000000}"/>
          </ac:spMkLst>
        </pc:spChg>
      </pc:sldChg>
      <pc:sldChg chg="modSp mod modAnim">
        <pc:chgData name="Lauren Sapp" userId="30a164cc-4750-4114-a1a7-53274343f737" providerId="ADAL" clId="{65B3E6BB-8D45-5754-84B0-16823DDCB9F4}" dt="2026-02-27T17:09:49.523" v="38"/>
        <pc:sldMkLst>
          <pc:docMk/>
          <pc:sldMk cId="0" sldId="271"/>
        </pc:sldMkLst>
        <pc:spChg chg="mod">
          <ac:chgData name="Lauren Sapp" userId="30a164cc-4750-4114-a1a7-53274343f737" providerId="ADAL" clId="{65B3E6BB-8D45-5754-84B0-16823DDCB9F4}" dt="2026-02-27T16:50:37.268" v="18" actId="1076"/>
          <ac:spMkLst>
            <pc:docMk/>
            <pc:sldMk cId="0" sldId="271"/>
            <ac:spMk id="9" creationId="{00000000-0000-0000-0000-000000000000}"/>
          </ac:spMkLst>
        </pc:spChg>
        <pc:spChg chg="mod">
          <ac:chgData name="Lauren Sapp" userId="30a164cc-4750-4114-a1a7-53274343f737" providerId="ADAL" clId="{65B3E6BB-8D45-5754-84B0-16823DDCB9F4}" dt="2026-02-27T16:51:32.482" v="20" actId="167"/>
          <ac:spMkLst>
            <pc:docMk/>
            <pc:sldMk cId="0" sldId="271"/>
            <ac:spMk id="10" creationId="{00000000-0000-0000-0000-000000000000}"/>
          </ac:spMkLst>
        </pc:spChg>
        <pc:spChg chg="mod">
          <ac:chgData name="Lauren Sapp" userId="30a164cc-4750-4114-a1a7-53274343f737" providerId="ADAL" clId="{65B3E6BB-8D45-5754-84B0-16823DDCB9F4}" dt="2026-02-27T16:50:31.803" v="17" actId="1076"/>
          <ac:spMkLst>
            <pc:docMk/>
            <pc:sldMk cId="0" sldId="271"/>
            <ac:spMk id="15" creationId="{00000000-0000-0000-0000-000000000000}"/>
          </ac:spMkLst>
        </pc:spChg>
        <pc:spChg chg="mod">
          <ac:chgData name="Lauren Sapp" userId="30a164cc-4750-4114-a1a7-53274343f737" providerId="ADAL" clId="{65B3E6BB-8D45-5754-84B0-16823DDCB9F4}" dt="2026-02-27T16:50:42.598" v="19" actId="1076"/>
          <ac:spMkLst>
            <pc:docMk/>
            <pc:sldMk cId="0" sldId="271"/>
            <ac:spMk id="18" creationId="{00000000-0000-0000-0000-000000000000}"/>
          </ac:spMkLst>
        </pc:spChg>
      </pc:sldChg>
      <pc:sldChg chg="modSp mod">
        <pc:chgData name="Lauren Sapp" userId="30a164cc-4750-4114-a1a7-53274343f737" providerId="ADAL" clId="{65B3E6BB-8D45-5754-84B0-16823DDCB9F4}" dt="2026-02-27T16:52:14.238" v="25" actId="1076"/>
        <pc:sldMkLst>
          <pc:docMk/>
          <pc:sldMk cId="0" sldId="272"/>
        </pc:sldMkLst>
        <pc:spChg chg="mod">
          <ac:chgData name="Lauren Sapp" userId="30a164cc-4750-4114-a1a7-53274343f737" providerId="ADAL" clId="{65B3E6BB-8D45-5754-84B0-16823DDCB9F4}" dt="2026-02-27T16:52:14.238" v="25" actId="1076"/>
          <ac:spMkLst>
            <pc:docMk/>
            <pc:sldMk cId="0" sldId="272"/>
            <ac:spMk id="10" creationId="{00000000-0000-0000-0000-000000000000}"/>
          </ac:spMkLst>
        </pc:spChg>
      </pc:sldChg>
      <pc:sldChg chg="modSp mod">
        <pc:chgData name="Lauren Sapp" userId="30a164cc-4750-4114-a1a7-53274343f737" providerId="ADAL" clId="{65B3E6BB-8D45-5754-84B0-16823DDCB9F4}" dt="2026-02-27T17:10:34.494" v="41" actId="1076"/>
        <pc:sldMkLst>
          <pc:docMk/>
          <pc:sldMk cId="0" sldId="276"/>
        </pc:sldMkLst>
        <pc:spChg chg="mod">
          <ac:chgData name="Lauren Sapp" userId="30a164cc-4750-4114-a1a7-53274343f737" providerId="ADAL" clId="{65B3E6BB-8D45-5754-84B0-16823DDCB9F4}" dt="2026-02-27T17:10:23.063" v="40" actId="1076"/>
          <ac:spMkLst>
            <pc:docMk/>
            <pc:sldMk cId="0" sldId="276"/>
            <ac:spMk id="2" creationId="{00000000-0000-0000-0000-000000000000}"/>
          </ac:spMkLst>
        </pc:spChg>
        <pc:spChg chg="mod">
          <ac:chgData name="Lauren Sapp" userId="30a164cc-4750-4114-a1a7-53274343f737" providerId="ADAL" clId="{65B3E6BB-8D45-5754-84B0-16823DDCB9F4}" dt="2026-02-27T17:10:34.494" v="41" actId="1076"/>
          <ac:spMkLst>
            <pc:docMk/>
            <pc:sldMk cId="0" sldId="276"/>
            <ac:spMk id="10" creationId="{00000000-0000-0000-0000-000000000000}"/>
          </ac:spMkLst>
        </pc:spChg>
      </pc:sldChg>
      <pc:sldChg chg="modSp mod">
        <pc:chgData name="Lauren Sapp" userId="30a164cc-4750-4114-a1a7-53274343f737" providerId="ADAL" clId="{65B3E6BB-8D45-5754-84B0-16823DDCB9F4}" dt="2026-02-27T17:10:49.057" v="42" actId="1076"/>
        <pc:sldMkLst>
          <pc:docMk/>
          <pc:sldMk cId="0" sldId="277"/>
        </pc:sldMkLst>
        <pc:spChg chg="mod">
          <ac:chgData name="Lauren Sapp" userId="30a164cc-4750-4114-a1a7-53274343f737" providerId="ADAL" clId="{65B3E6BB-8D45-5754-84B0-16823DDCB9F4}" dt="2026-02-27T17:10:49.057" v="42" actId="1076"/>
          <ac:spMkLst>
            <pc:docMk/>
            <pc:sldMk cId="0" sldId="277"/>
            <ac:spMk id="10" creationId="{00000000-0000-0000-0000-000000000000}"/>
          </ac:spMkLst>
        </pc:spChg>
      </pc:sldChg>
      <pc:sldChg chg="modSp mod modAnim">
        <pc:chgData name="Lauren Sapp" userId="30a164cc-4750-4114-a1a7-53274343f737" providerId="ADAL" clId="{65B3E6BB-8D45-5754-84B0-16823DDCB9F4}" dt="2026-02-27T20:16:30.975" v="439" actId="1076"/>
        <pc:sldMkLst>
          <pc:docMk/>
          <pc:sldMk cId="0" sldId="278"/>
        </pc:sldMkLst>
        <pc:spChg chg="mod">
          <ac:chgData name="Lauren Sapp" userId="30a164cc-4750-4114-a1a7-53274343f737" providerId="ADAL" clId="{65B3E6BB-8D45-5754-84B0-16823DDCB9F4}" dt="2026-02-27T17:14:20.028" v="68" actId="1076"/>
          <ac:spMkLst>
            <pc:docMk/>
            <pc:sldMk cId="0" sldId="278"/>
            <ac:spMk id="2" creationId="{00000000-0000-0000-0000-000000000000}"/>
          </ac:spMkLst>
        </pc:spChg>
        <pc:spChg chg="mod">
          <ac:chgData name="Lauren Sapp" userId="30a164cc-4750-4114-a1a7-53274343f737" providerId="ADAL" clId="{65B3E6BB-8D45-5754-84B0-16823DDCB9F4}" dt="2026-02-27T17:12:46.701" v="57" actId="2711"/>
          <ac:spMkLst>
            <pc:docMk/>
            <pc:sldMk cId="0" sldId="278"/>
            <ac:spMk id="7" creationId="{00000000-0000-0000-0000-000000000000}"/>
          </ac:spMkLst>
        </pc:spChg>
        <pc:spChg chg="mod">
          <ac:chgData name="Lauren Sapp" userId="30a164cc-4750-4114-a1a7-53274343f737" providerId="ADAL" clId="{65B3E6BB-8D45-5754-84B0-16823DDCB9F4}" dt="2026-02-27T17:12:56.963" v="58" actId="2711"/>
          <ac:spMkLst>
            <pc:docMk/>
            <pc:sldMk cId="0" sldId="278"/>
            <ac:spMk id="12" creationId="{00000000-0000-0000-0000-000000000000}"/>
          </ac:spMkLst>
        </pc:spChg>
        <pc:spChg chg="mod">
          <ac:chgData name="Lauren Sapp" userId="30a164cc-4750-4114-a1a7-53274343f737" providerId="ADAL" clId="{65B3E6BB-8D45-5754-84B0-16823DDCB9F4}" dt="2026-02-27T17:13:01.638" v="59" actId="2711"/>
          <ac:spMkLst>
            <pc:docMk/>
            <pc:sldMk cId="0" sldId="278"/>
            <ac:spMk id="17" creationId="{00000000-0000-0000-0000-000000000000}"/>
          </ac:spMkLst>
        </pc:spChg>
        <pc:spChg chg="mod">
          <ac:chgData name="Lauren Sapp" userId="30a164cc-4750-4114-a1a7-53274343f737" providerId="ADAL" clId="{65B3E6BB-8D45-5754-84B0-16823DDCB9F4}" dt="2026-02-27T17:11:03.143" v="44" actId="1076"/>
          <ac:spMkLst>
            <pc:docMk/>
            <pc:sldMk cId="0" sldId="278"/>
            <ac:spMk id="21" creationId="{00000000-0000-0000-0000-000000000000}"/>
          </ac:spMkLst>
        </pc:spChg>
        <pc:spChg chg="mod">
          <ac:chgData name="Lauren Sapp" userId="30a164cc-4750-4114-a1a7-53274343f737" providerId="ADAL" clId="{65B3E6BB-8D45-5754-84B0-16823DDCB9F4}" dt="2026-02-27T17:13:16.054" v="60" actId="167"/>
          <ac:spMkLst>
            <pc:docMk/>
            <pc:sldMk cId="0" sldId="278"/>
            <ac:spMk id="22" creationId="{00000000-0000-0000-0000-000000000000}"/>
          </ac:spMkLst>
        </pc:spChg>
        <pc:spChg chg="mod">
          <ac:chgData name="Lauren Sapp" userId="30a164cc-4750-4114-a1a7-53274343f737" providerId="ADAL" clId="{65B3E6BB-8D45-5754-84B0-16823DDCB9F4}" dt="2026-02-27T17:11:06.755" v="45" actId="1076"/>
          <ac:spMkLst>
            <pc:docMk/>
            <pc:sldMk cId="0" sldId="278"/>
            <ac:spMk id="26" creationId="{00000000-0000-0000-0000-000000000000}"/>
          </ac:spMkLst>
        </pc:spChg>
        <pc:spChg chg="mod">
          <ac:chgData name="Lauren Sapp" userId="30a164cc-4750-4114-a1a7-53274343f737" providerId="ADAL" clId="{65B3E6BB-8D45-5754-84B0-16823DDCB9F4}" dt="2026-02-27T17:13:21.956" v="61" actId="167"/>
          <ac:spMkLst>
            <pc:docMk/>
            <pc:sldMk cId="0" sldId="278"/>
            <ac:spMk id="27" creationId="{00000000-0000-0000-0000-000000000000}"/>
          </ac:spMkLst>
        </pc:spChg>
        <pc:spChg chg="mod">
          <ac:chgData name="Lauren Sapp" userId="30a164cc-4750-4114-a1a7-53274343f737" providerId="ADAL" clId="{65B3E6BB-8D45-5754-84B0-16823DDCB9F4}" dt="2026-02-27T17:11:15.210" v="47" actId="1076"/>
          <ac:spMkLst>
            <pc:docMk/>
            <pc:sldMk cId="0" sldId="278"/>
            <ac:spMk id="32" creationId="{00000000-0000-0000-0000-000000000000}"/>
          </ac:spMkLst>
        </pc:spChg>
        <pc:spChg chg="mod">
          <ac:chgData name="Lauren Sapp" userId="30a164cc-4750-4114-a1a7-53274343f737" providerId="ADAL" clId="{65B3E6BB-8D45-5754-84B0-16823DDCB9F4}" dt="2026-02-27T17:11:11.373" v="46" actId="1076"/>
          <ac:spMkLst>
            <pc:docMk/>
            <pc:sldMk cId="0" sldId="278"/>
            <ac:spMk id="36" creationId="{00000000-0000-0000-0000-000000000000}"/>
          </ac:spMkLst>
        </pc:spChg>
        <pc:spChg chg="mod">
          <ac:chgData name="Lauren Sapp" userId="30a164cc-4750-4114-a1a7-53274343f737" providerId="ADAL" clId="{65B3E6BB-8D45-5754-84B0-16823DDCB9F4}" dt="2026-02-27T20:16:30.975" v="439" actId="1076"/>
          <ac:spMkLst>
            <pc:docMk/>
            <pc:sldMk cId="0" sldId="278"/>
            <ac:spMk id="39" creationId="{00000000-0000-0000-0000-000000000000}"/>
          </ac:spMkLst>
        </pc:spChg>
        <pc:spChg chg="mod">
          <ac:chgData name="Lauren Sapp" userId="30a164cc-4750-4114-a1a7-53274343f737" providerId="ADAL" clId="{65B3E6BB-8D45-5754-84B0-16823DDCB9F4}" dt="2026-02-27T17:10:58.560" v="43" actId="1076"/>
          <ac:spMkLst>
            <pc:docMk/>
            <pc:sldMk cId="0" sldId="278"/>
            <ac:spMk id="42" creationId="{00000000-0000-0000-0000-000000000000}"/>
          </ac:spMkLst>
        </pc:spChg>
        <pc:grpChg chg="mod">
          <ac:chgData name="Lauren Sapp" userId="30a164cc-4750-4114-a1a7-53274343f737" providerId="ADAL" clId="{65B3E6BB-8D45-5754-84B0-16823DDCB9F4}" dt="2026-02-27T17:14:27.786" v="70" actId="14100"/>
          <ac:grpSpMkLst>
            <pc:docMk/>
            <pc:sldMk cId="0" sldId="278"/>
            <ac:grpSpMk id="37" creationId="{00000000-0000-0000-0000-000000000000}"/>
          </ac:grpSpMkLst>
        </pc:grpChg>
      </pc:sldChg>
      <pc:sldChg chg="modSp mod modAnim">
        <pc:chgData name="Lauren Sapp" userId="30a164cc-4750-4114-a1a7-53274343f737" providerId="ADAL" clId="{65B3E6BB-8D45-5754-84B0-16823DDCB9F4}" dt="2026-02-27T20:15:46.527" v="438" actId="1076"/>
        <pc:sldMkLst>
          <pc:docMk/>
          <pc:sldMk cId="0" sldId="279"/>
        </pc:sldMkLst>
        <pc:spChg chg="mod">
          <ac:chgData name="Lauren Sapp" userId="30a164cc-4750-4114-a1a7-53274343f737" providerId="ADAL" clId="{65B3E6BB-8D45-5754-84B0-16823DDCB9F4}" dt="2026-02-27T20:15:38.642" v="437" actId="1076"/>
          <ac:spMkLst>
            <pc:docMk/>
            <pc:sldMk cId="0" sldId="279"/>
            <ac:spMk id="10" creationId="{00000000-0000-0000-0000-000000000000}"/>
          </ac:spMkLst>
        </pc:spChg>
        <pc:spChg chg="mod">
          <ac:chgData name="Lauren Sapp" userId="30a164cc-4750-4114-a1a7-53274343f737" providerId="ADAL" clId="{65B3E6BB-8D45-5754-84B0-16823DDCB9F4}" dt="2026-02-27T20:15:46.527" v="438" actId="1076"/>
          <ac:spMkLst>
            <pc:docMk/>
            <pc:sldMk cId="0" sldId="279"/>
            <ac:spMk id="13" creationId="{00000000-0000-0000-0000-000000000000}"/>
          </ac:spMkLst>
        </pc:spChg>
        <pc:spChg chg="mod">
          <ac:chgData name="Lauren Sapp" userId="30a164cc-4750-4114-a1a7-53274343f737" providerId="ADAL" clId="{65B3E6BB-8D45-5754-84B0-16823DDCB9F4}" dt="2026-02-27T17:14:52.060" v="72" actId="1076"/>
          <ac:spMkLst>
            <pc:docMk/>
            <pc:sldMk cId="0" sldId="279"/>
            <ac:spMk id="16" creationId="{00000000-0000-0000-0000-000000000000}"/>
          </ac:spMkLst>
        </pc:spChg>
      </pc:sldChg>
      <pc:sldChg chg="modSp mod modAnim">
        <pc:chgData name="Lauren Sapp" userId="30a164cc-4750-4114-a1a7-53274343f737" providerId="ADAL" clId="{65B3E6BB-8D45-5754-84B0-16823DDCB9F4}" dt="2026-02-27T17:16:26.672" v="82"/>
        <pc:sldMkLst>
          <pc:docMk/>
          <pc:sldMk cId="0" sldId="280"/>
        </pc:sldMkLst>
        <pc:spChg chg="mod">
          <ac:chgData name="Lauren Sapp" userId="30a164cc-4750-4114-a1a7-53274343f737" providerId="ADAL" clId="{65B3E6BB-8D45-5754-84B0-16823DDCB9F4}" dt="2026-02-27T17:15:37.216" v="75" actId="1076"/>
          <ac:spMkLst>
            <pc:docMk/>
            <pc:sldMk cId="0" sldId="280"/>
            <ac:spMk id="9" creationId="{00000000-0000-0000-0000-000000000000}"/>
          </ac:spMkLst>
        </pc:spChg>
        <pc:spChg chg="mod">
          <ac:chgData name="Lauren Sapp" userId="30a164cc-4750-4114-a1a7-53274343f737" providerId="ADAL" clId="{65B3E6BB-8D45-5754-84B0-16823DDCB9F4}" dt="2026-02-27T17:15:58.002" v="78" actId="1076"/>
          <ac:spMkLst>
            <pc:docMk/>
            <pc:sldMk cId="0" sldId="280"/>
            <ac:spMk id="10" creationId="{00000000-0000-0000-0000-000000000000}"/>
          </ac:spMkLst>
        </pc:spChg>
        <pc:spChg chg="mod">
          <ac:chgData name="Lauren Sapp" userId="30a164cc-4750-4114-a1a7-53274343f737" providerId="ADAL" clId="{65B3E6BB-8D45-5754-84B0-16823DDCB9F4}" dt="2026-02-27T17:15:50.186" v="77" actId="1076"/>
          <ac:spMkLst>
            <pc:docMk/>
            <pc:sldMk cId="0" sldId="280"/>
            <ac:spMk id="15" creationId="{00000000-0000-0000-0000-000000000000}"/>
          </ac:spMkLst>
        </pc:spChg>
        <pc:spChg chg="mod">
          <ac:chgData name="Lauren Sapp" userId="30a164cc-4750-4114-a1a7-53274343f737" providerId="ADAL" clId="{65B3E6BB-8D45-5754-84B0-16823DDCB9F4}" dt="2026-02-27T17:16:14.818" v="79" actId="1076"/>
          <ac:spMkLst>
            <pc:docMk/>
            <pc:sldMk cId="0" sldId="280"/>
            <ac:spMk id="21" creationId="{00000000-0000-0000-0000-000000000000}"/>
          </ac:spMkLst>
        </pc:spChg>
      </pc:sldChg>
      <pc:sldChg chg="modSp mod modAnim">
        <pc:chgData name="Lauren Sapp" userId="30a164cc-4750-4114-a1a7-53274343f737" providerId="ADAL" clId="{65B3E6BB-8D45-5754-84B0-16823DDCB9F4}" dt="2026-02-27T17:17:15.339" v="88"/>
        <pc:sldMkLst>
          <pc:docMk/>
          <pc:sldMk cId="0" sldId="281"/>
        </pc:sldMkLst>
        <pc:spChg chg="mod">
          <ac:chgData name="Lauren Sapp" userId="30a164cc-4750-4114-a1a7-53274343f737" providerId="ADAL" clId="{65B3E6BB-8D45-5754-84B0-16823DDCB9F4}" dt="2026-02-27T17:16:50.402" v="84" actId="1076"/>
          <ac:spMkLst>
            <pc:docMk/>
            <pc:sldMk cId="0" sldId="281"/>
            <ac:spMk id="10" creationId="{00000000-0000-0000-0000-000000000000}"/>
          </ac:spMkLst>
        </pc:spChg>
        <pc:spChg chg="mod">
          <ac:chgData name="Lauren Sapp" userId="30a164cc-4750-4114-a1a7-53274343f737" providerId="ADAL" clId="{65B3E6BB-8D45-5754-84B0-16823DDCB9F4}" dt="2026-02-27T17:17:13.569" v="87" actId="1076"/>
          <ac:spMkLst>
            <pc:docMk/>
            <pc:sldMk cId="0" sldId="281"/>
            <ac:spMk id="13" creationId="{00000000-0000-0000-0000-000000000000}"/>
          </ac:spMkLst>
        </pc:spChg>
        <pc:spChg chg="mod">
          <ac:chgData name="Lauren Sapp" userId="30a164cc-4750-4114-a1a7-53274343f737" providerId="ADAL" clId="{65B3E6BB-8D45-5754-84B0-16823DDCB9F4}" dt="2026-02-27T17:17:04.418" v="85" actId="1076"/>
          <ac:spMkLst>
            <pc:docMk/>
            <pc:sldMk cId="0" sldId="281"/>
            <ac:spMk id="18" creationId="{00000000-0000-0000-0000-000000000000}"/>
          </ac:spMkLst>
        </pc:spChg>
        <pc:grpChg chg="mod">
          <ac:chgData name="Lauren Sapp" userId="30a164cc-4750-4114-a1a7-53274343f737" providerId="ADAL" clId="{65B3E6BB-8D45-5754-84B0-16823DDCB9F4}" dt="2026-02-27T17:16:46.585" v="83" actId="1076"/>
          <ac:grpSpMkLst>
            <pc:docMk/>
            <pc:sldMk cId="0" sldId="281"/>
            <ac:grpSpMk id="6" creationId="{00000000-0000-0000-0000-000000000000}"/>
          </ac:grpSpMkLst>
        </pc:grpChg>
      </pc:sldChg>
      <pc:sldChg chg="modSp mod modAnim">
        <pc:chgData name="Lauren Sapp" userId="30a164cc-4750-4114-a1a7-53274343f737" providerId="ADAL" clId="{65B3E6BB-8D45-5754-84B0-16823DDCB9F4}" dt="2026-02-27T20:04:42.481" v="434"/>
        <pc:sldMkLst>
          <pc:docMk/>
          <pc:sldMk cId="0" sldId="282"/>
        </pc:sldMkLst>
        <pc:spChg chg="mod">
          <ac:chgData name="Lauren Sapp" userId="30a164cc-4750-4114-a1a7-53274343f737" providerId="ADAL" clId="{65B3E6BB-8D45-5754-84B0-16823DDCB9F4}" dt="2026-02-27T17:18:06.389" v="91" actId="1076"/>
          <ac:spMkLst>
            <pc:docMk/>
            <pc:sldMk cId="0" sldId="282"/>
            <ac:spMk id="10" creationId="{00000000-0000-0000-0000-000000000000}"/>
          </ac:spMkLst>
        </pc:spChg>
        <pc:spChg chg="mod">
          <ac:chgData name="Lauren Sapp" userId="30a164cc-4750-4114-a1a7-53274343f737" providerId="ADAL" clId="{65B3E6BB-8D45-5754-84B0-16823DDCB9F4}" dt="2026-02-27T17:18:18.250" v="93" actId="1076"/>
          <ac:spMkLst>
            <pc:docMk/>
            <pc:sldMk cId="0" sldId="282"/>
            <ac:spMk id="13" creationId="{00000000-0000-0000-0000-000000000000}"/>
          </ac:spMkLst>
        </pc:spChg>
        <pc:spChg chg="mod">
          <ac:chgData name="Lauren Sapp" userId="30a164cc-4750-4114-a1a7-53274343f737" providerId="ADAL" clId="{65B3E6BB-8D45-5754-84B0-16823DDCB9F4}" dt="2026-02-27T17:17:40.059" v="89" actId="1076"/>
          <ac:spMkLst>
            <pc:docMk/>
            <pc:sldMk cId="0" sldId="282"/>
            <ac:spMk id="18" creationId="{00000000-0000-0000-0000-000000000000}"/>
          </ac:spMkLst>
        </pc:spChg>
        <pc:grpChg chg="mod">
          <ac:chgData name="Lauren Sapp" userId="30a164cc-4750-4114-a1a7-53274343f737" providerId="ADAL" clId="{65B3E6BB-8D45-5754-84B0-16823DDCB9F4}" dt="2026-02-27T17:18:03.006" v="90" actId="1076"/>
          <ac:grpSpMkLst>
            <pc:docMk/>
            <pc:sldMk cId="0" sldId="282"/>
            <ac:grpSpMk id="6" creationId="{00000000-0000-0000-0000-000000000000}"/>
          </ac:grpSpMkLst>
        </pc:grpChg>
      </pc:sldChg>
      <pc:sldChg chg="addSp modSp">
        <pc:chgData name="Lauren Sapp" userId="30a164cc-4750-4114-a1a7-53274343f737" providerId="ADAL" clId="{65B3E6BB-8D45-5754-84B0-16823DDCB9F4}" dt="2026-03-20T13:51:34.314" v="560"/>
        <pc:sldMkLst>
          <pc:docMk/>
          <pc:sldMk cId="0" sldId="287"/>
        </pc:sldMkLst>
        <pc:picChg chg="add mod">
          <ac:chgData name="Lauren Sapp" userId="30a164cc-4750-4114-a1a7-53274343f737" providerId="ADAL" clId="{65B3E6BB-8D45-5754-84B0-16823DDCB9F4}" dt="2026-03-20T13:51:34.314" v="560"/>
          <ac:picMkLst>
            <pc:docMk/>
            <pc:sldMk cId="0" sldId="287"/>
            <ac:picMk id="14" creationId="{ACAF7830-5F2E-CE10-A1D4-5DBF7FED6EE7}"/>
          </ac:picMkLst>
        </pc:picChg>
      </pc:sldChg>
      <pc:sldChg chg="modSp mod">
        <pc:chgData name="Lauren Sapp" userId="30a164cc-4750-4114-a1a7-53274343f737" providerId="ADAL" clId="{65B3E6BB-8D45-5754-84B0-16823DDCB9F4}" dt="2026-02-27T19:21:55.928" v="95" actId="1076"/>
        <pc:sldMkLst>
          <pc:docMk/>
          <pc:sldMk cId="0" sldId="292"/>
        </pc:sldMkLst>
        <pc:spChg chg="mod">
          <ac:chgData name="Lauren Sapp" userId="30a164cc-4750-4114-a1a7-53274343f737" providerId="ADAL" clId="{65B3E6BB-8D45-5754-84B0-16823DDCB9F4}" dt="2026-02-27T19:21:55.928" v="95" actId="1076"/>
          <ac:spMkLst>
            <pc:docMk/>
            <pc:sldMk cId="0" sldId="292"/>
            <ac:spMk id="10" creationId="{00000000-0000-0000-0000-000000000000}"/>
          </ac:spMkLst>
        </pc:spChg>
      </pc:sldChg>
      <pc:sldChg chg="modSp mod modAnim">
        <pc:chgData name="Lauren Sapp" userId="30a164cc-4750-4114-a1a7-53274343f737" providerId="ADAL" clId="{65B3E6BB-8D45-5754-84B0-16823DDCB9F4}" dt="2026-02-27T19:27:44.339" v="128"/>
        <pc:sldMkLst>
          <pc:docMk/>
          <pc:sldMk cId="0" sldId="293"/>
        </pc:sldMkLst>
        <pc:spChg chg="mod">
          <ac:chgData name="Lauren Sapp" userId="30a164cc-4750-4114-a1a7-53274343f737" providerId="ADAL" clId="{65B3E6BB-8D45-5754-84B0-16823DDCB9F4}" dt="2026-02-27T19:25:21.668" v="115" actId="1076"/>
          <ac:spMkLst>
            <pc:docMk/>
            <pc:sldMk cId="0" sldId="293"/>
            <ac:spMk id="7" creationId="{00000000-0000-0000-0000-000000000000}"/>
          </ac:spMkLst>
        </pc:spChg>
        <pc:spChg chg="mod">
          <ac:chgData name="Lauren Sapp" userId="30a164cc-4750-4114-a1a7-53274343f737" providerId="ADAL" clId="{65B3E6BB-8D45-5754-84B0-16823DDCB9F4}" dt="2026-02-27T19:24:54.019" v="112" actId="1076"/>
          <ac:spMkLst>
            <pc:docMk/>
            <pc:sldMk cId="0" sldId="293"/>
            <ac:spMk id="12" creationId="{00000000-0000-0000-0000-000000000000}"/>
          </ac:spMkLst>
        </pc:spChg>
        <pc:spChg chg="mod">
          <ac:chgData name="Lauren Sapp" userId="30a164cc-4750-4114-a1a7-53274343f737" providerId="ADAL" clId="{65B3E6BB-8D45-5754-84B0-16823DDCB9F4}" dt="2026-02-27T19:25:12.529" v="114" actId="1076"/>
          <ac:spMkLst>
            <pc:docMk/>
            <pc:sldMk cId="0" sldId="293"/>
            <ac:spMk id="17" creationId="{00000000-0000-0000-0000-000000000000}"/>
          </ac:spMkLst>
        </pc:spChg>
        <pc:spChg chg="mod">
          <ac:chgData name="Lauren Sapp" userId="30a164cc-4750-4114-a1a7-53274343f737" providerId="ADAL" clId="{65B3E6BB-8D45-5754-84B0-16823DDCB9F4}" dt="2026-02-27T19:23:52.138" v="105" actId="1076"/>
          <ac:spMkLst>
            <pc:docMk/>
            <pc:sldMk cId="0" sldId="293"/>
            <ac:spMk id="22" creationId="{00000000-0000-0000-0000-000000000000}"/>
          </ac:spMkLst>
        </pc:spChg>
        <pc:spChg chg="mod">
          <ac:chgData name="Lauren Sapp" userId="30a164cc-4750-4114-a1a7-53274343f737" providerId="ADAL" clId="{65B3E6BB-8D45-5754-84B0-16823DDCB9F4}" dt="2026-02-27T19:26:12.867" v="121" actId="1076"/>
          <ac:spMkLst>
            <pc:docMk/>
            <pc:sldMk cId="0" sldId="293"/>
            <ac:spMk id="28" creationId="{00000000-0000-0000-0000-000000000000}"/>
          </ac:spMkLst>
        </pc:spChg>
        <pc:spChg chg="mod">
          <ac:chgData name="Lauren Sapp" userId="30a164cc-4750-4114-a1a7-53274343f737" providerId="ADAL" clId="{65B3E6BB-8D45-5754-84B0-16823DDCB9F4}" dt="2026-02-27T19:24:15.214" v="107" actId="167"/>
          <ac:spMkLst>
            <pc:docMk/>
            <pc:sldMk cId="0" sldId="293"/>
            <ac:spMk id="30" creationId="{00000000-0000-0000-0000-000000000000}"/>
          </ac:spMkLst>
        </pc:spChg>
        <pc:spChg chg="mod">
          <ac:chgData name="Lauren Sapp" userId="30a164cc-4750-4114-a1a7-53274343f737" providerId="ADAL" clId="{65B3E6BB-8D45-5754-84B0-16823DDCB9F4}" dt="2026-02-27T19:27:39.240" v="127" actId="1076"/>
          <ac:spMkLst>
            <pc:docMk/>
            <pc:sldMk cId="0" sldId="293"/>
            <ac:spMk id="31" creationId="{00000000-0000-0000-0000-000000000000}"/>
          </ac:spMkLst>
        </pc:spChg>
        <pc:spChg chg="mod">
          <ac:chgData name="Lauren Sapp" userId="30a164cc-4750-4114-a1a7-53274343f737" providerId="ADAL" clId="{65B3E6BB-8D45-5754-84B0-16823DDCB9F4}" dt="2026-02-27T19:22:01.409" v="96" actId="1076"/>
          <ac:spMkLst>
            <pc:docMk/>
            <pc:sldMk cId="0" sldId="293"/>
            <ac:spMk id="34" creationId="{00000000-0000-0000-0000-000000000000}"/>
          </ac:spMkLst>
        </pc:spChg>
        <pc:grpChg chg="mod">
          <ac:chgData name="Lauren Sapp" userId="30a164cc-4750-4114-a1a7-53274343f737" providerId="ADAL" clId="{65B3E6BB-8D45-5754-84B0-16823DDCB9F4}" dt="2026-02-27T19:25:32.703" v="117" actId="1076"/>
          <ac:grpSpMkLst>
            <pc:docMk/>
            <pc:sldMk cId="0" sldId="293"/>
            <ac:grpSpMk id="3" creationId="{00000000-0000-0000-0000-000000000000}"/>
          </ac:grpSpMkLst>
        </pc:grpChg>
        <pc:grpChg chg="mod">
          <ac:chgData name="Lauren Sapp" userId="30a164cc-4750-4114-a1a7-53274343f737" providerId="ADAL" clId="{65B3E6BB-8D45-5754-84B0-16823DDCB9F4}" dt="2026-02-27T19:27:29.921" v="126" actId="14100"/>
          <ac:grpSpMkLst>
            <pc:docMk/>
            <pc:sldMk cId="0" sldId="293"/>
            <ac:grpSpMk id="29" creationId="{00000000-0000-0000-0000-000000000000}"/>
          </ac:grpSpMkLst>
        </pc:grpChg>
      </pc:sldChg>
      <pc:sldChg chg="modSp mod modAnim">
        <pc:chgData name="Lauren Sapp" userId="30a164cc-4750-4114-a1a7-53274343f737" providerId="ADAL" clId="{65B3E6BB-8D45-5754-84B0-16823DDCB9F4}" dt="2026-02-27T19:29:10.116" v="140"/>
        <pc:sldMkLst>
          <pc:docMk/>
          <pc:sldMk cId="0" sldId="294"/>
        </pc:sldMkLst>
        <pc:spChg chg="mod">
          <ac:chgData name="Lauren Sapp" userId="30a164cc-4750-4114-a1a7-53274343f737" providerId="ADAL" clId="{65B3E6BB-8D45-5754-84B0-16823DDCB9F4}" dt="2026-02-27T19:28:05.081" v="130" actId="1076"/>
          <ac:spMkLst>
            <pc:docMk/>
            <pc:sldMk cId="0" sldId="294"/>
            <ac:spMk id="9" creationId="{00000000-0000-0000-0000-000000000000}"/>
          </ac:spMkLst>
        </pc:spChg>
        <pc:spChg chg="mod">
          <ac:chgData name="Lauren Sapp" userId="30a164cc-4750-4114-a1a7-53274343f737" providerId="ADAL" clId="{65B3E6BB-8D45-5754-84B0-16823DDCB9F4}" dt="2026-02-27T19:28:49.460" v="135" actId="171"/>
          <ac:spMkLst>
            <pc:docMk/>
            <pc:sldMk cId="0" sldId="294"/>
            <ac:spMk id="10" creationId="{00000000-0000-0000-0000-000000000000}"/>
          </ac:spMkLst>
        </pc:spChg>
        <pc:spChg chg="mod">
          <ac:chgData name="Lauren Sapp" userId="30a164cc-4750-4114-a1a7-53274343f737" providerId="ADAL" clId="{65B3E6BB-8D45-5754-84B0-16823DDCB9F4}" dt="2026-02-27T19:28:08.565" v="131" actId="1076"/>
          <ac:spMkLst>
            <pc:docMk/>
            <pc:sldMk cId="0" sldId="294"/>
            <ac:spMk id="14" creationId="{00000000-0000-0000-0000-000000000000}"/>
          </ac:spMkLst>
        </pc:spChg>
        <pc:spChg chg="mod">
          <ac:chgData name="Lauren Sapp" userId="30a164cc-4750-4114-a1a7-53274343f737" providerId="ADAL" clId="{65B3E6BB-8D45-5754-84B0-16823DDCB9F4}" dt="2026-02-27T19:28:54.549" v="136" actId="171"/>
          <ac:spMkLst>
            <pc:docMk/>
            <pc:sldMk cId="0" sldId="294"/>
            <ac:spMk id="15" creationId="{00000000-0000-0000-0000-000000000000}"/>
          </ac:spMkLst>
        </pc:spChg>
        <pc:spChg chg="mod">
          <ac:chgData name="Lauren Sapp" userId="30a164cc-4750-4114-a1a7-53274343f737" providerId="ADAL" clId="{65B3E6BB-8D45-5754-84B0-16823DDCB9F4}" dt="2026-02-27T19:28:13.048" v="132" actId="1076"/>
          <ac:spMkLst>
            <pc:docMk/>
            <pc:sldMk cId="0" sldId="294"/>
            <ac:spMk id="18" creationId="{00000000-0000-0000-0000-000000000000}"/>
          </ac:spMkLst>
        </pc:spChg>
        <pc:spChg chg="mod">
          <ac:chgData name="Lauren Sapp" userId="30a164cc-4750-4114-a1a7-53274343f737" providerId="ADAL" clId="{65B3E6BB-8D45-5754-84B0-16823DDCB9F4}" dt="2026-02-27T19:28:17.265" v="133" actId="1076"/>
          <ac:spMkLst>
            <pc:docMk/>
            <pc:sldMk cId="0" sldId="294"/>
            <ac:spMk id="23" creationId="{00000000-0000-0000-0000-000000000000}"/>
          </ac:spMkLst>
        </pc:spChg>
        <pc:spChg chg="mod">
          <ac:chgData name="Lauren Sapp" userId="30a164cc-4750-4114-a1a7-53274343f737" providerId="ADAL" clId="{65B3E6BB-8D45-5754-84B0-16823DDCB9F4}" dt="2026-02-27T19:28:00.331" v="129" actId="1076"/>
          <ac:spMkLst>
            <pc:docMk/>
            <pc:sldMk cId="0" sldId="294"/>
            <ac:spMk id="29" creationId="{00000000-0000-0000-0000-000000000000}"/>
          </ac:spMkLst>
        </pc:spChg>
        <pc:spChg chg="mod">
          <ac:chgData name="Lauren Sapp" userId="30a164cc-4750-4114-a1a7-53274343f737" providerId="ADAL" clId="{65B3E6BB-8D45-5754-84B0-16823DDCB9F4}" dt="2026-02-27T19:22:52.210" v="101" actId="1076"/>
          <ac:spMkLst>
            <pc:docMk/>
            <pc:sldMk cId="0" sldId="294"/>
            <ac:spMk id="32" creationId="{00000000-0000-0000-0000-000000000000}"/>
          </ac:spMkLst>
        </pc:spChg>
      </pc:sldChg>
      <pc:sldChg chg="modSp mod modAnim">
        <pc:chgData name="Lauren Sapp" userId="30a164cc-4750-4114-a1a7-53274343f737" providerId="ADAL" clId="{65B3E6BB-8D45-5754-84B0-16823DDCB9F4}" dt="2026-02-27T20:04:30.753" v="432"/>
        <pc:sldMkLst>
          <pc:docMk/>
          <pc:sldMk cId="0" sldId="295"/>
        </pc:sldMkLst>
        <pc:spChg chg="mod">
          <ac:chgData name="Lauren Sapp" userId="30a164cc-4750-4114-a1a7-53274343f737" providerId="ADAL" clId="{65B3E6BB-8D45-5754-84B0-16823DDCB9F4}" dt="2026-02-27T19:29:39.597" v="142" actId="1076"/>
          <ac:spMkLst>
            <pc:docMk/>
            <pc:sldMk cId="0" sldId="295"/>
            <ac:spMk id="10" creationId="{00000000-0000-0000-0000-000000000000}"/>
          </ac:spMkLst>
        </pc:spChg>
        <pc:spChg chg="mod">
          <ac:chgData name="Lauren Sapp" userId="30a164cc-4750-4114-a1a7-53274343f737" providerId="ADAL" clId="{65B3E6BB-8D45-5754-84B0-16823DDCB9F4}" dt="2026-02-27T19:29:34.994" v="141" actId="1076"/>
          <ac:spMkLst>
            <pc:docMk/>
            <pc:sldMk cId="0" sldId="295"/>
            <ac:spMk id="15" creationId="{00000000-0000-0000-0000-000000000000}"/>
          </ac:spMkLst>
        </pc:spChg>
        <pc:spChg chg="mod">
          <ac:chgData name="Lauren Sapp" userId="30a164cc-4750-4114-a1a7-53274343f737" providerId="ADAL" clId="{65B3E6BB-8D45-5754-84B0-16823DDCB9F4}" dt="2026-02-27T19:23:01.886" v="102" actId="1076"/>
          <ac:spMkLst>
            <pc:docMk/>
            <pc:sldMk cId="0" sldId="295"/>
            <ac:spMk id="18" creationId="{00000000-0000-0000-0000-000000000000}"/>
          </ac:spMkLst>
        </pc:spChg>
      </pc:sldChg>
      <pc:sldChg chg="modSp mod modAnim">
        <pc:chgData name="Lauren Sapp" userId="30a164cc-4750-4114-a1a7-53274343f737" providerId="ADAL" clId="{65B3E6BB-8D45-5754-84B0-16823DDCB9F4}" dt="2026-02-27T19:30:46.531" v="152"/>
        <pc:sldMkLst>
          <pc:docMk/>
          <pc:sldMk cId="0" sldId="296"/>
        </pc:sldMkLst>
        <pc:spChg chg="mod">
          <ac:chgData name="Lauren Sapp" userId="30a164cc-4750-4114-a1a7-53274343f737" providerId="ADAL" clId="{65B3E6BB-8D45-5754-84B0-16823DDCB9F4}" dt="2026-02-27T19:30:16.821" v="146" actId="1076"/>
          <ac:spMkLst>
            <pc:docMk/>
            <pc:sldMk cId="0" sldId="296"/>
            <ac:spMk id="9" creationId="{00000000-0000-0000-0000-000000000000}"/>
          </ac:spMkLst>
        </pc:spChg>
        <pc:spChg chg="mod">
          <ac:chgData name="Lauren Sapp" userId="30a164cc-4750-4114-a1a7-53274343f737" providerId="ADAL" clId="{65B3E6BB-8D45-5754-84B0-16823DDCB9F4}" dt="2026-02-27T19:30:33.365" v="149" actId="171"/>
          <ac:spMkLst>
            <pc:docMk/>
            <pc:sldMk cId="0" sldId="296"/>
            <ac:spMk id="10" creationId="{00000000-0000-0000-0000-000000000000}"/>
          </ac:spMkLst>
        </pc:spChg>
        <pc:spChg chg="mod">
          <ac:chgData name="Lauren Sapp" userId="30a164cc-4750-4114-a1a7-53274343f737" providerId="ADAL" clId="{65B3E6BB-8D45-5754-84B0-16823DDCB9F4}" dt="2026-02-27T19:30:21.146" v="147" actId="1076"/>
          <ac:spMkLst>
            <pc:docMk/>
            <pc:sldMk cId="0" sldId="296"/>
            <ac:spMk id="15" creationId="{00000000-0000-0000-0000-000000000000}"/>
          </ac:spMkLst>
        </pc:spChg>
        <pc:spChg chg="mod">
          <ac:chgData name="Lauren Sapp" userId="30a164cc-4750-4114-a1a7-53274343f737" providerId="ADAL" clId="{65B3E6BB-8D45-5754-84B0-16823DDCB9F4}" dt="2026-02-27T19:30:26.235" v="148" actId="1076"/>
          <ac:spMkLst>
            <pc:docMk/>
            <pc:sldMk cId="0" sldId="296"/>
            <ac:spMk id="20" creationId="{00000000-0000-0000-0000-000000000000}"/>
          </ac:spMkLst>
        </pc:spChg>
        <pc:spChg chg="mod">
          <ac:chgData name="Lauren Sapp" userId="30a164cc-4750-4114-a1a7-53274343f737" providerId="ADAL" clId="{65B3E6BB-8D45-5754-84B0-16823DDCB9F4}" dt="2026-02-27T19:23:10.524" v="103" actId="1076"/>
          <ac:spMkLst>
            <pc:docMk/>
            <pc:sldMk cId="0" sldId="296"/>
            <ac:spMk id="23" creationId="{00000000-0000-0000-0000-000000000000}"/>
          </ac:spMkLst>
        </pc:spChg>
      </pc:sldChg>
      <pc:sldChg chg="modSp mod modAnim">
        <pc:chgData name="Lauren Sapp" userId="30a164cc-4750-4114-a1a7-53274343f737" providerId="ADAL" clId="{65B3E6BB-8D45-5754-84B0-16823DDCB9F4}" dt="2026-02-27T20:04:24.970" v="430"/>
        <pc:sldMkLst>
          <pc:docMk/>
          <pc:sldMk cId="0" sldId="297"/>
        </pc:sldMkLst>
        <pc:spChg chg="mod">
          <ac:chgData name="Lauren Sapp" userId="30a164cc-4750-4114-a1a7-53274343f737" providerId="ADAL" clId="{65B3E6BB-8D45-5754-84B0-16823DDCB9F4}" dt="2026-02-27T19:31:19.643" v="153" actId="1076"/>
          <ac:spMkLst>
            <pc:docMk/>
            <pc:sldMk cId="0" sldId="297"/>
            <ac:spMk id="10" creationId="{00000000-0000-0000-0000-000000000000}"/>
          </ac:spMkLst>
        </pc:spChg>
        <pc:spChg chg="mod">
          <ac:chgData name="Lauren Sapp" userId="30a164cc-4750-4114-a1a7-53274343f737" providerId="ADAL" clId="{65B3E6BB-8D45-5754-84B0-16823DDCB9F4}" dt="2026-02-27T19:31:26.901" v="154" actId="1076"/>
          <ac:spMkLst>
            <pc:docMk/>
            <pc:sldMk cId="0" sldId="297"/>
            <ac:spMk id="15" creationId="{00000000-0000-0000-0000-000000000000}"/>
          </ac:spMkLst>
        </pc:spChg>
        <pc:spChg chg="mod">
          <ac:chgData name="Lauren Sapp" userId="30a164cc-4750-4114-a1a7-53274343f737" providerId="ADAL" clId="{65B3E6BB-8D45-5754-84B0-16823DDCB9F4}" dt="2026-02-27T19:23:32.306" v="104" actId="1076"/>
          <ac:spMkLst>
            <pc:docMk/>
            <pc:sldMk cId="0" sldId="297"/>
            <ac:spMk id="18" creationId="{00000000-0000-0000-0000-000000000000}"/>
          </ac:spMkLst>
        </pc:spChg>
      </pc:sldChg>
      <pc:sldChg chg="modSp mod">
        <pc:chgData name="Lauren Sapp" userId="30a164cc-4750-4114-a1a7-53274343f737" providerId="ADAL" clId="{65B3E6BB-8D45-5754-84B0-16823DDCB9F4}" dt="2026-02-27T19:32:07.270" v="157" actId="1076"/>
        <pc:sldMkLst>
          <pc:docMk/>
          <pc:sldMk cId="0" sldId="301"/>
        </pc:sldMkLst>
        <pc:spChg chg="mod">
          <ac:chgData name="Lauren Sapp" userId="30a164cc-4750-4114-a1a7-53274343f737" providerId="ADAL" clId="{65B3E6BB-8D45-5754-84B0-16823DDCB9F4}" dt="2026-02-27T19:32:07.270" v="157" actId="1076"/>
          <ac:spMkLst>
            <pc:docMk/>
            <pc:sldMk cId="0" sldId="301"/>
            <ac:spMk id="11" creationId="{00000000-0000-0000-0000-000000000000}"/>
          </ac:spMkLst>
        </pc:spChg>
      </pc:sldChg>
      <pc:sldChg chg="addSp delSp modSp mod modAnim">
        <pc:chgData name="Lauren Sapp" userId="30a164cc-4750-4114-a1a7-53274343f737" providerId="ADAL" clId="{65B3E6BB-8D45-5754-84B0-16823DDCB9F4}" dt="2026-02-27T19:37:39.624" v="199"/>
        <pc:sldMkLst>
          <pc:docMk/>
          <pc:sldMk cId="0" sldId="302"/>
        </pc:sldMkLst>
        <pc:spChg chg="mod">
          <ac:chgData name="Lauren Sapp" userId="30a164cc-4750-4114-a1a7-53274343f737" providerId="ADAL" clId="{65B3E6BB-8D45-5754-84B0-16823DDCB9F4}" dt="2026-02-27T19:35:21.231" v="175" actId="1076"/>
          <ac:spMkLst>
            <pc:docMk/>
            <pc:sldMk cId="0" sldId="302"/>
            <ac:spMk id="7" creationId="{00000000-0000-0000-0000-000000000000}"/>
          </ac:spMkLst>
        </pc:spChg>
        <pc:spChg chg="mod">
          <ac:chgData name="Lauren Sapp" userId="30a164cc-4750-4114-a1a7-53274343f737" providerId="ADAL" clId="{65B3E6BB-8D45-5754-84B0-16823DDCB9F4}" dt="2026-02-27T19:35:16.328" v="174" actId="1076"/>
          <ac:spMkLst>
            <pc:docMk/>
            <pc:sldMk cId="0" sldId="302"/>
            <ac:spMk id="12" creationId="{00000000-0000-0000-0000-000000000000}"/>
          </ac:spMkLst>
        </pc:spChg>
        <pc:spChg chg="mod">
          <ac:chgData name="Lauren Sapp" userId="30a164cc-4750-4114-a1a7-53274343f737" providerId="ADAL" clId="{65B3E6BB-8D45-5754-84B0-16823DDCB9F4}" dt="2026-02-27T19:35:11.764" v="173" actId="1076"/>
          <ac:spMkLst>
            <pc:docMk/>
            <pc:sldMk cId="0" sldId="302"/>
            <ac:spMk id="17" creationId="{00000000-0000-0000-0000-000000000000}"/>
          </ac:spMkLst>
        </pc:spChg>
        <pc:spChg chg="mod">
          <ac:chgData name="Lauren Sapp" userId="30a164cc-4750-4114-a1a7-53274343f737" providerId="ADAL" clId="{65B3E6BB-8D45-5754-84B0-16823DDCB9F4}" dt="2026-02-27T19:35:46.813" v="179" actId="1076"/>
          <ac:spMkLst>
            <pc:docMk/>
            <pc:sldMk cId="0" sldId="302"/>
            <ac:spMk id="20" creationId="{00000000-0000-0000-0000-000000000000}"/>
          </ac:spMkLst>
        </pc:spChg>
        <pc:spChg chg="mod">
          <ac:chgData name="Lauren Sapp" userId="30a164cc-4750-4114-a1a7-53274343f737" providerId="ADAL" clId="{65B3E6BB-8D45-5754-84B0-16823DDCB9F4}" dt="2026-02-27T19:35:49.729" v="180" actId="1076"/>
          <ac:spMkLst>
            <pc:docMk/>
            <pc:sldMk cId="0" sldId="302"/>
            <ac:spMk id="25" creationId="{00000000-0000-0000-0000-000000000000}"/>
          </ac:spMkLst>
        </pc:spChg>
        <pc:spChg chg="mod">
          <ac:chgData name="Lauren Sapp" userId="30a164cc-4750-4114-a1a7-53274343f737" providerId="ADAL" clId="{65B3E6BB-8D45-5754-84B0-16823DDCB9F4}" dt="2026-02-27T19:35:25.895" v="176" actId="1076"/>
          <ac:spMkLst>
            <pc:docMk/>
            <pc:sldMk cId="0" sldId="302"/>
            <ac:spMk id="32" creationId="{00000000-0000-0000-0000-000000000000}"/>
          </ac:spMkLst>
        </pc:spChg>
        <pc:spChg chg="mod">
          <ac:chgData name="Lauren Sapp" userId="30a164cc-4750-4114-a1a7-53274343f737" providerId="ADAL" clId="{65B3E6BB-8D45-5754-84B0-16823DDCB9F4}" dt="2026-02-27T19:35:36.861" v="177" actId="1076"/>
          <ac:spMkLst>
            <pc:docMk/>
            <pc:sldMk cId="0" sldId="302"/>
            <ac:spMk id="35" creationId="{00000000-0000-0000-0000-000000000000}"/>
          </ac:spMkLst>
        </pc:spChg>
        <pc:spChg chg="mod">
          <ac:chgData name="Lauren Sapp" userId="30a164cc-4750-4114-a1a7-53274343f737" providerId="ADAL" clId="{65B3E6BB-8D45-5754-84B0-16823DDCB9F4}" dt="2026-02-27T19:35:39.912" v="178" actId="1076"/>
          <ac:spMkLst>
            <pc:docMk/>
            <pc:sldMk cId="0" sldId="302"/>
            <ac:spMk id="39" creationId="{00000000-0000-0000-0000-000000000000}"/>
          </ac:spMkLst>
        </pc:spChg>
        <pc:spChg chg="mod">
          <ac:chgData name="Lauren Sapp" userId="30a164cc-4750-4114-a1a7-53274343f737" providerId="ADAL" clId="{65B3E6BB-8D45-5754-84B0-16823DDCB9F4}" dt="2026-02-27T19:36:10.099" v="182" actId="167"/>
          <ac:spMkLst>
            <pc:docMk/>
            <pc:sldMk cId="0" sldId="302"/>
            <ac:spMk id="40" creationId="{00000000-0000-0000-0000-000000000000}"/>
          </ac:spMkLst>
        </pc:spChg>
        <pc:spChg chg="mod">
          <ac:chgData name="Lauren Sapp" userId="30a164cc-4750-4114-a1a7-53274343f737" providerId="ADAL" clId="{65B3E6BB-8D45-5754-84B0-16823DDCB9F4}" dt="2026-02-27T19:33:46.053" v="168" actId="167"/>
          <ac:spMkLst>
            <pc:docMk/>
            <pc:sldMk cId="0" sldId="302"/>
            <ac:spMk id="41" creationId="{00000000-0000-0000-0000-000000000000}"/>
          </ac:spMkLst>
        </pc:spChg>
        <pc:spChg chg="mod">
          <ac:chgData name="Lauren Sapp" userId="30a164cc-4750-4114-a1a7-53274343f737" providerId="ADAL" clId="{65B3E6BB-8D45-5754-84B0-16823DDCB9F4}" dt="2026-02-27T19:37:18.275" v="194" actId="1076"/>
          <ac:spMkLst>
            <pc:docMk/>
            <pc:sldMk cId="0" sldId="302"/>
            <ac:spMk id="44" creationId="{00000000-0000-0000-0000-000000000000}"/>
          </ac:spMkLst>
        </pc:spChg>
        <pc:spChg chg="mod">
          <ac:chgData name="Lauren Sapp" userId="30a164cc-4750-4114-a1a7-53274343f737" providerId="ADAL" clId="{65B3E6BB-8D45-5754-84B0-16823DDCB9F4}" dt="2026-02-27T19:32:12.397" v="158" actId="1076"/>
          <ac:spMkLst>
            <pc:docMk/>
            <pc:sldMk cId="0" sldId="302"/>
            <ac:spMk id="47" creationId="{00000000-0000-0000-0000-000000000000}"/>
          </ac:spMkLst>
        </pc:spChg>
        <pc:grpChg chg="mod">
          <ac:chgData name="Lauren Sapp" userId="30a164cc-4750-4114-a1a7-53274343f737" providerId="ADAL" clId="{65B3E6BB-8D45-5754-84B0-16823DDCB9F4}" dt="2026-02-27T19:37:28.112" v="196" actId="166"/>
          <ac:grpSpMkLst>
            <pc:docMk/>
            <pc:sldMk cId="0" sldId="302"/>
            <ac:grpSpMk id="13" creationId="{00000000-0000-0000-0000-000000000000}"/>
          </ac:grpSpMkLst>
        </pc:grpChg>
        <pc:grpChg chg="mod">
          <ac:chgData name="Lauren Sapp" userId="30a164cc-4750-4114-a1a7-53274343f737" providerId="ADAL" clId="{65B3E6BB-8D45-5754-84B0-16823DDCB9F4}" dt="2026-02-27T19:37:32.044" v="197" actId="166"/>
          <ac:grpSpMkLst>
            <pc:docMk/>
            <pc:sldMk cId="0" sldId="302"/>
            <ac:grpSpMk id="42" creationId="{00000000-0000-0000-0000-000000000000}"/>
          </ac:grpSpMkLst>
        </pc:grpChg>
      </pc:sldChg>
      <pc:sldChg chg="modSp mod modAnim">
        <pc:chgData name="Lauren Sapp" userId="30a164cc-4750-4114-a1a7-53274343f737" providerId="ADAL" clId="{65B3E6BB-8D45-5754-84B0-16823DDCB9F4}" dt="2026-02-27T19:38:15.289" v="205"/>
        <pc:sldMkLst>
          <pc:docMk/>
          <pc:sldMk cId="0" sldId="303"/>
        </pc:sldMkLst>
        <pc:spChg chg="mod">
          <ac:chgData name="Lauren Sapp" userId="30a164cc-4750-4114-a1a7-53274343f737" providerId="ADAL" clId="{65B3E6BB-8D45-5754-84B0-16823DDCB9F4}" dt="2026-02-27T19:37:54.662" v="202" actId="1076"/>
          <ac:spMkLst>
            <pc:docMk/>
            <pc:sldMk cId="0" sldId="303"/>
            <ac:spMk id="10" creationId="{00000000-0000-0000-0000-000000000000}"/>
          </ac:spMkLst>
        </pc:spChg>
        <pc:spChg chg="mod">
          <ac:chgData name="Lauren Sapp" userId="30a164cc-4750-4114-a1a7-53274343f737" providerId="ADAL" clId="{65B3E6BB-8D45-5754-84B0-16823DDCB9F4}" dt="2026-02-27T19:37:46.746" v="200" actId="1076"/>
          <ac:spMkLst>
            <pc:docMk/>
            <pc:sldMk cId="0" sldId="303"/>
            <ac:spMk id="16" creationId="{00000000-0000-0000-0000-000000000000}"/>
          </ac:spMkLst>
        </pc:spChg>
        <pc:spChg chg="mod">
          <ac:chgData name="Lauren Sapp" userId="30a164cc-4750-4114-a1a7-53274343f737" providerId="ADAL" clId="{65B3E6BB-8D45-5754-84B0-16823DDCB9F4}" dt="2026-02-27T19:38:12.619" v="204" actId="167"/>
          <ac:spMkLst>
            <pc:docMk/>
            <pc:sldMk cId="0" sldId="303"/>
            <ac:spMk id="17" creationId="{00000000-0000-0000-0000-000000000000}"/>
          </ac:spMkLst>
        </pc:spChg>
        <pc:spChg chg="mod">
          <ac:chgData name="Lauren Sapp" userId="30a164cc-4750-4114-a1a7-53274343f737" providerId="ADAL" clId="{65B3E6BB-8D45-5754-84B0-16823DDCB9F4}" dt="2026-02-27T19:32:20.015" v="159" actId="1076"/>
          <ac:spMkLst>
            <pc:docMk/>
            <pc:sldMk cId="0" sldId="303"/>
            <ac:spMk id="20" creationId="{00000000-0000-0000-0000-000000000000}"/>
          </ac:spMkLst>
        </pc:spChg>
      </pc:sldChg>
      <pc:sldChg chg="modSp mod modAnim">
        <pc:chgData name="Lauren Sapp" userId="30a164cc-4750-4114-a1a7-53274343f737" providerId="ADAL" clId="{65B3E6BB-8D45-5754-84B0-16823DDCB9F4}" dt="2026-02-27T19:39:03.959" v="212"/>
        <pc:sldMkLst>
          <pc:docMk/>
          <pc:sldMk cId="0" sldId="304"/>
        </pc:sldMkLst>
        <pc:spChg chg="mod">
          <ac:chgData name="Lauren Sapp" userId="30a164cc-4750-4114-a1a7-53274343f737" providerId="ADAL" clId="{65B3E6BB-8D45-5754-84B0-16823DDCB9F4}" dt="2026-02-27T19:38:47.041" v="208" actId="1076"/>
          <ac:spMkLst>
            <pc:docMk/>
            <pc:sldMk cId="0" sldId="304"/>
            <ac:spMk id="11" creationId="{00000000-0000-0000-0000-000000000000}"/>
          </ac:spMkLst>
        </pc:spChg>
        <pc:spChg chg="mod">
          <ac:chgData name="Lauren Sapp" userId="30a164cc-4750-4114-a1a7-53274343f737" providerId="ADAL" clId="{65B3E6BB-8D45-5754-84B0-16823DDCB9F4}" dt="2026-02-27T19:38:57.244" v="210" actId="167"/>
          <ac:spMkLst>
            <pc:docMk/>
            <pc:sldMk cId="0" sldId="304"/>
            <ac:spMk id="12" creationId="{00000000-0000-0000-0000-000000000000}"/>
          </ac:spMkLst>
        </pc:spChg>
        <pc:spChg chg="mod">
          <ac:chgData name="Lauren Sapp" userId="30a164cc-4750-4114-a1a7-53274343f737" providerId="ADAL" clId="{65B3E6BB-8D45-5754-84B0-16823DDCB9F4}" dt="2026-02-27T19:38:36.537" v="206" actId="1076"/>
          <ac:spMkLst>
            <pc:docMk/>
            <pc:sldMk cId="0" sldId="304"/>
            <ac:spMk id="15" creationId="{00000000-0000-0000-0000-000000000000}"/>
          </ac:spMkLst>
        </pc:spChg>
        <pc:spChg chg="mod">
          <ac:chgData name="Lauren Sapp" userId="30a164cc-4750-4114-a1a7-53274343f737" providerId="ADAL" clId="{65B3E6BB-8D45-5754-84B0-16823DDCB9F4}" dt="2026-02-27T19:38:43.177" v="207" actId="1076"/>
          <ac:spMkLst>
            <pc:docMk/>
            <pc:sldMk cId="0" sldId="304"/>
            <ac:spMk id="20" creationId="{00000000-0000-0000-0000-000000000000}"/>
          </ac:spMkLst>
        </pc:spChg>
        <pc:spChg chg="mod">
          <ac:chgData name="Lauren Sapp" userId="30a164cc-4750-4114-a1a7-53274343f737" providerId="ADAL" clId="{65B3E6BB-8D45-5754-84B0-16823DDCB9F4}" dt="2026-02-27T19:32:25.731" v="160" actId="1076"/>
          <ac:spMkLst>
            <pc:docMk/>
            <pc:sldMk cId="0" sldId="304"/>
            <ac:spMk id="24" creationId="{00000000-0000-0000-0000-000000000000}"/>
          </ac:spMkLst>
        </pc:spChg>
      </pc:sldChg>
      <pc:sldChg chg="modSp mod modAnim">
        <pc:chgData name="Lauren Sapp" userId="30a164cc-4750-4114-a1a7-53274343f737" providerId="ADAL" clId="{65B3E6BB-8D45-5754-84B0-16823DDCB9F4}" dt="2026-02-27T19:39:41.328" v="217"/>
        <pc:sldMkLst>
          <pc:docMk/>
          <pc:sldMk cId="0" sldId="305"/>
        </pc:sldMkLst>
        <pc:spChg chg="mod">
          <ac:chgData name="Lauren Sapp" userId="30a164cc-4750-4114-a1a7-53274343f737" providerId="ADAL" clId="{65B3E6BB-8D45-5754-84B0-16823DDCB9F4}" dt="2026-02-27T19:39:19.708" v="213" actId="1076"/>
          <ac:spMkLst>
            <pc:docMk/>
            <pc:sldMk cId="0" sldId="305"/>
            <ac:spMk id="10" creationId="{00000000-0000-0000-0000-000000000000}"/>
          </ac:spMkLst>
        </pc:spChg>
        <pc:spChg chg="mod">
          <ac:chgData name="Lauren Sapp" userId="30a164cc-4750-4114-a1a7-53274343f737" providerId="ADAL" clId="{65B3E6BB-8D45-5754-84B0-16823DDCB9F4}" dt="2026-02-27T19:39:27.627" v="214" actId="1076"/>
          <ac:spMkLst>
            <pc:docMk/>
            <pc:sldMk cId="0" sldId="305"/>
            <ac:spMk id="16" creationId="{00000000-0000-0000-0000-000000000000}"/>
          </ac:spMkLst>
        </pc:spChg>
        <pc:spChg chg="mod">
          <ac:chgData name="Lauren Sapp" userId="30a164cc-4750-4114-a1a7-53274343f737" providerId="ADAL" clId="{65B3E6BB-8D45-5754-84B0-16823DDCB9F4}" dt="2026-02-27T19:39:36.530" v="215" actId="167"/>
          <ac:spMkLst>
            <pc:docMk/>
            <pc:sldMk cId="0" sldId="305"/>
            <ac:spMk id="17" creationId="{00000000-0000-0000-0000-000000000000}"/>
          </ac:spMkLst>
        </pc:spChg>
        <pc:spChg chg="mod">
          <ac:chgData name="Lauren Sapp" userId="30a164cc-4750-4114-a1a7-53274343f737" providerId="ADAL" clId="{65B3E6BB-8D45-5754-84B0-16823DDCB9F4}" dt="2026-02-27T19:32:31.614" v="161" actId="1076"/>
          <ac:spMkLst>
            <pc:docMk/>
            <pc:sldMk cId="0" sldId="305"/>
            <ac:spMk id="20" creationId="{00000000-0000-0000-0000-000000000000}"/>
          </ac:spMkLst>
        </pc:spChg>
      </pc:sldChg>
      <pc:sldChg chg="modSp mod modAnim">
        <pc:chgData name="Lauren Sapp" userId="30a164cc-4750-4114-a1a7-53274343f737" providerId="ADAL" clId="{65B3E6BB-8D45-5754-84B0-16823DDCB9F4}" dt="2026-02-27T20:04:11.859" v="428"/>
        <pc:sldMkLst>
          <pc:docMk/>
          <pc:sldMk cId="0" sldId="306"/>
        </pc:sldMkLst>
        <pc:spChg chg="mod">
          <ac:chgData name="Lauren Sapp" userId="30a164cc-4750-4114-a1a7-53274343f737" providerId="ADAL" clId="{65B3E6BB-8D45-5754-84B0-16823DDCB9F4}" dt="2026-02-27T19:39:52.197" v="218" actId="1076"/>
          <ac:spMkLst>
            <pc:docMk/>
            <pc:sldMk cId="0" sldId="306"/>
            <ac:spMk id="10" creationId="{00000000-0000-0000-0000-000000000000}"/>
          </ac:spMkLst>
        </pc:spChg>
        <pc:spChg chg="mod">
          <ac:chgData name="Lauren Sapp" userId="30a164cc-4750-4114-a1a7-53274343f737" providerId="ADAL" clId="{65B3E6BB-8D45-5754-84B0-16823DDCB9F4}" dt="2026-02-27T19:40:00.817" v="219" actId="1076"/>
          <ac:spMkLst>
            <pc:docMk/>
            <pc:sldMk cId="0" sldId="306"/>
            <ac:spMk id="15" creationId="{00000000-0000-0000-0000-000000000000}"/>
          </ac:spMkLst>
        </pc:spChg>
        <pc:spChg chg="mod">
          <ac:chgData name="Lauren Sapp" userId="30a164cc-4750-4114-a1a7-53274343f737" providerId="ADAL" clId="{65B3E6BB-8D45-5754-84B0-16823DDCB9F4}" dt="2026-02-27T19:32:36.930" v="162" actId="1076"/>
          <ac:spMkLst>
            <pc:docMk/>
            <pc:sldMk cId="0" sldId="306"/>
            <ac:spMk id="18" creationId="{00000000-0000-0000-0000-000000000000}"/>
          </ac:spMkLst>
        </pc:spChg>
      </pc:sldChg>
      <pc:sldChg chg="modSp mod modAnim">
        <pc:chgData name="Lauren Sapp" userId="30a164cc-4750-4114-a1a7-53274343f737" providerId="ADAL" clId="{65B3E6BB-8D45-5754-84B0-16823DDCB9F4}" dt="2026-02-27T20:04:06.374" v="426"/>
        <pc:sldMkLst>
          <pc:docMk/>
          <pc:sldMk cId="0" sldId="307"/>
        </pc:sldMkLst>
        <pc:spChg chg="mod">
          <ac:chgData name="Lauren Sapp" userId="30a164cc-4750-4114-a1a7-53274343f737" providerId="ADAL" clId="{65B3E6BB-8D45-5754-84B0-16823DDCB9F4}" dt="2026-02-27T19:40:27.792" v="223" actId="1076"/>
          <ac:spMkLst>
            <pc:docMk/>
            <pc:sldMk cId="0" sldId="307"/>
            <ac:spMk id="10" creationId="{00000000-0000-0000-0000-000000000000}"/>
          </ac:spMkLst>
        </pc:spChg>
        <pc:spChg chg="mod">
          <ac:chgData name="Lauren Sapp" userId="30a164cc-4750-4114-a1a7-53274343f737" providerId="ADAL" clId="{65B3E6BB-8D45-5754-84B0-16823DDCB9F4}" dt="2026-02-27T19:40:23.770" v="222" actId="1076"/>
          <ac:spMkLst>
            <pc:docMk/>
            <pc:sldMk cId="0" sldId="307"/>
            <ac:spMk id="15" creationId="{00000000-0000-0000-0000-000000000000}"/>
          </ac:spMkLst>
        </pc:spChg>
        <pc:spChg chg="mod">
          <ac:chgData name="Lauren Sapp" userId="30a164cc-4750-4114-a1a7-53274343f737" providerId="ADAL" clId="{65B3E6BB-8D45-5754-84B0-16823DDCB9F4}" dt="2026-02-27T19:32:42.475" v="163" actId="1076"/>
          <ac:spMkLst>
            <pc:docMk/>
            <pc:sldMk cId="0" sldId="307"/>
            <ac:spMk id="18" creationId="{00000000-0000-0000-0000-000000000000}"/>
          </ac:spMkLst>
        </pc:spChg>
      </pc:sldChg>
      <pc:sldChg chg="modSp mod modAnim">
        <pc:chgData name="Lauren Sapp" userId="30a164cc-4750-4114-a1a7-53274343f737" providerId="ADAL" clId="{65B3E6BB-8D45-5754-84B0-16823DDCB9F4}" dt="2026-02-27T19:42:08.975" v="241"/>
        <pc:sldMkLst>
          <pc:docMk/>
          <pc:sldMk cId="0" sldId="308"/>
        </pc:sldMkLst>
        <pc:spChg chg="mod">
          <ac:chgData name="Lauren Sapp" userId="30a164cc-4750-4114-a1a7-53274343f737" providerId="ADAL" clId="{65B3E6BB-8D45-5754-84B0-16823DDCB9F4}" dt="2026-02-27T19:40:49.176" v="226" actId="1076"/>
          <ac:spMkLst>
            <pc:docMk/>
            <pc:sldMk cId="0" sldId="308"/>
            <ac:spMk id="10" creationId="{00000000-0000-0000-0000-000000000000}"/>
          </ac:spMkLst>
        </pc:spChg>
        <pc:spChg chg="mod">
          <ac:chgData name="Lauren Sapp" userId="30a164cc-4750-4114-a1a7-53274343f737" providerId="ADAL" clId="{65B3E6BB-8D45-5754-84B0-16823DDCB9F4}" dt="2026-02-27T19:41:13.507" v="230" actId="1076"/>
          <ac:spMkLst>
            <pc:docMk/>
            <pc:sldMk cId="0" sldId="308"/>
            <ac:spMk id="16" creationId="{00000000-0000-0000-0000-000000000000}"/>
          </ac:spMkLst>
        </pc:spChg>
        <pc:spChg chg="mod">
          <ac:chgData name="Lauren Sapp" userId="30a164cc-4750-4114-a1a7-53274343f737" providerId="ADAL" clId="{65B3E6BB-8D45-5754-84B0-16823DDCB9F4}" dt="2026-02-27T19:41:17.691" v="231" actId="1076"/>
          <ac:spMkLst>
            <pc:docMk/>
            <pc:sldMk cId="0" sldId="308"/>
            <ac:spMk id="20" creationId="{00000000-0000-0000-0000-000000000000}"/>
          </ac:spMkLst>
        </pc:spChg>
        <pc:spChg chg="mod">
          <ac:chgData name="Lauren Sapp" userId="30a164cc-4750-4114-a1a7-53274343f737" providerId="ADAL" clId="{65B3E6BB-8D45-5754-84B0-16823DDCB9F4}" dt="2026-02-27T19:41:28.484" v="233" actId="167"/>
          <ac:spMkLst>
            <pc:docMk/>
            <pc:sldMk cId="0" sldId="308"/>
            <ac:spMk id="22" creationId="{00000000-0000-0000-0000-000000000000}"/>
          </ac:spMkLst>
        </pc:spChg>
        <pc:spChg chg="mod">
          <ac:chgData name="Lauren Sapp" userId="30a164cc-4750-4114-a1a7-53274343f737" providerId="ADAL" clId="{65B3E6BB-8D45-5754-84B0-16823DDCB9F4}" dt="2026-02-27T19:41:10.009" v="229" actId="1076"/>
          <ac:spMkLst>
            <pc:docMk/>
            <pc:sldMk cId="0" sldId="308"/>
            <ac:spMk id="26" creationId="{00000000-0000-0000-0000-000000000000}"/>
          </ac:spMkLst>
        </pc:spChg>
        <pc:spChg chg="mod">
          <ac:chgData name="Lauren Sapp" userId="30a164cc-4750-4114-a1a7-53274343f737" providerId="ADAL" clId="{65B3E6BB-8D45-5754-84B0-16823DDCB9F4}" dt="2026-02-27T19:41:23.711" v="232" actId="167"/>
          <ac:spMkLst>
            <pc:docMk/>
            <pc:sldMk cId="0" sldId="308"/>
            <ac:spMk id="27" creationId="{00000000-0000-0000-0000-000000000000}"/>
          </ac:spMkLst>
        </pc:spChg>
        <pc:spChg chg="mod">
          <ac:chgData name="Lauren Sapp" userId="30a164cc-4750-4114-a1a7-53274343f737" providerId="ADAL" clId="{65B3E6BB-8D45-5754-84B0-16823DDCB9F4}" dt="2026-02-27T19:40:58.424" v="227" actId="1076"/>
          <ac:spMkLst>
            <pc:docMk/>
            <pc:sldMk cId="0" sldId="308"/>
            <ac:spMk id="30" creationId="{00000000-0000-0000-0000-000000000000}"/>
          </ac:spMkLst>
        </pc:spChg>
        <pc:spChg chg="mod">
          <ac:chgData name="Lauren Sapp" userId="30a164cc-4750-4114-a1a7-53274343f737" providerId="ADAL" clId="{65B3E6BB-8D45-5754-84B0-16823DDCB9F4}" dt="2026-02-27T19:41:49.336" v="235" actId="167"/>
          <ac:spMkLst>
            <pc:docMk/>
            <pc:sldMk cId="0" sldId="308"/>
            <ac:spMk id="32" creationId="{00000000-0000-0000-0000-000000000000}"/>
          </ac:spMkLst>
        </pc:spChg>
        <pc:spChg chg="mod">
          <ac:chgData name="Lauren Sapp" userId="30a164cc-4750-4114-a1a7-53274343f737" providerId="ADAL" clId="{65B3E6BB-8D45-5754-84B0-16823DDCB9F4}" dt="2026-02-27T19:41:05.026" v="228" actId="1076"/>
          <ac:spMkLst>
            <pc:docMk/>
            <pc:sldMk cId="0" sldId="308"/>
            <ac:spMk id="35" creationId="{00000000-0000-0000-0000-000000000000}"/>
          </ac:spMkLst>
        </pc:spChg>
        <pc:spChg chg="mod">
          <ac:chgData name="Lauren Sapp" userId="30a164cc-4750-4114-a1a7-53274343f737" providerId="ADAL" clId="{65B3E6BB-8D45-5754-84B0-16823DDCB9F4}" dt="2026-02-27T19:32:59.104" v="164" actId="1076"/>
          <ac:spMkLst>
            <pc:docMk/>
            <pc:sldMk cId="0" sldId="308"/>
            <ac:spMk id="38" creationId="{00000000-0000-0000-0000-000000000000}"/>
          </ac:spMkLst>
        </pc:spChg>
      </pc:sldChg>
      <pc:sldChg chg="modSp mod modAnim">
        <pc:chgData name="Lauren Sapp" userId="30a164cc-4750-4114-a1a7-53274343f737" providerId="ADAL" clId="{65B3E6BB-8D45-5754-84B0-16823DDCB9F4}" dt="2026-02-27T20:04:00.961" v="424"/>
        <pc:sldMkLst>
          <pc:docMk/>
          <pc:sldMk cId="0" sldId="309"/>
        </pc:sldMkLst>
        <pc:spChg chg="mod">
          <ac:chgData name="Lauren Sapp" userId="30a164cc-4750-4114-a1a7-53274343f737" providerId="ADAL" clId="{65B3E6BB-8D45-5754-84B0-16823DDCB9F4}" dt="2026-02-27T19:42:23.009" v="242" actId="1076"/>
          <ac:spMkLst>
            <pc:docMk/>
            <pc:sldMk cId="0" sldId="309"/>
            <ac:spMk id="10" creationId="{00000000-0000-0000-0000-000000000000}"/>
          </ac:spMkLst>
        </pc:spChg>
        <pc:spChg chg="mod">
          <ac:chgData name="Lauren Sapp" userId="30a164cc-4750-4114-a1a7-53274343f737" providerId="ADAL" clId="{65B3E6BB-8D45-5754-84B0-16823DDCB9F4}" dt="2026-02-27T19:42:26.357" v="243" actId="1076"/>
          <ac:spMkLst>
            <pc:docMk/>
            <pc:sldMk cId="0" sldId="309"/>
            <ac:spMk id="15" creationId="{00000000-0000-0000-0000-000000000000}"/>
          </ac:spMkLst>
        </pc:spChg>
        <pc:spChg chg="mod">
          <ac:chgData name="Lauren Sapp" userId="30a164cc-4750-4114-a1a7-53274343f737" providerId="ADAL" clId="{65B3E6BB-8D45-5754-84B0-16823DDCB9F4}" dt="2026-02-27T19:33:07.649" v="165" actId="1076"/>
          <ac:spMkLst>
            <pc:docMk/>
            <pc:sldMk cId="0" sldId="309"/>
            <ac:spMk id="18" creationId="{00000000-0000-0000-0000-000000000000}"/>
          </ac:spMkLst>
        </pc:spChg>
      </pc:sldChg>
      <pc:sldChg chg="modSp mod modAnim">
        <pc:chgData name="Lauren Sapp" userId="30a164cc-4750-4114-a1a7-53274343f737" providerId="ADAL" clId="{65B3E6BB-8D45-5754-84B0-16823DDCB9F4}" dt="2026-02-27T19:43:25.759" v="255"/>
        <pc:sldMkLst>
          <pc:docMk/>
          <pc:sldMk cId="0" sldId="310"/>
        </pc:sldMkLst>
        <pc:spChg chg="mod">
          <ac:chgData name="Lauren Sapp" userId="30a164cc-4750-4114-a1a7-53274343f737" providerId="ADAL" clId="{65B3E6BB-8D45-5754-84B0-16823DDCB9F4}" dt="2026-02-27T19:42:54.123" v="247" actId="1076"/>
          <ac:spMkLst>
            <pc:docMk/>
            <pc:sldMk cId="0" sldId="310"/>
            <ac:spMk id="11" creationId="{00000000-0000-0000-0000-000000000000}"/>
          </ac:spMkLst>
        </pc:spChg>
        <pc:spChg chg="mod">
          <ac:chgData name="Lauren Sapp" userId="30a164cc-4750-4114-a1a7-53274343f737" providerId="ADAL" clId="{65B3E6BB-8D45-5754-84B0-16823DDCB9F4}" dt="2026-02-27T19:43:11.740" v="251" actId="167"/>
          <ac:spMkLst>
            <pc:docMk/>
            <pc:sldMk cId="0" sldId="310"/>
            <ac:spMk id="12" creationId="{00000000-0000-0000-0000-000000000000}"/>
          </ac:spMkLst>
        </pc:spChg>
        <pc:spChg chg="mod">
          <ac:chgData name="Lauren Sapp" userId="30a164cc-4750-4114-a1a7-53274343f737" providerId="ADAL" clId="{65B3E6BB-8D45-5754-84B0-16823DDCB9F4}" dt="2026-02-27T19:42:50.186" v="246" actId="1076"/>
          <ac:spMkLst>
            <pc:docMk/>
            <pc:sldMk cId="0" sldId="310"/>
            <ac:spMk id="15" creationId="{00000000-0000-0000-0000-000000000000}"/>
          </ac:spMkLst>
        </pc:spChg>
        <pc:spChg chg="mod">
          <ac:chgData name="Lauren Sapp" userId="30a164cc-4750-4114-a1a7-53274343f737" providerId="ADAL" clId="{65B3E6BB-8D45-5754-84B0-16823DDCB9F4}" dt="2026-02-27T19:42:57.906" v="248" actId="1076"/>
          <ac:spMkLst>
            <pc:docMk/>
            <pc:sldMk cId="0" sldId="310"/>
            <ac:spMk id="20" creationId="{00000000-0000-0000-0000-000000000000}"/>
          </ac:spMkLst>
        </pc:spChg>
        <pc:spChg chg="mod">
          <ac:chgData name="Lauren Sapp" userId="30a164cc-4750-4114-a1a7-53274343f737" providerId="ADAL" clId="{65B3E6BB-8D45-5754-84B0-16823DDCB9F4}" dt="2026-02-27T19:43:16.685" v="252" actId="167"/>
          <ac:spMkLst>
            <pc:docMk/>
            <pc:sldMk cId="0" sldId="310"/>
            <ac:spMk id="23" creationId="{00000000-0000-0000-0000-000000000000}"/>
          </ac:spMkLst>
        </pc:spChg>
        <pc:spChg chg="mod">
          <ac:chgData name="Lauren Sapp" userId="30a164cc-4750-4114-a1a7-53274343f737" providerId="ADAL" clId="{65B3E6BB-8D45-5754-84B0-16823DDCB9F4}" dt="2026-02-27T19:43:02.791" v="249" actId="1076"/>
          <ac:spMkLst>
            <pc:docMk/>
            <pc:sldMk cId="0" sldId="310"/>
            <ac:spMk id="26" creationId="{00000000-0000-0000-0000-000000000000}"/>
          </ac:spMkLst>
        </pc:spChg>
        <pc:spChg chg="mod">
          <ac:chgData name="Lauren Sapp" userId="30a164cc-4750-4114-a1a7-53274343f737" providerId="ADAL" clId="{65B3E6BB-8D45-5754-84B0-16823DDCB9F4}" dt="2026-02-27T19:33:14.834" v="166" actId="1076"/>
          <ac:spMkLst>
            <pc:docMk/>
            <pc:sldMk cId="0" sldId="310"/>
            <ac:spMk id="29" creationId="{00000000-0000-0000-0000-000000000000}"/>
          </ac:spMkLst>
        </pc:spChg>
      </pc:sldChg>
      <pc:sldChg chg="addSp modSp">
        <pc:chgData name="Lauren Sapp" userId="30a164cc-4750-4114-a1a7-53274343f737" providerId="ADAL" clId="{65B3E6BB-8D45-5754-84B0-16823DDCB9F4}" dt="2026-03-20T13:51:45.598" v="561"/>
        <pc:sldMkLst>
          <pc:docMk/>
          <pc:sldMk cId="0" sldId="316"/>
        </pc:sldMkLst>
        <pc:picChg chg="add mod">
          <ac:chgData name="Lauren Sapp" userId="30a164cc-4750-4114-a1a7-53274343f737" providerId="ADAL" clId="{65B3E6BB-8D45-5754-84B0-16823DDCB9F4}" dt="2026-03-20T13:51:45.598" v="561"/>
          <ac:picMkLst>
            <pc:docMk/>
            <pc:sldMk cId="0" sldId="316"/>
            <ac:picMk id="14" creationId="{7AF5ADC2-7056-0ECF-0CC8-B02990291146}"/>
          </ac:picMkLst>
        </pc:picChg>
      </pc:sldChg>
      <pc:sldChg chg="modSp mod">
        <pc:chgData name="Lauren Sapp" userId="30a164cc-4750-4114-a1a7-53274343f737" providerId="ADAL" clId="{65B3E6BB-8D45-5754-84B0-16823DDCB9F4}" dt="2026-02-27T19:44:17.445" v="256" actId="1076"/>
        <pc:sldMkLst>
          <pc:docMk/>
          <pc:sldMk cId="0" sldId="321"/>
        </pc:sldMkLst>
        <pc:spChg chg="mod">
          <ac:chgData name="Lauren Sapp" userId="30a164cc-4750-4114-a1a7-53274343f737" providerId="ADAL" clId="{65B3E6BB-8D45-5754-84B0-16823DDCB9F4}" dt="2026-02-27T19:44:17.445" v="256" actId="1076"/>
          <ac:spMkLst>
            <pc:docMk/>
            <pc:sldMk cId="0" sldId="321"/>
            <ac:spMk id="10" creationId="{00000000-0000-0000-0000-000000000000}"/>
          </ac:spMkLst>
        </pc:spChg>
      </pc:sldChg>
      <pc:sldChg chg="modSp mod">
        <pc:chgData name="Lauren Sapp" userId="30a164cc-4750-4114-a1a7-53274343f737" providerId="ADAL" clId="{65B3E6BB-8D45-5754-84B0-16823DDCB9F4}" dt="2026-02-27T19:46:09.723" v="266" actId="1076"/>
        <pc:sldMkLst>
          <pc:docMk/>
          <pc:sldMk cId="0" sldId="322"/>
        </pc:sldMkLst>
        <pc:spChg chg="mod">
          <ac:chgData name="Lauren Sapp" userId="30a164cc-4750-4114-a1a7-53274343f737" providerId="ADAL" clId="{65B3E6BB-8D45-5754-84B0-16823DDCB9F4}" dt="2026-02-27T19:45:27.238" v="258" actId="1076"/>
          <ac:spMkLst>
            <pc:docMk/>
            <pc:sldMk cId="0" sldId="322"/>
            <ac:spMk id="6" creationId="{00000000-0000-0000-0000-000000000000}"/>
          </ac:spMkLst>
        </pc:spChg>
        <pc:spChg chg="mod">
          <ac:chgData name="Lauren Sapp" userId="30a164cc-4750-4114-a1a7-53274343f737" providerId="ADAL" clId="{65B3E6BB-8D45-5754-84B0-16823DDCB9F4}" dt="2026-02-27T19:45:30.805" v="259" actId="1076"/>
          <ac:spMkLst>
            <pc:docMk/>
            <pc:sldMk cId="0" sldId="322"/>
            <ac:spMk id="10" creationId="{00000000-0000-0000-0000-000000000000}"/>
          </ac:spMkLst>
        </pc:spChg>
        <pc:spChg chg="mod">
          <ac:chgData name="Lauren Sapp" userId="30a164cc-4750-4114-a1a7-53274343f737" providerId="ADAL" clId="{65B3E6BB-8D45-5754-84B0-16823DDCB9F4}" dt="2026-02-27T19:46:09.723" v="266" actId="1076"/>
          <ac:spMkLst>
            <pc:docMk/>
            <pc:sldMk cId="0" sldId="322"/>
            <ac:spMk id="15" creationId="{00000000-0000-0000-0000-000000000000}"/>
          </ac:spMkLst>
        </pc:spChg>
        <pc:spChg chg="mod">
          <ac:chgData name="Lauren Sapp" userId="30a164cc-4750-4114-a1a7-53274343f737" providerId="ADAL" clId="{65B3E6BB-8D45-5754-84B0-16823DDCB9F4}" dt="2026-02-27T19:45:34.189" v="260" actId="1076"/>
          <ac:spMkLst>
            <pc:docMk/>
            <pc:sldMk cId="0" sldId="322"/>
            <ac:spMk id="18" creationId="{00000000-0000-0000-0000-000000000000}"/>
          </ac:spMkLst>
        </pc:spChg>
        <pc:spChg chg="mod">
          <ac:chgData name="Lauren Sapp" userId="30a164cc-4750-4114-a1a7-53274343f737" providerId="ADAL" clId="{65B3E6BB-8D45-5754-84B0-16823DDCB9F4}" dt="2026-02-27T19:45:56.471" v="264" actId="1076"/>
          <ac:spMkLst>
            <pc:docMk/>
            <pc:sldMk cId="0" sldId="322"/>
            <ac:spMk id="23" creationId="{00000000-0000-0000-0000-000000000000}"/>
          </ac:spMkLst>
        </pc:spChg>
        <pc:spChg chg="mod">
          <ac:chgData name="Lauren Sapp" userId="30a164cc-4750-4114-a1a7-53274343f737" providerId="ADAL" clId="{65B3E6BB-8D45-5754-84B0-16823DDCB9F4}" dt="2026-02-27T19:45:42.105" v="262" actId="1076"/>
          <ac:spMkLst>
            <pc:docMk/>
            <pc:sldMk cId="0" sldId="322"/>
            <ac:spMk id="28" creationId="{00000000-0000-0000-0000-000000000000}"/>
          </ac:spMkLst>
        </pc:spChg>
        <pc:spChg chg="mod">
          <ac:chgData name="Lauren Sapp" userId="30a164cc-4750-4114-a1a7-53274343f737" providerId="ADAL" clId="{65B3E6BB-8D45-5754-84B0-16823DDCB9F4}" dt="2026-02-27T19:46:00.920" v="265" actId="1076"/>
          <ac:spMkLst>
            <pc:docMk/>
            <pc:sldMk cId="0" sldId="322"/>
            <ac:spMk id="34" creationId="{00000000-0000-0000-0000-000000000000}"/>
          </ac:spMkLst>
        </pc:spChg>
        <pc:spChg chg="mod">
          <ac:chgData name="Lauren Sapp" userId="30a164cc-4750-4114-a1a7-53274343f737" providerId="ADAL" clId="{65B3E6BB-8D45-5754-84B0-16823DDCB9F4}" dt="2026-02-27T19:45:37.822" v="261" actId="1076"/>
          <ac:spMkLst>
            <pc:docMk/>
            <pc:sldMk cId="0" sldId="322"/>
            <ac:spMk id="39" creationId="{00000000-0000-0000-0000-000000000000}"/>
          </ac:spMkLst>
        </pc:spChg>
        <pc:spChg chg="mod">
          <ac:chgData name="Lauren Sapp" userId="30a164cc-4750-4114-a1a7-53274343f737" providerId="ADAL" clId="{65B3E6BB-8D45-5754-84B0-16823DDCB9F4}" dt="2026-02-27T19:45:23.965" v="257" actId="1076"/>
          <ac:spMkLst>
            <pc:docMk/>
            <pc:sldMk cId="0" sldId="322"/>
            <ac:spMk id="43" creationId="{00000000-0000-0000-0000-000000000000}"/>
          </ac:spMkLst>
        </pc:spChg>
      </pc:sldChg>
      <pc:sldChg chg="modSp mod">
        <pc:chgData name="Lauren Sapp" userId="30a164cc-4750-4114-a1a7-53274343f737" providerId="ADAL" clId="{65B3E6BB-8D45-5754-84B0-16823DDCB9F4}" dt="2026-02-27T19:46:34.052" v="269" actId="1076"/>
        <pc:sldMkLst>
          <pc:docMk/>
          <pc:sldMk cId="0" sldId="323"/>
        </pc:sldMkLst>
        <pc:spChg chg="mod">
          <ac:chgData name="Lauren Sapp" userId="30a164cc-4750-4114-a1a7-53274343f737" providerId="ADAL" clId="{65B3E6BB-8D45-5754-84B0-16823DDCB9F4}" dt="2026-02-27T19:46:34.052" v="269" actId="1076"/>
          <ac:spMkLst>
            <pc:docMk/>
            <pc:sldMk cId="0" sldId="323"/>
            <ac:spMk id="10" creationId="{00000000-0000-0000-0000-000000000000}"/>
          </ac:spMkLst>
        </pc:spChg>
        <pc:spChg chg="mod">
          <ac:chgData name="Lauren Sapp" userId="30a164cc-4750-4114-a1a7-53274343f737" providerId="ADAL" clId="{65B3E6BB-8D45-5754-84B0-16823DDCB9F4}" dt="2026-02-27T19:46:27.751" v="268" actId="1076"/>
          <ac:spMkLst>
            <pc:docMk/>
            <pc:sldMk cId="0" sldId="323"/>
            <ac:spMk id="14" creationId="{00000000-0000-0000-0000-000000000000}"/>
          </ac:spMkLst>
        </pc:spChg>
        <pc:spChg chg="mod">
          <ac:chgData name="Lauren Sapp" userId="30a164cc-4750-4114-a1a7-53274343f737" providerId="ADAL" clId="{65B3E6BB-8D45-5754-84B0-16823DDCB9F4}" dt="2026-02-27T19:46:24.824" v="267" actId="1076"/>
          <ac:spMkLst>
            <pc:docMk/>
            <pc:sldMk cId="0" sldId="323"/>
            <ac:spMk id="18" creationId="{00000000-0000-0000-0000-000000000000}"/>
          </ac:spMkLst>
        </pc:spChg>
      </pc:sldChg>
      <pc:sldChg chg="modSp mod">
        <pc:chgData name="Lauren Sapp" userId="30a164cc-4750-4114-a1a7-53274343f737" providerId="ADAL" clId="{65B3E6BB-8D45-5754-84B0-16823DDCB9F4}" dt="2026-02-27T19:46:55.822" v="273" actId="1076"/>
        <pc:sldMkLst>
          <pc:docMk/>
          <pc:sldMk cId="0" sldId="324"/>
        </pc:sldMkLst>
        <pc:spChg chg="mod">
          <ac:chgData name="Lauren Sapp" userId="30a164cc-4750-4114-a1a7-53274343f737" providerId="ADAL" clId="{65B3E6BB-8D45-5754-84B0-16823DDCB9F4}" dt="2026-02-27T19:46:45.238" v="271" actId="1076"/>
          <ac:spMkLst>
            <pc:docMk/>
            <pc:sldMk cId="0" sldId="324"/>
            <ac:spMk id="6" creationId="{00000000-0000-0000-0000-000000000000}"/>
          </ac:spMkLst>
        </pc:spChg>
        <pc:spChg chg="mod">
          <ac:chgData name="Lauren Sapp" userId="30a164cc-4750-4114-a1a7-53274343f737" providerId="ADAL" clId="{65B3E6BB-8D45-5754-84B0-16823DDCB9F4}" dt="2026-02-27T19:46:52.305" v="272" actId="1076"/>
          <ac:spMkLst>
            <pc:docMk/>
            <pc:sldMk cId="0" sldId="324"/>
            <ac:spMk id="12" creationId="{00000000-0000-0000-0000-000000000000}"/>
          </ac:spMkLst>
        </pc:spChg>
        <pc:spChg chg="mod">
          <ac:chgData name="Lauren Sapp" userId="30a164cc-4750-4114-a1a7-53274343f737" providerId="ADAL" clId="{65B3E6BB-8D45-5754-84B0-16823DDCB9F4}" dt="2026-02-27T19:46:55.822" v="273" actId="1076"/>
          <ac:spMkLst>
            <pc:docMk/>
            <pc:sldMk cId="0" sldId="324"/>
            <ac:spMk id="19" creationId="{00000000-0000-0000-0000-000000000000}"/>
          </ac:spMkLst>
        </pc:spChg>
        <pc:spChg chg="mod">
          <ac:chgData name="Lauren Sapp" userId="30a164cc-4750-4114-a1a7-53274343f737" providerId="ADAL" clId="{65B3E6BB-8D45-5754-84B0-16823DDCB9F4}" dt="2026-02-27T19:46:42.352" v="270" actId="1076"/>
          <ac:spMkLst>
            <pc:docMk/>
            <pc:sldMk cId="0" sldId="324"/>
            <ac:spMk id="23" creationId="{00000000-0000-0000-0000-000000000000}"/>
          </ac:spMkLst>
        </pc:spChg>
      </pc:sldChg>
      <pc:sldChg chg="modSp mod">
        <pc:chgData name="Lauren Sapp" userId="30a164cc-4750-4114-a1a7-53274343f737" providerId="ADAL" clId="{65B3E6BB-8D45-5754-84B0-16823DDCB9F4}" dt="2026-02-27T19:47:02.072" v="274" actId="1076"/>
        <pc:sldMkLst>
          <pc:docMk/>
          <pc:sldMk cId="0" sldId="325"/>
        </pc:sldMkLst>
        <pc:spChg chg="mod">
          <ac:chgData name="Lauren Sapp" userId="30a164cc-4750-4114-a1a7-53274343f737" providerId="ADAL" clId="{65B3E6BB-8D45-5754-84B0-16823DDCB9F4}" dt="2026-02-27T19:47:02.072" v="274" actId="1076"/>
          <ac:spMkLst>
            <pc:docMk/>
            <pc:sldMk cId="0" sldId="325"/>
            <ac:spMk id="10" creationId="{00000000-0000-0000-0000-000000000000}"/>
          </ac:spMkLst>
        </pc:spChg>
      </pc:sldChg>
      <pc:sldChg chg="modSp mod">
        <pc:chgData name="Lauren Sapp" userId="30a164cc-4750-4114-a1a7-53274343f737" providerId="ADAL" clId="{65B3E6BB-8D45-5754-84B0-16823DDCB9F4}" dt="2026-02-27T19:47:09.722" v="275" actId="1076"/>
        <pc:sldMkLst>
          <pc:docMk/>
          <pc:sldMk cId="0" sldId="329"/>
        </pc:sldMkLst>
        <pc:spChg chg="mod">
          <ac:chgData name="Lauren Sapp" userId="30a164cc-4750-4114-a1a7-53274343f737" providerId="ADAL" clId="{65B3E6BB-8D45-5754-84B0-16823DDCB9F4}" dt="2026-02-27T19:47:09.722" v="275" actId="1076"/>
          <ac:spMkLst>
            <pc:docMk/>
            <pc:sldMk cId="0" sldId="329"/>
            <ac:spMk id="10" creationId="{00000000-0000-0000-0000-000000000000}"/>
          </ac:spMkLst>
        </pc:spChg>
      </pc:sldChg>
      <pc:sldChg chg="modSp mod">
        <pc:chgData name="Lauren Sapp" userId="30a164cc-4750-4114-a1a7-53274343f737" providerId="ADAL" clId="{65B3E6BB-8D45-5754-84B0-16823DDCB9F4}" dt="2026-02-27T19:48:39.349" v="289" actId="1076"/>
        <pc:sldMkLst>
          <pc:docMk/>
          <pc:sldMk cId="0" sldId="330"/>
        </pc:sldMkLst>
        <pc:spChg chg="mod">
          <ac:chgData name="Lauren Sapp" userId="30a164cc-4750-4114-a1a7-53274343f737" providerId="ADAL" clId="{65B3E6BB-8D45-5754-84B0-16823DDCB9F4}" dt="2026-02-27T19:47:45.255" v="283" actId="1076"/>
          <ac:spMkLst>
            <pc:docMk/>
            <pc:sldMk cId="0" sldId="330"/>
            <ac:spMk id="7" creationId="{00000000-0000-0000-0000-000000000000}"/>
          </ac:spMkLst>
        </pc:spChg>
        <pc:spChg chg="mod">
          <ac:chgData name="Lauren Sapp" userId="30a164cc-4750-4114-a1a7-53274343f737" providerId="ADAL" clId="{65B3E6BB-8D45-5754-84B0-16823DDCB9F4}" dt="2026-02-27T19:47:14.822" v="276" actId="1076"/>
          <ac:spMkLst>
            <pc:docMk/>
            <pc:sldMk cId="0" sldId="330"/>
            <ac:spMk id="12" creationId="{00000000-0000-0000-0000-000000000000}"/>
          </ac:spMkLst>
        </pc:spChg>
        <pc:spChg chg="mod">
          <ac:chgData name="Lauren Sapp" userId="30a164cc-4750-4114-a1a7-53274343f737" providerId="ADAL" clId="{65B3E6BB-8D45-5754-84B0-16823DDCB9F4}" dt="2026-02-27T19:47:26.905" v="278" actId="1076"/>
          <ac:spMkLst>
            <pc:docMk/>
            <pc:sldMk cId="0" sldId="330"/>
            <ac:spMk id="17" creationId="{00000000-0000-0000-0000-000000000000}"/>
          </ac:spMkLst>
        </pc:spChg>
        <pc:spChg chg="mod">
          <ac:chgData name="Lauren Sapp" userId="30a164cc-4750-4114-a1a7-53274343f737" providerId="ADAL" clId="{65B3E6BB-8D45-5754-84B0-16823DDCB9F4}" dt="2026-02-27T19:47:41.635" v="282" actId="1076"/>
          <ac:spMkLst>
            <pc:docMk/>
            <pc:sldMk cId="0" sldId="330"/>
            <ac:spMk id="20" creationId="{00000000-0000-0000-0000-000000000000}"/>
          </ac:spMkLst>
        </pc:spChg>
        <pc:spChg chg="mod">
          <ac:chgData name="Lauren Sapp" userId="30a164cc-4750-4114-a1a7-53274343f737" providerId="ADAL" clId="{65B3E6BB-8D45-5754-84B0-16823DDCB9F4}" dt="2026-02-27T19:47:33.950" v="280" actId="1076"/>
          <ac:spMkLst>
            <pc:docMk/>
            <pc:sldMk cId="0" sldId="330"/>
            <ac:spMk id="25" creationId="{00000000-0000-0000-0000-000000000000}"/>
          </ac:spMkLst>
        </pc:spChg>
        <pc:spChg chg="mod">
          <ac:chgData name="Lauren Sapp" userId="30a164cc-4750-4114-a1a7-53274343f737" providerId="ADAL" clId="{65B3E6BB-8D45-5754-84B0-16823DDCB9F4}" dt="2026-02-27T19:47:36.904" v="281" actId="1076"/>
          <ac:spMkLst>
            <pc:docMk/>
            <pc:sldMk cId="0" sldId="330"/>
            <ac:spMk id="30" creationId="{00000000-0000-0000-0000-000000000000}"/>
          </ac:spMkLst>
        </pc:spChg>
        <pc:spChg chg="mod">
          <ac:chgData name="Lauren Sapp" userId="30a164cc-4750-4114-a1a7-53274343f737" providerId="ADAL" clId="{65B3E6BB-8D45-5754-84B0-16823DDCB9F4}" dt="2026-02-27T19:47:30.689" v="279" actId="1076"/>
          <ac:spMkLst>
            <pc:docMk/>
            <pc:sldMk cId="0" sldId="330"/>
            <ac:spMk id="37" creationId="{00000000-0000-0000-0000-000000000000}"/>
          </ac:spMkLst>
        </pc:spChg>
        <pc:spChg chg="mod">
          <ac:chgData name="Lauren Sapp" userId="30a164cc-4750-4114-a1a7-53274343f737" providerId="ADAL" clId="{65B3E6BB-8D45-5754-84B0-16823DDCB9F4}" dt="2026-02-27T19:48:39.349" v="289" actId="1076"/>
          <ac:spMkLst>
            <pc:docMk/>
            <pc:sldMk cId="0" sldId="330"/>
            <ac:spMk id="40" creationId="{00000000-0000-0000-0000-000000000000}"/>
          </ac:spMkLst>
        </pc:spChg>
      </pc:sldChg>
      <pc:sldChg chg="modSp mod">
        <pc:chgData name="Lauren Sapp" userId="30a164cc-4750-4114-a1a7-53274343f737" providerId="ADAL" clId="{65B3E6BB-8D45-5754-84B0-16823DDCB9F4}" dt="2026-02-27T19:48:48.479" v="291" actId="1076"/>
        <pc:sldMkLst>
          <pc:docMk/>
          <pc:sldMk cId="0" sldId="331"/>
        </pc:sldMkLst>
        <pc:spChg chg="mod">
          <ac:chgData name="Lauren Sapp" userId="30a164cc-4750-4114-a1a7-53274343f737" providerId="ADAL" clId="{65B3E6BB-8D45-5754-84B0-16823DDCB9F4}" dt="2026-02-27T19:47:53.071" v="284" actId="1076"/>
          <ac:spMkLst>
            <pc:docMk/>
            <pc:sldMk cId="0" sldId="331"/>
            <ac:spMk id="15" creationId="{00000000-0000-0000-0000-000000000000}"/>
          </ac:spMkLst>
        </pc:spChg>
        <pc:spChg chg="mod">
          <ac:chgData name="Lauren Sapp" userId="30a164cc-4750-4114-a1a7-53274343f737" providerId="ADAL" clId="{65B3E6BB-8D45-5754-84B0-16823DDCB9F4}" dt="2026-02-27T19:47:57.387" v="285" actId="1076"/>
          <ac:spMkLst>
            <pc:docMk/>
            <pc:sldMk cId="0" sldId="331"/>
            <ac:spMk id="18" creationId="{00000000-0000-0000-0000-000000000000}"/>
          </ac:spMkLst>
        </pc:spChg>
        <pc:spChg chg="mod">
          <ac:chgData name="Lauren Sapp" userId="30a164cc-4750-4114-a1a7-53274343f737" providerId="ADAL" clId="{65B3E6BB-8D45-5754-84B0-16823DDCB9F4}" dt="2026-02-27T19:48:48.479" v="291" actId="1076"/>
          <ac:spMkLst>
            <pc:docMk/>
            <pc:sldMk cId="0" sldId="331"/>
            <ac:spMk id="23" creationId="{00000000-0000-0000-0000-000000000000}"/>
          </ac:spMkLst>
        </pc:spChg>
      </pc:sldChg>
      <pc:sldChg chg="modSp mod">
        <pc:chgData name="Lauren Sapp" userId="30a164cc-4750-4114-a1a7-53274343f737" providerId="ADAL" clId="{65B3E6BB-8D45-5754-84B0-16823DDCB9F4}" dt="2026-02-27T19:49:10.562" v="294" actId="1076"/>
        <pc:sldMkLst>
          <pc:docMk/>
          <pc:sldMk cId="0" sldId="332"/>
        </pc:sldMkLst>
        <pc:spChg chg="mod">
          <ac:chgData name="Lauren Sapp" userId="30a164cc-4750-4114-a1a7-53274343f737" providerId="ADAL" clId="{65B3E6BB-8D45-5754-84B0-16823DDCB9F4}" dt="2026-02-27T19:48:19.821" v="286" actId="1076"/>
          <ac:spMkLst>
            <pc:docMk/>
            <pc:sldMk cId="0" sldId="332"/>
            <ac:spMk id="9" creationId="{00000000-0000-0000-0000-000000000000}"/>
          </ac:spMkLst>
        </pc:spChg>
        <pc:spChg chg="mod">
          <ac:chgData name="Lauren Sapp" userId="30a164cc-4750-4114-a1a7-53274343f737" providerId="ADAL" clId="{65B3E6BB-8D45-5754-84B0-16823DDCB9F4}" dt="2026-02-27T19:48:22.996" v="287" actId="1076"/>
          <ac:spMkLst>
            <pc:docMk/>
            <pc:sldMk cId="0" sldId="332"/>
            <ac:spMk id="16" creationId="{00000000-0000-0000-0000-000000000000}"/>
          </ac:spMkLst>
        </pc:spChg>
        <pc:spChg chg="mod">
          <ac:chgData name="Lauren Sapp" userId="30a164cc-4750-4114-a1a7-53274343f737" providerId="ADAL" clId="{65B3E6BB-8D45-5754-84B0-16823DDCB9F4}" dt="2026-02-27T19:48:26.602" v="288" actId="1076"/>
          <ac:spMkLst>
            <pc:docMk/>
            <pc:sldMk cId="0" sldId="332"/>
            <ac:spMk id="19" creationId="{00000000-0000-0000-0000-000000000000}"/>
          </ac:spMkLst>
        </pc:spChg>
        <pc:spChg chg="mod">
          <ac:chgData name="Lauren Sapp" userId="30a164cc-4750-4114-a1a7-53274343f737" providerId="ADAL" clId="{65B3E6BB-8D45-5754-84B0-16823DDCB9F4}" dt="2026-02-27T19:49:10.562" v="294" actId="1076"/>
          <ac:spMkLst>
            <pc:docMk/>
            <pc:sldMk cId="0" sldId="332"/>
            <ac:spMk id="22" creationId="{00000000-0000-0000-0000-000000000000}"/>
          </ac:spMkLst>
        </pc:spChg>
      </pc:sldChg>
      <pc:sldChg chg="modSp mod">
        <pc:chgData name="Lauren Sapp" userId="30a164cc-4750-4114-a1a7-53274343f737" providerId="ADAL" clId="{65B3E6BB-8D45-5754-84B0-16823DDCB9F4}" dt="2026-02-27T19:50:05.180" v="301" actId="1076"/>
        <pc:sldMkLst>
          <pc:docMk/>
          <pc:sldMk cId="0" sldId="333"/>
        </pc:sldMkLst>
        <pc:spChg chg="mod">
          <ac:chgData name="Lauren Sapp" userId="30a164cc-4750-4114-a1a7-53274343f737" providerId="ADAL" clId="{65B3E6BB-8D45-5754-84B0-16823DDCB9F4}" dt="2026-02-27T19:49:30.579" v="297" actId="1076"/>
          <ac:spMkLst>
            <pc:docMk/>
            <pc:sldMk cId="0" sldId="333"/>
            <ac:spMk id="6" creationId="{00000000-0000-0000-0000-000000000000}"/>
          </ac:spMkLst>
        </pc:spChg>
        <pc:spChg chg="mod">
          <ac:chgData name="Lauren Sapp" userId="30a164cc-4750-4114-a1a7-53274343f737" providerId="ADAL" clId="{65B3E6BB-8D45-5754-84B0-16823DDCB9F4}" dt="2026-02-27T19:49:42.571" v="298" actId="167"/>
          <ac:spMkLst>
            <pc:docMk/>
            <pc:sldMk cId="0" sldId="333"/>
            <ac:spMk id="12" creationId="{00000000-0000-0000-0000-000000000000}"/>
          </ac:spMkLst>
        </pc:spChg>
        <pc:spChg chg="mod">
          <ac:chgData name="Lauren Sapp" userId="30a164cc-4750-4114-a1a7-53274343f737" providerId="ADAL" clId="{65B3E6BB-8D45-5754-84B0-16823DDCB9F4}" dt="2026-02-27T19:50:05.180" v="301" actId="1076"/>
          <ac:spMkLst>
            <pc:docMk/>
            <pc:sldMk cId="0" sldId="333"/>
            <ac:spMk id="15" creationId="{00000000-0000-0000-0000-000000000000}"/>
          </ac:spMkLst>
        </pc:spChg>
        <pc:spChg chg="mod">
          <ac:chgData name="Lauren Sapp" userId="30a164cc-4750-4114-a1a7-53274343f737" providerId="ADAL" clId="{65B3E6BB-8D45-5754-84B0-16823DDCB9F4}" dt="2026-02-27T19:50:01.683" v="300" actId="1076"/>
          <ac:spMkLst>
            <pc:docMk/>
            <pc:sldMk cId="0" sldId="333"/>
            <ac:spMk id="20" creationId="{00000000-0000-0000-0000-000000000000}"/>
          </ac:spMkLst>
        </pc:spChg>
        <pc:spChg chg="mod">
          <ac:chgData name="Lauren Sapp" userId="30a164cc-4750-4114-a1a7-53274343f737" providerId="ADAL" clId="{65B3E6BB-8D45-5754-84B0-16823DDCB9F4}" dt="2026-02-27T19:49:50.186" v="299" actId="1076"/>
          <ac:spMkLst>
            <pc:docMk/>
            <pc:sldMk cId="0" sldId="333"/>
            <ac:spMk id="24" creationId="{00000000-0000-0000-0000-000000000000}"/>
          </ac:spMkLst>
        </pc:spChg>
        <pc:spChg chg="mod">
          <ac:chgData name="Lauren Sapp" userId="30a164cc-4750-4114-a1a7-53274343f737" providerId="ADAL" clId="{65B3E6BB-8D45-5754-84B0-16823DDCB9F4}" dt="2026-02-27T19:49:21.531" v="295" actId="1076"/>
          <ac:spMkLst>
            <pc:docMk/>
            <pc:sldMk cId="0" sldId="333"/>
            <ac:spMk id="29" creationId="{00000000-0000-0000-0000-000000000000}"/>
          </ac:spMkLst>
        </pc:spChg>
      </pc:sldChg>
      <pc:sldChg chg="modSp mod">
        <pc:chgData name="Lauren Sapp" userId="30a164cc-4750-4114-a1a7-53274343f737" providerId="ADAL" clId="{65B3E6BB-8D45-5754-84B0-16823DDCB9F4}" dt="2026-02-27T19:50:14.030" v="303" actId="1076"/>
        <pc:sldMkLst>
          <pc:docMk/>
          <pc:sldMk cId="0" sldId="334"/>
        </pc:sldMkLst>
        <pc:spChg chg="mod">
          <ac:chgData name="Lauren Sapp" userId="30a164cc-4750-4114-a1a7-53274343f737" providerId="ADAL" clId="{65B3E6BB-8D45-5754-84B0-16823DDCB9F4}" dt="2026-02-27T19:50:14.030" v="303" actId="1076"/>
          <ac:spMkLst>
            <pc:docMk/>
            <pc:sldMk cId="0" sldId="334"/>
            <ac:spMk id="11" creationId="{00000000-0000-0000-0000-000000000000}"/>
          </ac:spMkLst>
        </pc:spChg>
        <pc:spChg chg="mod">
          <ac:chgData name="Lauren Sapp" userId="30a164cc-4750-4114-a1a7-53274343f737" providerId="ADAL" clId="{65B3E6BB-8D45-5754-84B0-16823DDCB9F4}" dt="2026-02-27T19:50:09.882" v="302" actId="1076"/>
          <ac:spMkLst>
            <pc:docMk/>
            <pc:sldMk cId="0" sldId="334"/>
            <ac:spMk id="16" creationId="{00000000-0000-0000-0000-000000000000}"/>
          </ac:spMkLst>
        </pc:spChg>
      </pc:sldChg>
      <pc:sldChg chg="addSp modSp">
        <pc:chgData name="Lauren Sapp" userId="30a164cc-4750-4114-a1a7-53274343f737" providerId="ADAL" clId="{65B3E6BB-8D45-5754-84B0-16823DDCB9F4}" dt="2026-03-20T13:52:08.883" v="562"/>
        <pc:sldMkLst>
          <pc:docMk/>
          <pc:sldMk cId="0" sldId="339"/>
        </pc:sldMkLst>
        <pc:picChg chg="add mod">
          <ac:chgData name="Lauren Sapp" userId="30a164cc-4750-4114-a1a7-53274343f737" providerId="ADAL" clId="{65B3E6BB-8D45-5754-84B0-16823DDCB9F4}" dt="2026-03-20T13:52:08.883" v="562"/>
          <ac:picMkLst>
            <pc:docMk/>
            <pc:sldMk cId="0" sldId="339"/>
            <ac:picMk id="14" creationId="{3CC37031-CF9F-2DD0-BD9C-29B5B98CBFD6}"/>
          </ac:picMkLst>
        </pc:picChg>
      </pc:sldChg>
      <pc:sldChg chg="modSp mod">
        <pc:chgData name="Lauren Sapp" userId="30a164cc-4750-4114-a1a7-53274343f737" providerId="ADAL" clId="{65B3E6BB-8D45-5754-84B0-16823DDCB9F4}" dt="2026-02-27T19:50:27.033" v="304" actId="1076"/>
        <pc:sldMkLst>
          <pc:docMk/>
          <pc:sldMk cId="0" sldId="344"/>
        </pc:sldMkLst>
        <pc:spChg chg="mod">
          <ac:chgData name="Lauren Sapp" userId="30a164cc-4750-4114-a1a7-53274343f737" providerId="ADAL" clId="{65B3E6BB-8D45-5754-84B0-16823DDCB9F4}" dt="2026-02-27T19:50:27.033" v="304" actId="1076"/>
          <ac:spMkLst>
            <pc:docMk/>
            <pc:sldMk cId="0" sldId="344"/>
            <ac:spMk id="10" creationId="{00000000-0000-0000-0000-000000000000}"/>
          </ac:spMkLst>
        </pc:spChg>
      </pc:sldChg>
      <pc:sldChg chg="modSp mod">
        <pc:chgData name="Lauren Sapp" userId="30a164cc-4750-4114-a1a7-53274343f737" providerId="ADAL" clId="{65B3E6BB-8D45-5754-84B0-16823DDCB9F4}" dt="2026-02-27T19:51:23.465" v="315" actId="167"/>
        <pc:sldMkLst>
          <pc:docMk/>
          <pc:sldMk cId="0" sldId="345"/>
        </pc:sldMkLst>
        <pc:spChg chg="mod">
          <ac:chgData name="Lauren Sapp" userId="30a164cc-4750-4114-a1a7-53274343f737" providerId="ADAL" clId="{65B3E6BB-8D45-5754-84B0-16823DDCB9F4}" dt="2026-02-27T19:50:55.831" v="310" actId="1076"/>
          <ac:spMkLst>
            <pc:docMk/>
            <pc:sldMk cId="0" sldId="345"/>
            <ac:spMk id="7" creationId="{00000000-0000-0000-0000-000000000000}"/>
          </ac:spMkLst>
        </pc:spChg>
        <pc:spChg chg="mod">
          <ac:chgData name="Lauren Sapp" userId="30a164cc-4750-4114-a1a7-53274343f737" providerId="ADAL" clId="{65B3E6BB-8D45-5754-84B0-16823DDCB9F4}" dt="2026-02-27T19:50:43.766" v="308" actId="1076"/>
          <ac:spMkLst>
            <pc:docMk/>
            <pc:sldMk cId="0" sldId="345"/>
            <ac:spMk id="13" creationId="{00000000-0000-0000-0000-000000000000}"/>
          </ac:spMkLst>
        </pc:spChg>
        <pc:spChg chg="mod">
          <ac:chgData name="Lauren Sapp" userId="30a164cc-4750-4114-a1a7-53274343f737" providerId="ADAL" clId="{65B3E6BB-8D45-5754-84B0-16823DDCB9F4}" dt="2026-02-27T19:51:15.062" v="314" actId="1076"/>
          <ac:spMkLst>
            <pc:docMk/>
            <pc:sldMk cId="0" sldId="345"/>
            <ac:spMk id="17" creationId="{00000000-0000-0000-0000-000000000000}"/>
          </ac:spMkLst>
        </pc:spChg>
        <pc:spChg chg="mod">
          <ac:chgData name="Lauren Sapp" userId="30a164cc-4750-4114-a1a7-53274343f737" providerId="ADAL" clId="{65B3E6BB-8D45-5754-84B0-16823DDCB9F4}" dt="2026-02-27T19:51:23.465" v="315" actId="167"/>
          <ac:spMkLst>
            <pc:docMk/>
            <pc:sldMk cId="0" sldId="345"/>
            <ac:spMk id="18" creationId="{00000000-0000-0000-0000-000000000000}"/>
          </ac:spMkLst>
        </pc:spChg>
        <pc:spChg chg="mod">
          <ac:chgData name="Lauren Sapp" userId="30a164cc-4750-4114-a1a7-53274343f737" providerId="ADAL" clId="{65B3E6BB-8D45-5754-84B0-16823DDCB9F4}" dt="2026-02-27T19:50:48.965" v="309" actId="1076"/>
          <ac:spMkLst>
            <pc:docMk/>
            <pc:sldMk cId="0" sldId="345"/>
            <ac:spMk id="23" creationId="{00000000-0000-0000-0000-000000000000}"/>
          </ac:spMkLst>
        </pc:spChg>
        <pc:spChg chg="mod">
          <ac:chgData name="Lauren Sapp" userId="30a164cc-4750-4114-a1a7-53274343f737" providerId="ADAL" clId="{65B3E6BB-8D45-5754-84B0-16823DDCB9F4}" dt="2026-02-27T19:51:10.130" v="313" actId="1076"/>
          <ac:spMkLst>
            <pc:docMk/>
            <pc:sldMk cId="0" sldId="345"/>
            <ac:spMk id="28" creationId="{00000000-0000-0000-0000-000000000000}"/>
          </ac:spMkLst>
        </pc:spChg>
        <pc:spChg chg="mod">
          <ac:chgData name="Lauren Sapp" userId="30a164cc-4750-4114-a1a7-53274343f737" providerId="ADAL" clId="{65B3E6BB-8D45-5754-84B0-16823DDCB9F4}" dt="2026-02-27T19:50:37.595" v="307" actId="1076"/>
          <ac:spMkLst>
            <pc:docMk/>
            <pc:sldMk cId="0" sldId="345"/>
            <ac:spMk id="33" creationId="{00000000-0000-0000-0000-000000000000}"/>
          </ac:spMkLst>
        </pc:spChg>
        <pc:spChg chg="mod">
          <ac:chgData name="Lauren Sapp" userId="30a164cc-4750-4114-a1a7-53274343f737" providerId="ADAL" clId="{65B3E6BB-8D45-5754-84B0-16823DDCB9F4}" dt="2026-02-27T19:50:34.055" v="306" actId="1076"/>
          <ac:spMkLst>
            <pc:docMk/>
            <pc:sldMk cId="0" sldId="345"/>
            <ac:spMk id="37" creationId="{00000000-0000-0000-0000-000000000000}"/>
          </ac:spMkLst>
        </pc:spChg>
        <pc:spChg chg="mod">
          <ac:chgData name="Lauren Sapp" userId="30a164cc-4750-4114-a1a7-53274343f737" providerId="ADAL" clId="{65B3E6BB-8D45-5754-84B0-16823DDCB9F4}" dt="2026-02-27T19:50:30.813" v="305" actId="1076"/>
          <ac:spMkLst>
            <pc:docMk/>
            <pc:sldMk cId="0" sldId="345"/>
            <ac:spMk id="40" creationId="{00000000-0000-0000-0000-000000000000}"/>
          </ac:spMkLst>
        </pc:spChg>
      </pc:sldChg>
      <pc:sldChg chg="modSp mod modAnim">
        <pc:chgData name="Lauren Sapp" userId="30a164cc-4750-4114-a1a7-53274343f737" providerId="ADAL" clId="{65B3E6BB-8D45-5754-84B0-16823DDCB9F4}" dt="2026-02-27T20:03:20.370" v="422"/>
        <pc:sldMkLst>
          <pc:docMk/>
          <pc:sldMk cId="0" sldId="346"/>
        </pc:sldMkLst>
        <pc:spChg chg="mod">
          <ac:chgData name="Lauren Sapp" userId="30a164cc-4750-4114-a1a7-53274343f737" providerId="ADAL" clId="{65B3E6BB-8D45-5754-84B0-16823DDCB9F4}" dt="2026-02-27T19:51:36.364" v="317" actId="1076"/>
          <ac:spMkLst>
            <pc:docMk/>
            <pc:sldMk cId="0" sldId="346"/>
            <ac:spMk id="12" creationId="{00000000-0000-0000-0000-000000000000}"/>
          </ac:spMkLst>
        </pc:spChg>
        <pc:spChg chg="mod">
          <ac:chgData name="Lauren Sapp" userId="30a164cc-4750-4114-a1a7-53274343f737" providerId="ADAL" clId="{65B3E6BB-8D45-5754-84B0-16823DDCB9F4}" dt="2026-02-27T19:51:42.649" v="318" actId="1076"/>
          <ac:spMkLst>
            <pc:docMk/>
            <pc:sldMk cId="0" sldId="346"/>
            <ac:spMk id="15" creationId="{00000000-0000-0000-0000-000000000000}"/>
          </ac:spMkLst>
        </pc:spChg>
        <pc:spChg chg="mod">
          <ac:chgData name="Lauren Sapp" userId="30a164cc-4750-4114-a1a7-53274343f737" providerId="ADAL" clId="{65B3E6BB-8D45-5754-84B0-16823DDCB9F4}" dt="2026-02-27T19:51:31.868" v="316" actId="1076"/>
          <ac:spMkLst>
            <pc:docMk/>
            <pc:sldMk cId="0" sldId="346"/>
            <ac:spMk id="18" creationId="{00000000-0000-0000-0000-000000000000}"/>
          </ac:spMkLst>
        </pc:spChg>
      </pc:sldChg>
      <pc:sldChg chg="modSp mod">
        <pc:chgData name="Lauren Sapp" userId="30a164cc-4750-4114-a1a7-53274343f737" providerId="ADAL" clId="{65B3E6BB-8D45-5754-84B0-16823DDCB9F4}" dt="2026-02-27T19:51:55.514" v="321" actId="1076"/>
        <pc:sldMkLst>
          <pc:docMk/>
          <pc:sldMk cId="0" sldId="347"/>
        </pc:sldMkLst>
        <pc:spChg chg="mod">
          <ac:chgData name="Lauren Sapp" userId="30a164cc-4750-4114-a1a7-53274343f737" providerId="ADAL" clId="{65B3E6BB-8D45-5754-84B0-16823DDCB9F4}" dt="2026-02-27T19:51:51.464" v="320" actId="1076"/>
          <ac:spMkLst>
            <pc:docMk/>
            <pc:sldMk cId="0" sldId="347"/>
            <ac:spMk id="6" creationId="{00000000-0000-0000-0000-000000000000}"/>
          </ac:spMkLst>
        </pc:spChg>
        <pc:spChg chg="mod">
          <ac:chgData name="Lauren Sapp" userId="30a164cc-4750-4114-a1a7-53274343f737" providerId="ADAL" clId="{65B3E6BB-8D45-5754-84B0-16823DDCB9F4}" dt="2026-02-27T19:51:55.514" v="321" actId="1076"/>
          <ac:spMkLst>
            <pc:docMk/>
            <pc:sldMk cId="0" sldId="347"/>
            <ac:spMk id="15" creationId="{00000000-0000-0000-0000-000000000000}"/>
          </ac:spMkLst>
        </pc:spChg>
        <pc:spChg chg="mod">
          <ac:chgData name="Lauren Sapp" userId="30a164cc-4750-4114-a1a7-53274343f737" providerId="ADAL" clId="{65B3E6BB-8D45-5754-84B0-16823DDCB9F4}" dt="2026-02-27T19:51:48.166" v="319" actId="1076"/>
          <ac:spMkLst>
            <pc:docMk/>
            <pc:sldMk cId="0" sldId="347"/>
            <ac:spMk id="20" creationId="{00000000-0000-0000-0000-000000000000}"/>
          </ac:spMkLst>
        </pc:spChg>
      </pc:sldChg>
      <pc:sldChg chg="modSp mod">
        <pc:chgData name="Lauren Sapp" userId="30a164cc-4750-4114-a1a7-53274343f737" providerId="ADAL" clId="{65B3E6BB-8D45-5754-84B0-16823DDCB9F4}" dt="2026-02-27T19:52:01.131" v="322" actId="1076"/>
        <pc:sldMkLst>
          <pc:docMk/>
          <pc:sldMk cId="0" sldId="348"/>
        </pc:sldMkLst>
        <pc:spChg chg="mod">
          <ac:chgData name="Lauren Sapp" userId="30a164cc-4750-4114-a1a7-53274343f737" providerId="ADAL" clId="{65B3E6BB-8D45-5754-84B0-16823DDCB9F4}" dt="2026-02-27T19:52:01.131" v="322" actId="1076"/>
          <ac:spMkLst>
            <pc:docMk/>
            <pc:sldMk cId="0" sldId="348"/>
            <ac:spMk id="10" creationId="{00000000-0000-0000-0000-000000000000}"/>
          </ac:spMkLst>
        </pc:spChg>
      </pc:sldChg>
      <pc:sldChg chg="modSp mod">
        <pc:chgData name="Lauren Sapp" userId="30a164cc-4750-4114-a1a7-53274343f737" providerId="ADAL" clId="{65B3E6BB-8D45-5754-84B0-16823DDCB9F4}" dt="2026-02-27T19:52:09.932" v="323" actId="1076"/>
        <pc:sldMkLst>
          <pc:docMk/>
          <pc:sldMk cId="0" sldId="352"/>
        </pc:sldMkLst>
        <pc:spChg chg="mod">
          <ac:chgData name="Lauren Sapp" userId="30a164cc-4750-4114-a1a7-53274343f737" providerId="ADAL" clId="{65B3E6BB-8D45-5754-84B0-16823DDCB9F4}" dt="2026-02-27T19:52:09.932" v="323" actId="1076"/>
          <ac:spMkLst>
            <pc:docMk/>
            <pc:sldMk cId="0" sldId="352"/>
            <ac:spMk id="10" creationId="{00000000-0000-0000-0000-000000000000}"/>
          </ac:spMkLst>
        </pc:spChg>
      </pc:sldChg>
      <pc:sldChg chg="modSp mod">
        <pc:chgData name="Lauren Sapp" userId="30a164cc-4750-4114-a1a7-53274343f737" providerId="ADAL" clId="{65B3E6BB-8D45-5754-84B0-16823DDCB9F4}" dt="2026-02-27T19:52:50.113" v="332" actId="1076"/>
        <pc:sldMkLst>
          <pc:docMk/>
          <pc:sldMk cId="0" sldId="353"/>
        </pc:sldMkLst>
        <pc:spChg chg="mod">
          <ac:chgData name="Lauren Sapp" userId="30a164cc-4750-4114-a1a7-53274343f737" providerId="ADAL" clId="{65B3E6BB-8D45-5754-84B0-16823DDCB9F4}" dt="2026-02-27T19:52:50.113" v="332" actId="1076"/>
          <ac:spMkLst>
            <pc:docMk/>
            <pc:sldMk cId="0" sldId="353"/>
            <ac:spMk id="7" creationId="{00000000-0000-0000-0000-000000000000}"/>
          </ac:spMkLst>
        </pc:spChg>
        <pc:spChg chg="mod">
          <ac:chgData name="Lauren Sapp" userId="30a164cc-4750-4114-a1a7-53274343f737" providerId="ADAL" clId="{65B3E6BB-8D45-5754-84B0-16823DDCB9F4}" dt="2026-02-27T19:52:45.446" v="331" actId="1076"/>
          <ac:spMkLst>
            <pc:docMk/>
            <pc:sldMk cId="0" sldId="353"/>
            <ac:spMk id="12" creationId="{00000000-0000-0000-0000-000000000000}"/>
          </ac:spMkLst>
        </pc:spChg>
        <pc:spChg chg="mod">
          <ac:chgData name="Lauren Sapp" userId="30a164cc-4750-4114-a1a7-53274343f737" providerId="ADAL" clId="{65B3E6BB-8D45-5754-84B0-16823DDCB9F4}" dt="2026-02-27T19:52:20.897" v="325" actId="1076"/>
          <ac:spMkLst>
            <pc:docMk/>
            <pc:sldMk cId="0" sldId="353"/>
            <ac:spMk id="15" creationId="{00000000-0000-0000-0000-000000000000}"/>
          </ac:spMkLst>
        </pc:spChg>
        <pc:spChg chg="mod">
          <ac:chgData name="Lauren Sapp" userId="30a164cc-4750-4114-a1a7-53274343f737" providerId="ADAL" clId="{65B3E6BB-8D45-5754-84B0-16823DDCB9F4}" dt="2026-02-27T19:52:41.130" v="330" actId="1076"/>
          <ac:spMkLst>
            <pc:docMk/>
            <pc:sldMk cId="0" sldId="353"/>
            <ac:spMk id="20" creationId="{00000000-0000-0000-0000-000000000000}"/>
          </ac:spMkLst>
        </pc:spChg>
        <pc:spChg chg="mod">
          <ac:chgData name="Lauren Sapp" userId="30a164cc-4750-4114-a1a7-53274343f737" providerId="ADAL" clId="{65B3E6BB-8D45-5754-84B0-16823DDCB9F4}" dt="2026-02-27T19:52:31.582" v="328" actId="1076"/>
          <ac:spMkLst>
            <pc:docMk/>
            <pc:sldMk cId="0" sldId="353"/>
            <ac:spMk id="26" creationId="{00000000-0000-0000-0000-000000000000}"/>
          </ac:spMkLst>
        </pc:spChg>
        <pc:spChg chg="mod">
          <ac:chgData name="Lauren Sapp" userId="30a164cc-4750-4114-a1a7-53274343f737" providerId="ADAL" clId="{65B3E6BB-8D45-5754-84B0-16823DDCB9F4}" dt="2026-02-27T19:52:35.830" v="329" actId="1076"/>
          <ac:spMkLst>
            <pc:docMk/>
            <pc:sldMk cId="0" sldId="353"/>
            <ac:spMk id="32" creationId="{00000000-0000-0000-0000-000000000000}"/>
          </ac:spMkLst>
        </pc:spChg>
        <pc:spChg chg="mod">
          <ac:chgData name="Lauren Sapp" userId="30a164cc-4750-4114-a1a7-53274343f737" providerId="ADAL" clId="{65B3E6BB-8D45-5754-84B0-16823DDCB9F4}" dt="2026-02-27T19:52:27.746" v="327" actId="1076"/>
          <ac:spMkLst>
            <pc:docMk/>
            <pc:sldMk cId="0" sldId="353"/>
            <ac:spMk id="38" creationId="{00000000-0000-0000-0000-000000000000}"/>
          </ac:spMkLst>
        </pc:spChg>
        <pc:spChg chg="mod">
          <ac:chgData name="Lauren Sapp" userId="30a164cc-4750-4114-a1a7-53274343f737" providerId="ADAL" clId="{65B3E6BB-8D45-5754-84B0-16823DDCB9F4}" dt="2026-02-27T19:52:23.778" v="326" actId="1076"/>
          <ac:spMkLst>
            <pc:docMk/>
            <pc:sldMk cId="0" sldId="353"/>
            <ac:spMk id="41" creationId="{00000000-0000-0000-0000-000000000000}"/>
          </ac:spMkLst>
        </pc:spChg>
        <pc:spChg chg="mod">
          <ac:chgData name="Lauren Sapp" userId="30a164cc-4750-4114-a1a7-53274343f737" providerId="ADAL" clId="{65B3E6BB-8D45-5754-84B0-16823DDCB9F4}" dt="2026-02-27T19:52:15.314" v="324" actId="1076"/>
          <ac:spMkLst>
            <pc:docMk/>
            <pc:sldMk cId="0" sldId="353"/>
            <ac:spMk id="44" creationId="{00000000-0000-0000-0000-000000000000}"/>
          </ac:spMkLst>
        </pc:spChg>
      </pc:sldChg>
      <pc:sldChg chg="modSp mod">
        <pc:chgData name="Lauren Sapp" userId="30a164cc-4750-4114-a1a7-53274343f737" providerId="ADAL" clId="{65B3E6BB-8D45-5754-84B0-16823DDCB9F4}" dt="2026-02-27T19:52:56.398" v="333" actId="1076"/>
        <pc:sldMkLst>
          <pc:docMk/>
          <pc:sldMk cId="0" sldId="354"/>
        </pc:sldMkLst>
        <pc:spChg chg="mod">
          <ac:chgData name="Lauren Sapp" userId="30a164cc-4750-4114-a1a7-53274343f737" providerId="ADAL" clId="{65B3E6BB-8D45-5754-84B0-16823DDCB9F4}" dt="2026-02-27T19:52:56.398" v="333" actId="1076"/>
          <ac:spMkLst>
            <pc:docMk/>
            <pc:sldMk cId="0" sldId="354"/>
            <ac:spMk id="10" creationId="{00000000-0000-0000-0000-000000000000}"/>
          </ac:spMkLst>
        </pc:spChg>
      </pc:sldChg>
      <pc:sldChg chg="modSp mod">
        <pc:chgData name="Lauren Sapp" userId="30a164cc-4750-4114-a1a7-53274343f737" providerId="ADAL" clId="{65B3E6BB-8D45-5754-84B0-16823DDCB9F4}" dt="2026-02-27T19:53:29.130" v="340" actId="1076"/>
        <pc:sldMkLst>
          <pc:docMk/>
          <pc:sldMk cId="0" sldId="355"/>
        </pc:sldMkLst>
        <pc:spChg chg="mod">
          <ac:chgData name="Lauren Sapp" userId="30a164cc-4750-4114-a1a7-53274343f737" providerId="ADAL" clId="{65B3E6BB-8D45-5754-84B0-16823DDCB9F4}" dt="2026-02-27T19:53:09.113" v="335" actId="1076"/>
          <ac:spMkLst>
            <pc:docMk/>
            <pc:sldMk cId="0" sldId="355"/>
            <ac:spMk id="7" creationId="{00000000-0000-0000-0000-000000000000}"/>
          </ac:spMkLst>
        </pc:spChg>
        <pc:spChg chg="mod">
          <ac:chgData name="Lauren Sapp" userId="30a164cc-4750-4114-a1a7-53274343f737" providerId="ADAL" clId="{65B3E6BB-8D45-5754-84B0-16823DDCB9F4}" dt="2026-02-27T19:53:14.546" v="336" actId="1076"/>
          <ac:spMkLst>
            <pc:docMk/>
            <pc:sldMk cId="0" sldId="355"/>
            <ac:spMk id="14" creationId="{00000000-0000-0000-0000-000000000000}"/>
          </ac:spMkLst>
        </pc:spChg>
        <pc:spChg chg="mod">
          <ac:chgData name="Lauren Sapp" userId="30a164cc-4750-4114-a1a7-53274343f737" providerId="ADAL" clId="{65B3E6BB-8D45-5754-84B0-16823DDCB9F4}" dt="2026-02-27T19:53:25.547" v="339" actId="1076"/>
          <ac:spMkLst>
            <pc:docMk/>
            <pc:sldMk cId="0" sldId="355"/>
            <ac:spMk id="20" creationId="{00000000-0000-0000-0000-000000000000}"/>
          </ac:spMkLst>
        </pc:spChg>
        <pc:spChg chg="mod">
          <ac:chgData name="Lauren Sapp" userId="30a164cc-4750-4114-a1a7-53274343f737" providerId="ADAL" clId="{65B3E6BB-8D45-5754-84B0-16823DDCB9F4}" dt="2026-02-27T19:53:22.662" v="338" actId="1076"/>
          <ac:spMkLst>
            <pc:docMk/>
            <pc:sldMk cId="0" sldId="355"/>
            <ac:spMk id="23" creationId="{00000000-0000-0000-0000-000000000000}"/>
          </ac:spMkLst>
        </pc:spChg>
        <pc:spChg chg="mod">
          <ac:chgData name="Lauren Sapp" userId="30a164cc-4750-4114-a1a7-53274343f737" providerId="ADAL" clId="{65B3E6BB-8D45-5754-84B0-16823DDCB9F4}" dt="2026-02-27T19:53:18.844" v="337" actId="1076"/>
          <ac:spMkLst>
            <pc:docMk/>
            <pc:sldMk cId="0" sldId="355"/>
            <ac:spMk id="30" creationId="{00000000-0000-0000-0000-000000000000}"/>
          </ac:spMkLst>
        </pc:spChg>
        <pc:spChg chg="mod">
          <ac:chgData name="Lauren Sapp" userId="30a164cc-4750-4114-a1a7-53274343f737" providerId="ADAL" clId="{65B3E6BB-8D45-5754-84B0-16823DDCB9F4}" dt="2026-02-27T19:53:29.130" v="340" actId="1076"/>
          <ac:spMkLst>
            <pc:docMk/>
            <pc:sldMk cId="0" sldId="355"/>
            <ac:spMk id="33" creationId="{00000000-0000-0000-0000-000000000000}"/>
          </ac:spMkLst>
        </pc:spChg>
        <pc:spChg chg="mod">
          <ac:chgData name="Lauren Sapp" userId="30a164cc-4750-4114-a1a7-53274343f737" providerId="ADAL" clId="{65B3E6BB-8D45-5754-84B0-16823DDCB9F4}" dt="2026-02-27T19:53:05.313" v="334" actId="1076"/>
          <ac:spMkLst>
            <pc:docMk/>
            <pc:sldMk cId="0" sldId="355"/>
            <ac:spMk id="36" creationId="{00000000-0000-0000-0000-000000000000}"/>
          </ac:spMkLst>
        </pc:spChg>
      </pc:sldChg>
      <pc:sldChg chg="modSp mod">
        <pc:chgData name="Lauren Sapp" userId="30a164cc-4750-4114-a1a7-53274343f737" providerId="ADAL" clId="{65B3E6BB-8D45-5754-84B0-16823DDCB9F4}" dt="2026-02-27T19:54:02.217" v="344" actId="1076"/>
        <pc:sldMkLst>
          <pc:docMk/>
          <pc:sldMk cId="0" sldId="356"/>
        </pc:sldMkLst>
        <pc:spChg chg="mod">
          <ac:chgData name="Lauren Sapp" userId="30a164cc-4750-4114-a1a7-53274343f737" providerId="ADAL" clId="{65B3E6BB-8D45-5754-84B0-16823DDCB9F4}" dt="2026-02-27T19:53:48.097" v="342" actId="1076"/>
          <ac:spMkLst>
            <pc:docMk/>
            <pc:sldMk cId="0" sldId="356"/>
            <ac:spMk id="8" creationId="{00000000-0000-0000-0000-000000000000}"/>
          </ac:spMkLst>
        </pc:spChg>
        <pc:spChg chg="mod">
          <ac:chgData name="Lauren Sapp" userId="30a164cc-4750-4114-a1a7-53274343f737" providerId="ADAL" clId="{65B3E6BB-8D45-5754-84B0-16823DDCB9F4}" dt="2026-02-27T19:54:02.217" v="344" actId="1076"/>
          <ac:spMkLst>
            <pc:docMk/>
            <pc:sldMk cId="0" sldId="356"/>
            <ac:spMk id="15" creationId="{00000000-0000-0000-0000-000000000000}"/>
          </ac:spMkLst>
        </pc:spChg>
        <pc:spChg chg="mod">
          <ac:chgData name="Lauren Sapp" userId="30a164cc-4750-4114-a1a7-53274343f737" providerId="ADAL" clId="{65B3E6BB-8D45-5754-84B0-16823DDCB9F4}" dt="2026-02-27T19:53:51.244" v="343" actId="1076"/>
          <ac:spMkLst>
            <pc:docMk/>
            <pc:sldMk cId="0" sldId="356"/>
            <ac:spMk id="24" creationId="{00000000-0000-0000-0000-000000000000}"/>
          </ac:spMkLst>
        </pc:spChg>
        <pc:spChg chg="mod">
          <ac:chgData name="Lauren Sapp" userId="30a164cc-4750-4114-a1a7-53274343f737" providerId="ADAL" clId="{65B3E6BB-8D45-5754-84B0-16823DDCB9F4}" dt="2026-02-27T19:53:37.717" v="341" actId="1076"/>
          <ac:spMkLst>
            <pc:docMk/>
            <pc:sldMk cId="0" sldId="356"/>
            <ac:spMk id="29" creationId="{00000000-0000-0000-0000-000000000000}"/>
          </ac:spMkLst>
        </pc:spChg>
      </pc:sldChg>
      <pc:sldChg chg="modSp mod">
        <pc:chgData name="Lauren Sapp" userId="30a164cc-4750-4114-a1a7-53274343f737" providerId="ADAL" clId="{65B3E6BB-8D45-5754-84B0-16823DDCB9F4}" dt="2026-02-27T19:54:10.706" v="345" actId="1076"/>
        <pc:sldMkLst>
          <pc:docMk/>
          <pc:sldMk cId="0" sldId="357"/>
        </pc:sldMkLst>
        <pc:spChg chg="mod">
          <ac:chgData name="Lauren Sapp" userId="30a164cc-4750-4114-a1a7-53274343f737" providerId="ADAL" clId="{65B3E6BB-8D45-5754-84B0-16823DDCB9F4}" dt="2026-02-27T19:54:10.706" v="345" actId="1076"/>
          <ac:spMkLst>
            <pc:docMk/>
            <pc:sldMk cId="0" sldId="357"/>
            <ac:spMk id="10" creationId="{00000000-0000-0000-0000-000000000000}"/>
          </ac:spMkLst>
        </pc:spChg>
      </pc:sldChg>
      <pc:sldChg chg="modSp mod">
        <pc:chgData name="Lauren Sapp" userId="30a164cc-4750-4114-a1a7-53274343f737" providerId="ADAL" clId="{65B3E6BB-8D45-5754-84B0-16823DDCB9F4}" dt="2026-02-27T19:54:44.196" v="350" actId="1076"/>
        <pc:sldMkLst>
          <pc:docMk/>
          <pc:sldMk cId="0" sldId="358"/>
        </pc:sldMkLst>
        <pc:spChg chg="mod">
          <ac:chgData name="Lauren Sapp" userId="30a164cc-4750-4114-a1a7-53274343f737" providerId="ADAL" clId="{65B3E6BB-8D45-5754-84B0-16823DDCB9F4}" dt="2026-02-27T19:54:37.596" v="348" actId="1076"/>
          <ac:spMkLst>
            <pc:docMk/>
            <pc:sldMk cId="0" sldId="358"/>
            <ac:spMk id="11" creationId="{00000000-0000-0000-0000-000000000000}"/>
          </ac:spMkLst>
        </pc:spChg>
        <pc:spChg chg="mod">
          <ac:chgData name="Lauren Sapp" userId="30a164cc-4750-4114-a1a7-53274343f737" providerId="ADAL" clId="{65B3E6BB-8D45-5754-84B0-16823DDCB9F4}" dt="2026-02-27T19:54:40.710" v="349" actId="1076"/>
          <ac:spMkLst>
            <pc:docMk/>
            <pc:sldMk cId="0" sldId="358"/>
            <ac:spMk id="17" creationId="{00000000-0000-0000-0000-000000000000}"/>
          </ac:spMkLst>
        </pc:spChg>
        <pc:spChg chg="mod">
          <ac:chgData name="Lauren Sapp" userId="30a164cc-4750-4114-a1a7-53274343f737" providerId="ADAL" clId="{65B3E6BB-8D45-5754-84B0-16823DDCB9F4}" dt="2026-02-27T19:54:33.996" v="347" actId="1076"/>
          <ac:spMkLst>
            <pc:docMk/>
            <pc:sldMk cId="0" sldId="358"/>
            <ac:spMk id="20" creationId="{00000000-0000-0000-0000-000000000000}"/>
          </ac:spMkLst>
        </pc:spChg>
        <pc:spChg chg="mod">
          <ac:chgData name="Lauren Sapp" userId="30a164cc-4750-4114-a1a7-53274343f737" providerId="ADAL" clId="{65B3E6BB-8D45-5754-84B0-16823DDCB9F4}" dt="2026-02-27T19:54:44.196" v="350" actId="1076"/>
          <ac:spMkLst>
            <pc:docMk/>
            <pc:sldMk cId="0" sldId="358"/>
            <ac:spMk id="23" creationId="{00000000-0000-0000-0000-000000000000}"/>
          </ac:spMkLst>
        </pc:spChg>
        <pc:spChg chg="mod">
          <ac:chgData name="Lauren Sapp" userId="30a164cc-4750-4114-a1a7-53274343f737" providerId="ADAL" clId="{65B3E6BB-8D45-5754-84B0-16823DDCB9F4}" dt="2026-02-27T19:54:30.052" v="346" actId="1076"/>
          <ac:spMkLst>
            <pc:docMk/>
            <pc:sldMk cId="0" sldId="358"/>
            <ac:spMk id="28" creationId="{00000000-0000-0000-0000-000000000000}"/>
          </ac:spMkLst>
        </pc:spChg>
      </pc:sldChg>
      <pc:sldChg chg="addSp modSp">
        <pc:chgData name="Lauren Sapp" userId="30a164cc-4750-4114-a1a7-53274343f737" providerId="ADAL" clId="{65B3E6BB-8D45-5754-84B0-16823DDCB9F4}" dt="2026-03-20T13:52:25.928" v="563"/>
        <pc:sldMkLst>
          <pc:docMk/>
          <pc:sldMk cId="0" sldId="363"/>
        </pc:sldMkLst>
        <pc:picChg chg="add mod">
          <ac:chgData name="Lauren Sapp" userId="30a164cc-4750-4114-a1a7-53274343f737" providerId="ADAL" clId="{65B3E6BB-8D45-5754-84B0-16823DDCB9F4}" dt="2026-03-20T13:52:25.928" v="563"/>
          <ac:picMkLst>
            <pc:docMk/>
            <pc:sldMk cId="0" sldId="363"/>
            <ac:picMk id="14" creationId="{EAB2BB30-F4C3-FCA7-1178-D2B70F24EFFC}"/>
          </ac:picMkLst>
        </pc:picChg>
      </pc:sldChg>
      <pc:sldChg chg="modSp mod">
        <pc:chgData name="Lauren Sapp" userId="30a164cc-4750-4114-a1a7-53274343f737" providerId="ADAL" clId="{65B3E6BB-8D45-5754-84B0-16823DDCB9F4}" dt="2026-02-27T19:55:02.979" v="351" actId="1076"/>
        <pc:sldMkLst>
          <pc:docMk/>
          <pc:sldMk cId="0" sldId="368"/>
        </pc:sldMkLst>
        <pc:spChg chg="mod">
          <ac:chgData name="Lauren Sapp" userId="30a164cc-4750-4114-a1a7-53274343f737" providerId="ADAL" clId="{65B3E6BB-8D45-5754-84B0-16823DDCB9F4}" dt="2026-02-27T19:55:02.979" v="351" actId="1076"/>
          <ac:spMkLst>
            <pc:docMk/>
            <pc:sldMk cId="0" sldId="368"/>
            <ac:spMk id="10" creationId="{00000000-0000-0000-0000-000000000000}"/>
          </ac:spMkLst>
        </pc:spChg>
      </pc:sldChg>
      <pc:sldChg chg="modSp mod">
        <pc:chgData name="Lauren Sapp" userId="30a164cc-4750-4114-a1a7-53274343f737" providerId="ADAL" clId="{65B3E6BB-8D45-5754-84B0-16823DDCB9F4}" dt="2026-02-27T19:55:09.096" v="352" actId="1076"/>
        <pc:sldMkLst>
          <pc:docMk/>
          <pc:sldMk cId="0" sldId="369"/>
        </pc:sldMkLst>
        <pc:spChg chg="mod">
          <ac:chgData name="Lauren Sapp" userId="30a164cc-4750-4114-a1a7-53274343f737" providerId="ADAL" clId="{65B3E6BB-8D45-5754-84B0-16823DDCB9F4}" dt="2026-02-27T19:55:09.096" v="352" actId="1076"/>
          <ac:spMkLst>
            <pc:docMk/>
            <pc:sldMk cId="0" sldId="369"/>
            <ac:spMk id="10" creationId="{00000000-0000-0000-0000-000000000000}"/>
          </ac:spMkLst>
        </pc:spChg>
      </pc:sldChg>
      <pc:sldChg chg="modSp mod">
        <pc:chgData name="Lauren Sapp" userId="30a164cc-4750-4114-a1a7-53274343f737" providerId="ADAL" clId="{65B3E6BB-8D45-5754-84B0-16823DDCB9F4}" dt="2026-02-27T19:56:00.395" v="360" actId="1076"/>
        <pc:sldMkLst>
          <pc:docMk/>
          <pc:sldMk cId="0" sldId="370"/>
        </pc:sldMkLst>
        <pc:spChg chg="mod">
          <ac:chgData name="Lauren Sapp" userId="30a164cc-4750-4114-a1a7-53274343f737" providerId="ADAL" clId="{65B3E6BB-8D45-5754-84B0-16823DDCB9F4}" dt="2026-02-27T19:55:42.959" v="357" actId="1076"/>
          <ac:spMkLst>
            <pc:docMk/>
            <pc:sldMk cId="0" sldId="370"/>
            <ac:spMk id="7" creationId="{00000000-0000-0000-0000-000000000000}"/>
          </ac:spMkLst>
        </pc:spChg>
        <pc:spChg chg="mod">
          <ac:chgData name="Lauren Sapp" userId="30a164cc-4750-4114-a1a7-53274343f737" providerId="ADAL" clId="{65B3E6BB-8D45-5754-84B0-16823DDCB9F4}" dt="2026-02-27T19:56:00.395" v="360" actId="1076"/>
          <ac:spMkLst>
            <pc:docMk/>
            <pc:sldMk cId="0" sldId="370"/>
            <ac:spMk id="12" creationId="{00000000-0000-0000-0000-000000000000}"/>
          </ac:spMkLst>
        </pc:spChg>
        <pc:spChg chg="mod">
          <ac:chgData name="Lauren Sapp" userId="30a164cc-4750-4114-a1a7-53274343f737" providerId="ADAL" clId="{65B3E6BB-8D45-5754-84B0-16823DDCB9F4}" dt="2026-02-27T19:55:55.928" v="359" actId="1076"/>
          <ac:spMkLst>
            <pc:docMk/>
            <pc:sldMk cId="0" sldId="370"/>
            <ac:spMk id="17" creationId="{00000000-0000-0000-0000-000000000000}"/>
          </ac:spMkLst>
        </pc:spChg>
        <pc:spChg chg="mod">
          <ac:chgData name="Lauren Sapp" userId="30a164cc-4750-4114-a1a7-53274343f737" providerId="ADAL" clId="{65B3E6BB-8D45-5754-84B0-16823DDCB9F4}" dt="2026-02-27T19:55:37.014" v="356" actId="1076"/>
          <ac:spMkLst>
            <pc:docMk/>
            <pc:sldMk cId="0" sldId="370"/>
            <ac:spMk id="22" creationId="{00000000-0000-0000-0000-000000000000}"/>
          </ac:spMkLst>
        </pc:spChg>
        <pc:spChg chg="mod">
          <ac:chgData name="Lauren Sapp" userId="30a164cc-4750-4114-a1a7-53274343f737" providerId="ADAL" clId="{65B3E6BB-8D45-5754-84B0-16823DDCB9F4}" dt="2026-02-27T19:55:33.377" v="355" actId="1076"/>
          <ac:spMkLst>
            <pc:docMk/>
            <pc:sldMk cId="0" sldId="370"/>
            <ac:spMk id="28" creationId="{00000000-0000-0000-0000-000000000000}"/>
          </ac:spMkLst>
        </pc:spChg>
        <pc:spChg chg="mod">
          <ac:chgData name="Lauren Sapp" userId="30a164cc-4750-4114-a1a7-53274343f737" providerId="ADAL" clId="{65B3E6BB-8D45-5754-84B0-16823DDCB9F4}" dt="2026-02-27T19:55:15.593" v="353" actId="1076"/>
          <ac:spMkLst>
            <pc:docMk/>
            <pc:sldMk cId="0" sldId="370"/>
            <ac:spMk id="31" creationId="{00000000-0000-0000-0000-000000000000}"/>
          </ac:spMkLst>
        </pc:spChg>
      </pc:sldChg>
      <pc:sldChg chg="modSp mod">
        <pc:chgData name="Lauren Sapp" userId="30a164cc-4750-4114-a1a7-53274343f737" providerId="ADAL" clId="{65B3E6BB-8D45-5754-84B0-16823DDCB9F4}" dt="2026-02-27T19:56:14.478" v="362" actId="1076"/>
        <pc:sldMkLst>
          <pc:docMk/>
          <pc:sldMk cId="0" sldId="371"/>
        </pc:sldMkLst>
        <pc:spChg chg="mod">
          <ac:chgData name="Lauren Sapp" userId="30a164cc-4750-4114-a1a7-53274343f737" providerId="ADAL" clId="{65B3E6BB-8D45-5754-84B0-16823DDCB9F4}" dt="2026-02-27T19:56:14.478" v="362" actId="1076"/>
          <ac:spMkLst>
            <pc:docMk/>
            <pc:sldMk cId="0" sldId="371"/>
            <ac:spMk id="10" creationId="{00000000-0000-0000-0000-000000000000}"/>
          </ac:spMkLst>
        </pc:spChg>
        <pc:spChg chg="mod">
          <ac:chgData name="Lauren Sapp" userId="30a164cc-4750-4114-a1a7-53274343f737" providerId="ADAL" clId="{65B3E6BB-8D45-5754-84B0-16823DDCB9F4}" dt="2026-02-27T19:56:10.496" v="361" actId="1076"/>
          <ac:spMkLst>
            <pc:docMk/>
            <pc:sldMk cId="0" sldId="371"/>
            <ac:spMk id="15" creationId="{00000000-0000-0000-0000-000000000000}"/>
          </ac:spMkLst>
        </pc:spChg>
        <pc:spChg chg="mod">
          <ac:chgData name="Lauren Sapp" userId="30a164cc-4750-4114-a1a7-53274343f737" providerId="ADAL" clId="{65B3E6BB-8D45-5754-84B0-16823DDCB9F4}" dt="2026-02-27T19:55:25.897" v="354" actId="1076"/>
          <ac:spMkLst>
            <pc:docMk/>
            <pc:sldMk cId="0" sldId="371"/>
            <ac:spMk id="20" creationId="{00000000-0000-0000-0000-000000000000}"/>
          </ac:spMkLst>
        </pc:spChg>
      </pc:sldChg>
      <pc:sldChg chg="modSp mod">
        <pc:chgData name="Lauren Sapp" userId="30a164cc-4750-4114-a1a7-53274343f737" providerId="ADAL" clId="{65B3E6BB-8D45-5754-84B0-16823DDCB9F4}" dt="2026-02-27T19:56:45.829" v="366" actId="1076"/>
        <pc:sldMkLst>
          <pc:docMk/>
          <pc:sldMk cId="0" sldId="372"/>
        </pc:sldMkLst>
        <pc:spChg chg="mod">
          <ac:chgData name="Lauren Sapp" userId="30a164cc-4750-4114-a1a7-53274343f737" providerId="ADAL" clId="{65B3E6BB-8D45-5754-84B0-16823DDCB9F4}" dt="2026-02-27T19:56:45.829" v="366" actId="1076"/>
          <ac:spMkLst>
            <pc:docMk/>
            <pc:sldMk cId="0" sldId="372"/>
            <ac:spMk id="10" creationId="{00000000-0000-0000-0000-000000000000}"/>
          </ac:spMkLst>
        </pc:spChg>
        <pc:spChg chg="mod">
          <ac:chgData name="Lauren Sapp" userId="30a164cc-4750-4114-a1a7-53274343f737" providerId="ADAL" clId="{65B3E6BB-8D45-5754-84B0-16823DDCB9F4}" dt="2026-02-27T19:56:38.112" v="364" actId="1076"/>
          <ac:spMkLst>
            <pc:docMk/>
            <pc:sldMk cId="0" sldId="372"/>
            <ac:spMk id="14" creationId="{00000000-0000-0000-0000-000000000000}"/>
          </ac:spMkLst>
        </pc:spChg>
        <pc:spChg chg="mod">
          <ac:chgData name="Lauren Sapp" userId="30a164cc-4750-4114-a1a7-53274343f737" providerId="ADAL" clId="{65B3E6BB-8D45-5754-84B0-16823DDCB9F4}" dt="2026-02-27T19:56:42.124" v="365" actId="1076"/>
          <ac:spMkLst>
            <pc:docMk/>
            <pc:sldMk cId="0" sldId="372"/>
            <ac:spMk id="20" creationId="{00000000-0000-0000-0000-000000000000}"/>
          </ac:spMkLst>
        </pc:spChg>
        <pc:spChg chg="mod">
          <ac:chgData name="Lauren Sapp" userId="30a164cc-4750-4114-a1a7-53274343f737" providerId="ADAL" clId="{65B3E6BB-8D45-5754-84B0-16823DDCB9F4}" dt="2026-02-27T19:56:32.981" v="363" actId="1076"/>
          <ac:spMkLst>
            <pc:docMk/>
            <pc:sldMk cId="0" sldId="372"/>
            <ac:spMk id="25" creationId="{00000000-0000-0000-0000-000000000000}"/>
          </ac:spMkLst>
        </pc:spChg>
      </pc:sldChg>
      <pc:sldChg chg="modSp mod">
        <pc:chgData name="Lauren Sapp" userId="30a164cc-4750-4114-a1a7-53274343f737" providerId="ADAL" clId="{65B3E6BB-8D45-5754-84B0-16823DDCB9F4}" dt="2026-02-27T19:57:14.007" v="369" actId="1076"/>
        <pc:sldMkLst>
          <pc:docMk/>
          <pc:sldMk cId="0" sldId="373"/>
        </pc:sldMkLst>
        <pc:spChg chg="mod">
          <ac:chgData name="Lauren Sapp" userId="30a164cc-4750-4114-a1a7-53274343f737" providerId="ADAL" clId="{65B3E6BB-8D45-5754-84B0-16823DDCB9F4}" dt="2026-02-27T19:57:14.007" v="369" actId="1076"/>
          <ac:spMkLst>
            <pc:docMk/>
            <pc:sldMk cId="0" sldId="373"/>
            <ac:spMk id="11" creationId="{00000000-0000-0000-0000-000000000000}"/>
          </ac:spMkLst>
        </pc:spChg>
        <pc:spChg chg="mod">
          <ac:chgData name="Lauren Sapp" userId="30a164cc-4750-4114-a1a7-53274343f737" providerId="ADAL" clId="{65B3E6BB-8D45-5754-84B0-16823DDCB9F4}" dt="2026-02-27T19:57:03.526" v="368" actId="1076"/>
          <ac:spMkLst>
            <pc:docMk/>
            <pc:sldMk cId="0" sldId="373"/>
            <ac:spMk id="15" creationId="{00000000-0000-0000-0000-000000000000}"/>
          </ac:spMkLst>
        </pc:spChg>
        <pc:spChg chg="mod">
          <ac:chgData name="Lauren Sapp" userId="30a164cc-4750-4114-a1a7-53274343f737" providerId="ADAL" clId="{65B3E6BB-8D45-5754-84B0-16823DDCB9F4}" dt="2026-02-27T19:56:56.449" v="367" actId="1076"/>
          <ac:spMkLst>
            <pc:docMk/>
            <pc:sldMk cId="0" sldId="373"/>
            <ac:spMk id="21" creationId="{00000000-0000-0000-0000-000000000000}"/>
          </ac:spMkLst>
        </pc:spChg>
      </pc:sldChg>
      <pc:sldChg chg="modSp mod">
        <pc:chgData name="Lauren Sapp" userId="30a164cc-4750-4114-a1a7-53274343f737" providerId="ADAL" clId="{65B3E6BB-8D45-5754-84B0-16823DDCB9F4}" dt="2026-02-27T19:57:37.477" v="374" actId="1076"/>
        <pc:sldMkLst>
          <pc:docMk/>
          <pc:sldMk cId="0" sldId="374"/>
        </pc:sldMkLst>
        <pc:spChg chg="mod">
          <ac:chgData name="Lauren Sapp" userId="30a164cc-4750-4114-a1a7-53274343f737" providerId="ADAL" clId="{65B3E6BB-8D45-5754-84B0-16823DDCB9F4}" dt="2026-02-27T19:57:28.957" v="372" actId="1076"/>
          <ac:spMkLst>
            <pc:docMk/>
            <pc:sldMk cId="0" sldId="374"/>
            <ac:spMk id="2" creationId="{00000000-0000-0000-0000-000000000000}"/>
          </ac:spMkLst>
        </pc:spChg>
        <pc:spChg chg="mod">
          <ac:chgData name="Lauren Sapp" userId="30a164cc-4750-4114-a1a7-53274343f737" providerId="ADAL" clId="{65B3E6BB-8D45-5754-84B0-16823DDCB9F4}" dt="2026-02-27T19:57:25.445" v="371" actId="1076"/>
          <ac:spMkLst>
            <pc:docMk/>
            <pc:sldMk cId="0" sldId="374"/>
            <ac:spMk id="10" creationId="{00000000-0000-0000-0000-000000000000}"/>
          </ac:spMkLst>
        </pc:spChg>
        <pc:spChg chg="mod">
          <ac:chgData name="Lauren Sapp" userId="30a164cc-4750-4114-a1a7-53274343f737" providerId="ADAL" clId="{65B3E6BB-8D45-5754-84B0-16823DDCB9F4}" dt="2026-02-27T19:57:33.294" v="373" actId="1076"/>
          <ac:spMkLst>
            <pc:docMk/>
            <pc:sldMk cId="0" sldId="374"/>
            <ac:spMk id="16" creationId="{00000000-0000-0000-0000-000000000000}"/>
          </ac:spMkLst>
        </pc:spChg>
        <pc:spChg chg="mod">
          <ac:chgData name="Lauren Sapp" userId="30a164cc-4750-4114-a1a7-53274343f737" providerId="ADAL" clId="{65B3E6BB-8D45-5754-84B0-16823DDCB9F4}" dt="2026-02-27T19:57:37.477" v="374" actId="1076"/>
          <ac:spMkLst>
            <pc:docMk/>
            <pc:sldMk cId="0" sldId="374"/>
            <ac:spMk id="19" creationId="{00000000-0000-0000-0000-000000000000}"/>
          </ac:spMkLst>
        </pc:spChg>
        <pc:spChg chg="mod">
          <ac:chgData name="Lauren Sapp" userId="30a164cc-4750-4114-a1a7-53274343f737" providerId="ADAL" clId="{65B3E6BB-8D45-5754-84B0-16823DDCB9F4}" dt="2026-02-27T19:57:21.243" v="370" actId="1076"/>
          <ac:spMkLst>
            <pc:docMk/>
            <pc:sldMk cId="0" sldId="374"/>
            <ac:spMk id="24" creationId="{00000000-0000-0000-0000-000000000000}"/>
          </ac:spMkLst>
        </pc:spChg>
      </pc:sldChg>
      <pc:sldChg chg="modSp mod">
        <pc:chgData name="Lauren Sapp" userId="30a164cc-4750-4114-a1a7-53274343f737" providerId="ADAL" clId="{65B3E6BB-8D45-5754-84B0-16823DDCB9F4}" dt="2026-02-27T19:57:55.009" v="376" actId="1076"/>
        <pc:sldMkLst>
          <pc:docMk/>
          <pc:sldMk cId="0" sldId="376"/>
        </pc:sldMkLst>
        <pc:spChg chg="mod">
          <ac:chgData name="Lauren Sapp" userId="30a164cc-4750-4114-a1a7-53274343f737" providerId="ADAL" clId="{65B3E6BB-8D45-5754-84B0-16823DDCB9F4}" dt="2026-02-27T19:57:55.009" v="376" actId="1076"/>
          <ac:spMkLst>
            <pc:docMk/>
            <pc:sldMk cId="0" sldId="376"/>
            <ac:spMk id="10" creationId="{00000000-0000-0000-0000-000000000000}"/>
          </ac:spMkLst>
        </pc:spChg>
      </pc:sldChg>
      <pc:sldChg chg="modSp mod">
        <pc:chgData name="Lauren Sapp" userId="30a164cc-4750-4114-a1a7-53274343f737" providerId="ADAL" clId="{65B3E6BB-8D45-5754-84B0-16823DDCB9F4}" dt="2026-02-27T19:58:07.763" v="377" actId="1076"/>
        <pc:sldMkLst>
          <pc:docMk/>
          <pc:sldMk cId="0" sldId="380"/>
        </pc:sldMkLst>
        <pc:spChg chg="mod">
          <ac:chgData name="Lauren Sapp" userId="30a164cc-4750-4114-a1a7-53274343f737" providerId="ADAL" clId="{65B3E6BB-8D45-5754-84B0-16823DDCB9F4}" dt="2026-02-27T19:58:07.763" v="377" actId="1076"/>
          <ac:spMkLst>
            <pc:docMk/>
            <pc:sldMk cId="0" sldId="380"/>
            <ac:spMk id="10" creationId="{00000000-0000-0000-0000-000000000000}"/>
          </ac:spMkLst>
        </pc:spChg>
      </pc:sldChg>
      <pc:sldChg chg="modSp mod">
        <pc:chgData name="Lauren Sapp" userId="30a164cc-4750-4114-a1a7-53274343f737" providerId="ADAL" clId="{65B3E6BB-8D45-5754-84B0-16823DDCB9F4}" dt="2026-02-27T19:58:34.694" v="381" actId="1076"/>
        <pc:sldMkLst>
          <pc:docMk/>
          <pc:sldMk cId="0" sldId="381"/>
        </pc:sldMkLst>
        <pc:spChg chg="mod">
          <ac:chgData name="Lauren Sapp" userId="30a164cc-4750-4114-a1a7-53274343f737" providerId="ADAL" clId="{65B3E6BB-8D45-5754-84B0-16823DDCB9F4}" dt="2026-02-27T19:58:24.551" v="379" actId="1076"/>
          <ac:spMkLst>
            <pc:docMk/>
            <pc:sldMk cId="0" sldId="381"/>
            <ac:spMk id="12" creationId="{00000000-0000-0000-0000-000000000000}"/>
          </ac:spMkLst>
        </pc:spChg>
        <pc:spChg chg="mod">
          <ac:chgData name="Lauren Sapp" userId="30a164cc-4750-4114-a1a7-53274343f737" providerId="ADAL" clId="{65B3E6BB-8D45-5754-84B0-16823DDCB9F4}" dt="2026-02-27T19:58:30.260" v="380" actId="1076"/>
          <ac:spMkLst>
            <pc:docMk/>
            <pc:sldMk cId="0" sldId="381"/>
            <ac:spMk id="22" creationId="{00000000-0000-0000-0000-000000000000}"/>
          </ac:spMkLst>
        </pc:spChg>
        <pc:spChg chg="mod">
          <ac:chgData name="Lauren Sapp" userId="30a164cc-4750-4114-a1a7-53274343f737" providerId="ADAL" clId="{65B3E6BB-8D45-5754-84B0-16823DDCB9F4}" dt="2026-02-27T19:58:34.694" v="381" actId="1076"/>
          <ac:spMkLst>
            <pc:docMk/>
            <pc:sldMk cId="0" sldId="381"/>
            <ac:spMk id="25" creationId="{00000000-0000-0000-0000-000000000000}"/>
          </ac:spMkLst>
        </pc:spChg>
        <pc:spChg chg="mod">
          <ac:chgData name="Lauren Sapp" userId="30a164cc-4750-4114-a1a7-53274343f737" providerId="ADAL" clId="{65B3E6BB-8D45-5754-84B0-16823DDCB9F4}" dt="2026-02-27T19:58:16.144" v="378" actId="1076"/>
          <ac:spMkLst>
            <pc:docMk/>
            <pc:sldMk cId="0" sldId="381"/>
            <ac:spMk id="28" creationId="{00000000-0000-0000-0000-000000000000}"/>
          </ac:spMkLst>
        </pc:spChg>
      </pc:sldChg>
      <pc:sldChg chg="modSp mod">
        <pc:chgData name="Lauren Sapp" userId="30a164cc-4750-4114-a1a7-53274343f737" providerId="ADAL" clId="{65B3E6BB-8D45-5754-84B0-16823DDCB9F4}" dt="2026-02-27T19:59:19.627" v="388" actId="1076"/>
        <pc:sldMkLst>
          <pc:docMk/>
          <pc:sldMk cId="0" sldId="382"/>
        </pc:sldMkLst>
        <pc:spChg chg="mod">
          <ac:chgData name="Lauren Sapp" userId="30a164cc-4750-4114-a1a7-53274343f737" providerId="ADAL" clId="{65B3E6BB-8D45-5754-84B0-16823DDCB9F4}" dt="2026-02-27T19:58:58.279" v="385" actId="1076"/>
          <ac:spMkLst>
            <pc:docMk/>
            <pc:sldMk cId="0" sldId="382"/>
            <ac:spMk id="6" creationId="{00000000-0000-0000-0000-000000000000}"/>
          </ac:spMkLst>
        </pc:spChg>
        <pc:spChg chg="mod">
          <ac:chgData name="Lauren Sapp" userId="30a164cc-4750-4114-a1a7-53274343f737" providerId="ADAL" clId="{65B3E6BB-8D45-5754-84B0-16823DDCB9F4}" dt="2026-02-27T19:59:09.358" v="386" actId="1076"/>
          <ac:spMkLst>
            <pc:docMk/>
            <pc:sldMk cId="0" sldId="382"/>
            <ac:spMk id="13" creationId="{00000000-0000-0000-0000-000000000000}"/>
          </ac:spMkLst>
        </pc:spChg>
        <pc:spChg chg="mod">
          <ac:chgData name="Lauren Sapp" userId="30a164cc-4750-4114-a1a7-53274343f737" providerId="ADAL" clId="{65B3E6BB-8D45-5754-84B0-16823DDCB9F4}" dt="2026-02-27T19:59:13.591" v="387" actId="1076"/>
          <ac:spMkLst>
            <pc:docMk/>
            <pc:sldMk cId="0" sldId="382"/>
            <ac:spMk id="18" creationId="{00000000-0000-0000-0000-000000000000}"/>
          </ac:spMkLst>
        </pc:spChg>
        <pc:spChg chg="mod">
          <ac:chgData name="Lauren Sapp" userId="30a164cc-4750-4114-a1a7-53274343f737" providerId="ADAL" clId="{65B3E6BB-8D45-5754-84B0-16823DDCB9F4}" dt="2026-02-27T19:58:46.477" v="383" actId="1076"/>
          <ac:spMkLst>
            <pc:docMk/>
            <pc:sldMk cId="0" sldId="382"/>
            <ac:spMk id="21" creationId="{00000000-0000-0000-0000-000000000000}"/>
          </ac:spMkLst>
        </pc:spChg>
        <pc:spChg chg="mod">
          <ac:chgData name="Lauren Sapp" userId="30a164cc-4750-4114-a1a7-53274343f737" providerId="ADAL" clId="{65B3E6BB-8D45-5754-84B0-16823DDCB9F4}" dt="2026-02-27T19:58:49.359" v="384" actId="1076"/>
          <ac:spMkLst>
            <pc:docMk/>
            <pc:sldMk cId="0" sldId="382"/>
            <ac:spMk id="27" creationId="{00000000-0000-0000-0000-000000000000}"/>
          </ac:spMkLst>
        </pc:spChg>
        <pc:spChg chg="mod">
          <ac:chgData name="Lauren Sapp" userId="30a164cc-4750-4114-a1a7-53274343f737" providerId="ADAL" clId="{65B3E6BB-8D45-5754-84B0-16823DDCB9F4}" dt="2026-02-27T19:59:19.627" v="388" actId="1076"/>
          <ac:spMkLst>
            <pc:docMk/>
            <pc:sldMk cId="0" sldId="382"/>
            <ac:spMk id="34" creationId="{00000000-0000-0000-0000-000000000000}"/>
          </ac:spMkLst>
        </pc:spChg>
        <pc:spChg chg="mod">
          <ac:chgData name="Lauren Sapp" userId="30a164cc-4750-4114-a1a7-53274343f737" providerId="ADAL" clId="{65B3E6BB-8D45-5754-84B0-16823DDCB9F4}" dt="2026-02-27T19:58:43.699" v="382" actId="1076"/>
          <ac:spMkLst>
            <pc:docMk/>
            <pc:sldMk cId="0" sldId="382"/>
            <ac:spMk id="37" creationId="{00000000-0000-0000-0000-000000000000}"/>
          </ac:spMkLst>
        </pc:spChg>
      </pc:sldChg>
      <pc:sldChg chg="modSp mod">
        <pc:chgData name="Lauren Sapp" userId="30a164cc-4750-4114-a1a7-53274343f737" providerId="ADAL" clId="{65B3E6BB-8D45-5754-84B0-16823DDCB9F4}" dt="2026-02-27T19:59:50.924" v="393" actId="1076"/>
        <pc:sldMkLst>
          <pc:docMk/>
          <pc:sldMk cId="0" sldId="383"/>
        </pc:sldMkLst>
        <pc:spChg chg="mod">
          <ac:chgData name="Lauren Sapp" userId="30a164cc-4750-4114-a1a7-53274343f737" providerId="ADAL" clId="{65B3E6BB-8D45-5754-84B0-16823DDCB9F4}" dt="2026-02-27T19:59:43.043" v="391" actId="1076"/>
          <ac:spMkLst>
            <pc:docMk/>
            <pc:sldMk cId="0" sldId="383"/>
            <ac:spMk id="10" creationId="{00000000-0000-0000-0000-000000000000}"/>
          </ac:spMkLst>
        </pc:spChg>
        <pc:spChg chg="mod">
          <ac:chgData name="Lauren Sapp" userId="30a164cc-4750-4114-a1a7-53274343f737" providerId="ADAL" clId="{65B3E6BB-8D45-5754-84B0-16823DDCB9F4}" dt="2026-02-27T19:59:34.110" v="390" actId="1076"/>
          <ac:spMkLst>
            <pc:docMk/>
            <pc:sldMk cId="0" sldId="383"/>
            <ac:spMk id="14" creationId="{00000000-0000-0000-0000-000000000000}"/>
          </ac:spMkLst>
        </pc:spChg>
        <pc:spChg chg="mod">
          <ac:chgData name="Lauren Sapp" userId="30a164cc-4750-4114-a1a7-53274343f737" providerId="ADAL" clId="{65B3E6BB-8D45-5754-84B0-16823DDCB9F4}" dt="2026-02-27T19:59:48.272" v="392" actId="1076"/>
          <ac:spMkLst>
            <pc:docMk/>
            <pc:sldMk cId="0" sldId="383"/>
            <ac:spMk id="17" creationId="{00000000-0000-0000-0000-000000000000}"/>
          </ac:spMkLst>
        </pc:spChg>
        <pc:spChg chg="mod">
          <ac:chgData name="Lauren Sapp" userId="30a164cc-4750-4114-a1a7-53274343f737" providerId="ADAL" clId="{65B3E6BB-8D45-5754-84B0-16823DDCB9F4}" dt="2026-02-27T19:59:50.924" v="393" actId="1076"/>
          <ac:spMkLst>
            <pc:docMk/>
            <pc:sldMk cId="0" sldId="383"/>
            <ac:spMk id="23" creationId="{00000000-0000-0000-0000-000000000000}"/>
          </ac:spMkLst>
        </pc:spChg>
        <pc:spChg chg="mod">
          <ac:chgData name="Lauren Sapp" userId="30a164cc-4750-4114-a1a7-53274343f737" providerId="ADAL" clId="{65B3E6BB-8D45-5754-84B0-16823DDCB9F4}" dt="2026-02-27T19:59:29.029" v="389" actId="1076"/>
          <ac:spMkLst>
            <pc:docMk/>
            <pc:sldMk cId="0" sldId="383"/>
            <ac:spMk id="29" creationId="{00000000-0000-0000-0000-000000000000}"/>
          </ac:spMkLst>
        </pc:spChg>
      </pc:sldChg>
      <pc:sldChg chg="modSp mod">
        <pc:chgData name="Lauren Sapp" userId="30a164cc-4750-4114-a1a7-53274343f737" providerId="ADAL" clId="{65B3E6BB-8D45-5754-84B0-16823DDCB9F4}" dt="2026-02-27T20:00:04.182" v="395" actId="1076"/>
        <pc:sldMkLst>
          <pc:docMk/>
          <pc:sldMk cId="0" sldId="384"/>
        </pc:sldMkLst>
        <pc:spChg chg="mod">
          <ac:chgData name="Lauren Sapp" userId="30a164cc-4750-4114-a1a7-53274343f737" providerId="ADAL" clId="{65B3E6BB-8D45-5754-84B0-16823DDCB9F4}" dt="2026-02-27T20:00:04.182" v="395" actId="1076"/>
          <ac:spMkLst>
            <pc:docMk/>
            <pc:sldMk cId="0" sldId="384"/>
            <ac:spMk id="10" creationId="{00000000-0000-0000-0000-000000000000}"/>
          </ac:spMkLst>
        </pc:spChg>
      </pc:sldChg>
      <pc:sldChg chg="addSp modSp">
        <pc:chgData name="Lauren Sapp" userId="30a164cc-4750-4114-a1a7-53274343f737" providerId="ADAL" clId="{65B3E6BB-8D45-5754-84B0-16823DDCB9F4}" dt="2026-03-20T13:52:40.435" v="564"/>
        <pc:sldMkLst>
          <pc:docMk/>
          <pc:sldMk cId="0" sldId="389"/>
        </pc:sldMkLst>
        <pc:picChg chg="add mod">
          <ac:chgData name="Lauren Sapp" userId="30a164cc-4750-4114-a1a7-53274343f737" providerId="ADAL" clId="{65B3E6BB-8D45-5754-84B0-16823DDCB9F4}" dt="2026-03-20T13:52:40.435" v="564"/>
          <ac:picMkLst>
            <pc:docMk/>
            <pc:sldMk cId="0" sldId="389"/>
            <ac:picMk id="14" creationId="{FCC641B4-E7EF-990D-FD25-8E6218B2D9CC}"/>
          </ac:picMkLst>
        </pc:picChg>
      </pc:sldChg>
      <pc:sldChg chg="modSp mod">
        <pc:chgData name="Lauren Sapp" userId="30a164cc-4750-4114-a1a7-53274343f737" providerId="ADAL" clId="{65B3E6BB-8D45-5754-84B0-16823DDCB9F4}" dt="2026-02-27T20:00:17.444" v="396" actId="1076"/>
        <pc:sldMkLst>
          <pc:docMk/>
          <pc:sldMk cId="0" sldId="394"/>
        </pc:sldMkLst>
        <pc:spChg chg="mod">
          <ac:chgData name="Lauren Sapp" userId="30a164cc-4750-4114-a1a7-53274343f737" providerId="ADAL" clId="{65B3E6BB-8D45-5754-84B0-16823DDCB9F4}" dt="2026-02-27T20:00:17.444" v="396" actId="1076"/>
          <ac:spMkLst>
            <pc:docMk/>
            <pc:sldMk cId="0" sldId="394"/>
            <ac:spMk id="10" creationId="{00000000-0000-0000-0000-000000000000}"/>
          </ac:spMkLst>
        </pc:spChg>
      </pc:sldChg>
      <pc:sldChg chg="modSp mod">
        <pc:chgData name="Lauren Sapp" userId="30a164cc-4750-4114-a1a7-53274343f737" providerId="ADAL" clId="{65B3E6BB-8D45-5754-84B0-16823DDCB9F4}" dt="2026-02-27T20:00:31.366" v="398" actId="1076"/>
        <pc:sldMkLst>
          <pc:docMk/>
          <pc:sldMk cId="0" sldId="395"/>
        </pc:sldMkLst>
        <pc:spChg chg="mod">
          <ac:chgData name="Lauren Sapp" userId="30a164cc-4750-4114-a1a7-53274343f737" providerId="ADAL" clId="{65B3E6BB-8D45-5754-84B0-16823DDCB9F4}" dt="2026-02-27T20:00:31.366" v="398" actId="1076"/>
          <ac:spMkLst>
            <pc:docMk/>
            <pc:sldMk cId="0" sldId="395"/>
            <ac:spMk id="10" creationId="{00000000-0000-0000-0000-000000000000}"/>
          </ac:spMkLst>
        </pc:spChg>
        <pc:spChg chg="mod">
          <ac:chgData name="Lauren Sapp" userId="30a164cc-4750-4114-a1a7-53274343f737" providerId="ADAL" clId="{65B3E6BB-8D45-5754-84B0-16823DDCB9F4}" dt="2026-02-27T20:00:22.777" v="397" actId="1076"/>
          <ac:spMkLst>
            <pc:docMk/>
            <pc:sldMk cId="0" sldId="395"/>
            <ac:spMk id="13" creationId="{00000000-0000-0000-0000-000000000000}"/>
          </ac:spMkLst>
        </pc:spChg>
      </pc:sldChg>
      <pc:sldChg chg="modSp mod">
        <pc:chgData name="Lauren Sapp" userId="30a164cc-4750-4114-a1a7-53274343f737" providerId="ADAL" clId="{65B3E6BB-8D45-5754-84B0-16823DDCB9F4}" dt="2026-02-27T20:01:11.524" v="404" actId="1076"/>
        <pc:sldMkLst>
          <pc:docMk/>
          <pc:sldMk cId="0" sldId="396"/>
        </pc:sldMkLst>
        <pc:spChg chg="mod">
          <ac:chgData name="Lauren Sapp" userId="30a164cc-4750-4114-a1a7-53274343f737" providerId="ADAL" clId="{65B3E6BB-8D45-5754-84B0-16823DDCB9F4}" dt="2026-02-27T20:00:48.041" v="402" actId="1076"/>
          <ac:spMkLst>
            <pc:docMk/>
            <pc:sldMk cId="0" sldId="396"/>
            <ac:spMk id="4" creationId="{00000000-0000-0000-0000-000000000000}"/>
          </ac:spMkLst>
        </pc:spChg>
        <pc:spChg chg="mod">
          <ac:chgData name="Lauren Sapp" userId="30a164cc-4750-4114-a1a7-53274343f737" providerId="ADAL" clId="{65B3E6BB-8D45-5754-84B0-16823DDCB9F4}" dt="2026-02-27T20:00:51.991" v="403" actId="1076"/>
          <ac:spMkLst>
            <pc:docMk/>
            <pc:sldMk cId="0" sldId="396"/>
            <ac:spMk id="7" creationId="{00000000-0000-0000-0000-000000000000}"/>
          </ac:spMkLst>
        </pc:spChg>
        <pc:spChg chg="mod">
          <ac:chgData name="Lauren Sapp" userId="30a164cc-4750-4114-a1a7-53274343f737" providerId="ADAL" clId="{65B3E6BB-8D45-5754-84B0-16823DDCB9F4}" dt="2026-02-27T20:00:44.726" v="401" actId="1076"/>
          <ac:spMkLst>
            <pc:docMk/>
            <pc:sldMk cId="0" sldId="396"/>
            <ac:spMk id="12" creationId="{00000000-0000-0000-0000-000000000000}"/>
          </ac:spMkLst>
        </pc:spChg>
        <pc:spChg chg="mod">
          <ac:chgData name="Lauren Sapp" userId="30a164cc-4750-4114-a1a7-53274343f737" providerId="ADAL" clId="{65B3E6BB-8D45-5754-84B0-16823DDCB9F4}" dt="2026-02-27T20:00:37.134" v="399" actId="1076"/>
          <ac:spMkLst>
            <pc:docMk/>
            <pc:sldMk cId="0" sldId="396"/>
            <ac:spMk id="17" creationId="{00000000-0000-0000-0000-000000000000}"/>
          </ac:spMkLst>
        </pc:spChg>
        <pc:spChg chg="mod">
          <ac:chgData name="Lauren Sapp" userId="30a164cc-4750-4114-a1a7-53274343f737" providerId="ADAL" clId="{65B3E6BB-8D45-5754-84B0-16823DDCB9F4}" dt="2026-02-27T20:00:39.807" v="400" actId="1076"/>
          <ac:spMkLst>
            <pc:docMk/>
            <pc:sldMk cId="0" sldId="396"/>
            <ac:spMk id="22" creationId="{00000000-0000-0000-0000-000000000000}"/>
          </ac:spMkLst>
        </pc:spChg>
        <pc:spChg chg="mod">
          <ac:chgData name="Lauren Sapp" userId="30a164cc-4750-4114-a1a7-53274343f737" providerId="ADAL" clId="{65B3E6BB-8D45-5754-84B0-16823DDCB9F4}" dt="2026-02-27T20:01:11.524" v="404" actId="1076"/>
          <ac:spMkLst>
            <pc:docMk/>
            <pc:sldMk cId="0" sldId="396"/>
            <ac:spMk id="25" creationId="{00000000-0000-0000-0000-000000000000}"/>
          </ac:spMkLst>
        </pc:spChg>
      </pc:sldChg>
      <pc:sldChg chg="modSp mod">
        <pc:chgData name="Lauren Sapp" userId="30a164cc-4750-4114-a1a7-53274343f737" providerId="ADAL" clId="{65B3E6BB-8D45-5754-84B0-16823DDCB9F4}" dt="2026-02-27T20:01:17.208" v="405" actId="1076"/>
        <pc:sldMkLst>
          <pc:docMk/>
          <pc:sldMk cId="0" sldId="397"/>
        </pc:sldMkLst>
        <pc:spChg chg="mod">
          <ac:chgData name="Lauren Sapp" userId="30a164cc-4750-4114-a1a7-53274343f737" providerId="ADAL" clId="{65B3E6BB-8D45-5754-84B0-16823DDCB9F4}" dt="2026-02-27T20:01:17.208" v="405" actId="1076"/>
          <ac:spMkLst>
            <pc:docMk/>
            <pc:sldMk cId="0" sldId="397"/>
            <ac:spMk id="10" creationId="{00000000-0000-0000-0000-000000000000}"/>
          </ac:spMkLst>
        </pc:spChg>
      </pc:sldChg>
      <pc:sldChg chg="modSp mod">
        <pc:chgData name="Lauren Sapp" userId="30a164cc-4750-4114-a1a7-53274343f737" providerId="ADAL" clId="{65B3E6BB-8D45-5754-84B0-16823DDCB9F4}" dt="2026-02-27T20:01:29.576" v="406" actId="1076"/>
        <pc:sldMkLst>
          <pc:docMk/>
          <pc:sldMk cId="0" sldId="401"/>
        </pc:sldMkLst>
        <pc:spChg chg="mod">
          <ac:chgData name="Lauren Sapp" userId="30a164cc-4750-4114-a1a7-53274343f737" providerId="ADAL" clId="{65B3E6BB-8D45-5754-84B0-16823DDCB9F4}" dt="2026-02-27T20:01:29.576" v="406" actId="1076"/>
          <ac:spMkLst>
            <pc:docMk/>
            <pc:sldMk cId="0" sldId="401"/>
            <ac:spMk id="10" creationId="{00000000-0000-0000-0000-000000000000}"/>
          </ac:spMkLst>
        </pc:spChg>
      </pc:sldChg>
      <pc:sldChg chg="modSp mod">
        <pc:chgData name="Lauren Sapp" userId="30a164cc-4750-4114-a1a7-53274343f737" providerId="ADAL" clId="{65B3E6BB-8D45-5754-84B0-16823DDCB9F4}" dt="2026-02-27T20:01:39.943" v="408" actId="1076"/>
        <pc:sldMkLst>
          <pc:docMk/>
          <pc:sldMk cId="0" sldId="402"/>
        </pc:sldMkLst>
        <pc:spChg chg="mod">
          <ac:chgData name="Lauren Sapp" userId="30a164cc-4750-4114-a1a7-53274343f737" providerId="ADAL" clId="{65B3E6BB-8D45-5754-84B0-16823DDCB9F4}" dt="2026-02-27T20:01:39.943" v="408" actId="1076"/>
          <ac:spMkLst>
            <pc:docMk/>
            <pc:sldMk cId="0" sldId="402"/>
            <ac:spMk id="10" creationId="{00000000-0000-0000-0000-000000000000}"/>
          </ac:spMkLst>
        </pc:spChg>
        <pc:spChg chg="mod">
          <ac:chgData name="Lauren Sapp" userId="30a164cc-4750-4114-a1a7-53274343f737" providerId="ADAL" clId="{65B3E6BB-8D45-5754-84B0-16823DDCB9F4}" dt="2026-02-27T20:01:34.443" v="407" actId="1076"/>
          <ac:spMkLst>
            <pc:docMk/>
            <pc:sldMk cId="0" sldId="402"/>
            <ac:spMk id="13" creationId="{00000000-0000-0000-0000-000000000000}"/>
          </ac:spMkLst>
        </pc:spChg>
      </pc:sldChg>
      <pc:sldChg chg="modSp mod">
        <pc:chgData name="Lauren Sapp" userId="30a164cc-4750-4114-a1a7-53274343f737" providerId="ADAL" clId="{65B3E6BB-8D45-5754-84B0-16823DDCB9F4}" dt="2026-02-27T20:02:05.556" v="411" actId="1076"/>
        <pc:sldMkLst>
          <pc:docMk/>
          <pc:sldMk cId="0" sldId="403"/>
        </pc:sldMkLst>
        <pc:spChg chg="mod">
          <ac:chgData name="Lauren Sapp" userId="30a164cc-4750-4114-a1a7-53274343f737" providerId="ADAL" clId="{65B3E6BB-8D45-5754-84B0-16823DDCB9F4}" dt="2026-02-27T20:02:05.556" v="411" actId="1076"/>
          <ac:spMkLst>
            <pc:docMk/>
            <pc:sldMk cId="0" sldId="403"/>
            <ac:spMk id="7" creationId="{00000000-0000-0000-0000-000000000000}"/>
          </ac:spMkLst>
        </pc:spChg>
        <pc:spChg chg="mod">
          <ac:chgData name="Lauren Sapp" userId="30a164cc-4750-4114-a1a7-53274343f737" providerId="ADAL" clId="{65B3E6BB-8D45-5754-84B0-16823DDCB9F4}" dt="2026-02-27T20:02:00.207" v="410" actId="1076"/>
          <ac:spMkLst>
            <pc:docMk/>
            <pc:sldMk cId="0" sldId="403"/>
            <ac:spMk id="12" creationId="{00000000-0000-0000-0000-000000000000}"/>
          </ac:spMkLst>
        </pc:spChg>
        <pc:spChg chg="mod">
          <ac:chgData name="Lauren Sapp" userId="30a164cc-4750-4114-a1a7-53274343f737" providerId="ADAL" clId="{65B3E6BB-8D45-5754-84B0-16823DDCB9F4}" dt="2026-02-27T20:01:54.484" v="409" actId="1076"/>
          <ac:spMkLst>
            <pc:docMk/>
            <pc:sldMk cId="0" sldId="403"/>
            <ac:spMk id="15" creationId="{00000000-0000-0000-0000-000000000000}"/>
          </ac:spMkLst>
        </pc:spChg>
      </pc:sldChg>
      <pc:sldChg chg="modSp mod">
        <pc:chgData name="Lauren Sapp" userId="30a164cc-4750-4114-a1a7-53274343f737" providerId="ADAL" clId="{65B3E6BB-8D45-5754-84B0-16823DDCB9F4}" dt="2026-02-27T20:02:17.574" v="413" actId="1076"/>
        <pc:sldMkLst>
          <pc:docMk/>
          <pc:sldMk cId="0" sldId="404"/>
        </pc:sldMkLst>
        <pc:spChg chg="mod">
          <ac:chgData name="Lauren Sapp" userId="30a164cc-4750-4114-a1a7-53274343f737" providerId="ADAL" clId="{65B3E6BB-8D45-5754-84B0-16823DDCB9F4}" dt="2026-02-27T20:02:17.574" v="413" actId="1076"/>
          <ac:spMkLst>
            <pc:docMk/>
            <pc:sldMk cId="0" sldId="404"/>
            <ac:spMk id="10" creationId="{00000000-0000-0000-0000-000000000000}"/>
          </ac:spMkLst>
        </pc:spChg>
        <pc:spChg chg="mod">
          <ac:chgData name="Lauren Sapp" userId="30a164cc-4750-4114-a1a7-53274343f737" providerId="ADAL" clId="{65B3E6BB-8D45-5754-84B0-16823DDCB9F4}" dt="2026-02-27T20:02:13.993" v="412" actId="1076"/>
          <ac:spMkLst>
            <pc:docMk/>
            <pc:sldMk cId="0" sldId="404"/>
            <ac:spMk id="13" creationId="{00000000-0000-0000-0000-000000000000}"/>
          </ac:spMkLst>
        </pc:spChg>
      </pc:sldChg>
      <pc:sldChg chg="modSp mod">
        <pc:chgData name="Lauren Sapp" userId="30a164cc-4750-4114-a1a7-53274343f737" providerId="ADAL" clId="{65B3E6BB-8D45-5754-84B0-16823DDCB9F4}" dt="2026-02-27T20:02:44.309" v="419" actId="1076"/>
        <pc:sldMkLst>
          <pc:docMk/>
          <pc:sldMk cId="0" sldId="405"/>
        </pc:sldMkLst>
        <pc:spChg chg="mod">
          <ac:chgData name="Lauren Sapp" userId="30a164cc-4750-4114-a1a7-53274343f737" providerId="ADAL" clId="{65B3E6BB-8D45-5754-84B0-16823DDCB9F4}" dt="2026-02-27T20:02:40.775" v="418" actId="1076"/>
          <ac:spMkLst>
            <pc:docMk/>
            <pc:sldMk cId="0" sldId="405"/>
            <ac:spMk id="14" creationId="{00000000-0000-0000-0000-000000000000}"/>
          </ac:spMkLst>
        </pc:spChg>
        <pc:spChg chg="mod">
          <ac:chgData name="Lauren Sapp" userId="30a164cc-4750-4114-a1a7-53274343f737" providerId="ADAL" clId="{65B3E6BB-8D45-5754-84B0-16823DDCB9F4}" dt="2026-02-27T20:02:36.341" v="417" actId="1076"/>
          <ac:spMkLst>
            <pc:docMk/>
            <pc:sldMk cId="0" sldId="405"/>
            <ac:spMk id="20" creationId="{00000000-0000-0000-0000-000000000000}"/>
          </ac:spMkLst>
        </pc:spChg>
        <pc:spChg chg="mod">
          <ac:chgData name="Lauren Sapp" userId="30a164cc-4750-4114-a1a7-53274343f737" providerId="ADAL" clId="{65B3E6BB-8D45-5754-84B0-16823DDCB9F4}" dt="2026-02-27T20:02:33.591" v="416" actId="1076"/>
          <ac:spMkLst>
            <pc:docMk/>
            <pc:sldMk cId="0" sldId="405"/>
            <ac:spMk id="24" creationId="{00000000-0000-0000-0000-000000000000}"/>
          </ac:spMkLst>
        </pc:spChg>
        <pc:spChg chg="mod">
          <ac:chgData name="Lauren Sapp" userId="30a164cc-4750-4114-a1a7-53274343f737" providerId="ADAL" clId="{65B3E6BB-8D45-5754-84B0-16823DDCB9F4}" dt="2026-02-27T20:02:30.631" v="415" actId="1076"/>
          <ac:spMkLst>
            <pc:docMk/>
            <pc:sldMk cId="0" sldId="405"/>
            <ac:spMk id="28" creationId="{00000000-0000-0000-0000-000000000000}"/>
          </ac:spMkLst>
        </pc:spChg>
        <pc:spChg chg="mod">
          <ac:chgData name="Lauren Sapp" userId="30a164cc-4750-4114-a1a7-53274343f737" providerId="ADAL" clId="{65B3E6BB-8D45-5754-84B0-16823DDCB9F4}" dt="2026-02-27T20:02:44.309" v="419" actId="1076"/>
          <ac:spMkLst>
            <pc:docMk/>
            <pc:sldMk cId="0" sldId="405"/>
            <ac:spMk id="31" creationId="{00000000-0000-0000-0000-000000000000}"/>
          </ac:spMkLst>
        </pc:spChg>
        <pc:spChg chg="mod">
          <ac:chgData name="Lauren Sapp" userId="30a164cc-4750-4114-a1a7-53274343f737" providerId="ADAL" clId="{65B3E6BB-8D45-5754-84B0-16823DDCB9F4}" dt="2026-02-27T20:02:27.951" v="414" actId="1076"/>
          <ac:spMkLst>
            <pc:docMk/>
            <pc:sldMk cId="0" sldId="405"/>
            <ac:spMk id="34" creationId="{00000000-0000-0000-0000-000000000000}"/>
          </ac:spMkLst>
        </pc:spChg>
      </pc:sldChg>
      <pc:sldChg chg="modSp mod">
        <pc:chgData name="Lauren Sapp" userId="30a164cc-4750-4114-a1a7-53274343f737" providerId="ADAL" clId="{65B3E6BB-8D45-5754-84B0-16823DDCB9F4}" dt="2026-02-27T20:02:51.877" v="420" actId="1076"/>
        <pc:sldMkLst>
          <pc:docMk/>
          <pc:sldMk cId="0" sldId="406"/>
        </pc:sldMkLst>
        <pc:spChg chg="mod">
          <ac:chgData name="Lauren Sapp" userId="30a164cc-4750-4114-a1a7-53274343f737" providerId="ADAL" clId="{65B3E6BB-8D45-5754-84B0-16823DDCB9F4}" dt="2026-02-27T20:02:51.877" v="420" actId="1076"/>
          <ac:spMkLst>
            <pc:docMk/>
            <pc:sldMk cId="0" sldId="406"/>
            <ac:spMk id="10" creationId="{00000000-0000-0000-0000-000000000000}"/>
          </ac:spMkLst>
        </pc:spChg>
      </pc:sldChg>
      <pc:sldChg chg="modSp add del mod">
        <pc:chgData name="Lauren Sapp" userId="30a164cc-4750-4114-a1a7-53274343f737" providerId="ADAL" clId="{65B3E6BB-8D45-5754-84B0-16823DDCB9F4}" dt="2026-03-20T15:34:28.652" v="686" actId="2696"/>
        <pc:sldMkLst>
          <pc:docMk/>
          <pc:sldMk cId="2155738011" sldId="411"/>
        </pc:sldMkLst>
        <pc:picChg chg="mod">
          <ac:chgData name="Lauren Sapp" userId="30a164cc-4750-4114-a1a7-53274343f737" providerId="ADAL" clId="{65B3E6BB-8D45-5754-84B0-16823DDCB9F4}" dt="2026-03-20T13:55:22.338" v="574" actId="1076"/>
          <ac:picMkLst>
            <pc:docMk/>
            <pc:sldMk cId="2155738011" sldId="411"/>
            <ac:picMk id="15" creationId="{37E85BE3-5EBA-EC8A-0942-3E1BC5662F52}"/>
          </ac:picMkLst>
        </pc:picChg>
      </pc:sldChg>
      <pc:sldChg chg="modSp add del mod">
        <pc:chgData name="Lauren Sapp" userId="30a164cc-4750-4114-a1a7-53274343f737" providerId="ADAL" clId="{65B3E6BB-8D45-5754-84B0-16823DDCB9F4}" dt="2026-03-20T15:34:29.599" v="687" actId="2696"/>
        <pc:sldMkLst>
          <pc:docMk/>
          <pc:sldMk cId="3224007633" sldId="412"/>
        </pc:sldMkLst>
        <pc:picChg chg="mod">
          <ac:chgData name="Lauren Sapp" userId="30a164cc-4750-4114-a1a7-53274343f737" providerId="ADAL" clId="{65B3E6BB-8D45-5754-84B0-16823DDCB9F4}" dt="2026-03-20T13:55:48.381" v="581" actId="1036"/>
          <ac:picMkLst>
            <pc:docMk/>
            <pc:sldMk cId="3224007633" sldId="412"/>
            <ac:picMk id="15" creationId="{6B239AB5-B15E-14AC-618C-0BCB39F523B7}"/>
          </ac:picMkLst>
        </pc:picChg>
      </pc:sldChg>
      <pc:sldChg chg="modSp add del mod">
        <pc:chgData name="Lauren Sapp" userId="30a164cc-4750-4114-a1a7-53274343f737" providerId="ADAL" clId="{65B3E6BB-8D45-5754-84B0-16823DDCB9F4}" dt="2026-03-20T15:34:30.437" v="688" actId="2696"/>
        <pc:sldMkLst>
          <pc:docMk/>
          <pc:sldMk cId="1792802975" sldId="413"/>
        </pc:sldMkLst>
        <pc:picChg chg="mod">
          <ac:chgData name="Lauren Sapp" userId="30a164cc-4750-4114-a1a7-53274343f737" providerId="ADAL" clId="{65B3E6BB-8D45-5754-84B0-16823DDCB9F4}" dt="2026-03-20T13:55:57.567" v="582" actId="1076"/>
          <ac:picMkLst>
            <pc:docMk/>
            <pc:sldMk cId="1792802975" sldId="413"/>
            <ac:picMk id="15" creationId="{8F6AAD8C-E718-CA5A-D92D-84973545BAC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02382E-D66E-530B-9D91-CB156A3FC79D}"/>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F9B6B5-41D0-715C-2C29-6777982C8900}"/>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0D3B6AAA-8017-4A2C-88FE-81A29EEFAB44}" type="datetimeFigureOut">
              <a:rPr lang="en-US" smtClean="0"/>
              <a:t>3/25/2026</a:t>
            </a:fld>
            <a:endParaRPr lang="en-US"/>
          </a:p>
        </p:txBody>
      </p:sp>
      <p:sp>
        <p:nvSpPr>
          <p:cNvPr id="4" name="Footer Placeholder 3">
            <a:extLst>
              <a:ext uri="{FF2B5EF4-FFF2-40B4-BE49-F238E27FC236}">
                <a16:creationId xmlns:a16="http://schemas.microsoft.com/office/drawing/2014/main" id="{6CFA0077-D238-2EAD-9EC7-EF9D852190F4}"/>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8F95F4-C441-3408-B9D7-2197D7D571A6}"/>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1034C8E0-30A7-47BD-89CD-BF8A230C74B4}" type="slidenum">
              <a:rPr lang="en-US" smtClean="0"/>
              <a:t>‹#›</a:t>
            </a:fld>
            <a:endParaRPr lang="en-US"/>
          </a:p>
        </p:txBody>
      </p:sp>
    </p:spTree>
    <p:extLst>
      <p:ext uri="{BB962C8B-B14F-4D97-AF65-F5344CB8AC3E}">
        <p14:creationId xmlns:p14="http://schemas.microsoft.com/office/powerpoint/2010/main" val="17018052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lang="cs-CZ"/>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fld id="{B7268E1E-0E44-426D-905E-8AD9B19D2182}" type="datetimeFigureOut">
              <a:rPr lang="cs-CZ" smtClean="0"/>
              <a:t>25.03.2026</a:t>
            </a:fld>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lang="cs-CZ"/>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lang="cs-CZ"/>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Once your team is assembled, select the respectful maternity care scenario you’d like to begin with. Consult the corresponding section in the Resource Guide for definitions, practices and ideas and then practice a scenario. </a:t>
            </a:r>
          </a:p>
          <a:p>
            <a:endParaRPr lang="en-US"/>
          </a:p>
          <a:p>
            <a:r>
              <a:rPr lang="en-US"/>
              <a:t>The Internal Agenda provides approximate time estimates to help with planning—generally 20–30 minutes per scenario. We’ve suggested 10–15 minutes for discussion, but this can easily be shortened or extended depending on the time you have available. Adjust as needed so the exercise fits within your team’s workflow.</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Please review each scenario before presenting it to your team. You will find important details to consider in the notes section of the slides such as the description of body language and non-verbal cues. Think about how you want to guide your team through the scenarios. </a:t>
            </a:r>
          </a:p>
          <a:p>
            <a:endParaRPr lang="en-US"/>
          </a:p>
          <a:p>
            <a:r>
              <a:rPr lang="en-US"/>
              <a:t>You may use this optional slide or add any information unique to your facility or team that is important to this training.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Please review each scenario before presenting it to your team. You will find important details to consider in the notes section of the slides such as the description of body language and non-verbal cues. Think about how you want to guide your team through the scenarios. </a:t>
            </a:r>
          </a:p>
          <a:p>
            <a:endParaRPr lang="en-US"/>
          </a:p>
          <a:p>
            <a:r>
              <a:rPr lang="en-US"/>
              <a:t>You may use this optional slide or add any information unique to your facility or team  that is important to this training.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the scenario setting and description of characters.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Nurse: "She’s been pushing a while and the decelerations are becoming more frequent. Dr. Lewis is on her way in."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OB (enters the room with interpreter connected):“Hola, soy la Dra. Lewis.” (Hi, I’m Dr. Lewis.) “She’s having some changes in the baby’s heart rate. Let’s explain what’s going on.”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OB to patient, back to OB to make entire conversation visible. </a:t>
            </a:r>
          </a:p>
          <a:p>
            <a:endParaRPr lang="en-US"/>
          </a:p>
          <a:p>
            <a:r>
              <a:rPr lang="en-US"/>
              <a:t>OB (to patient via interpreter): The baby’s heart rate is showing signs of distress. We want to take you for a cesarean to keep the baby safe. </a:t>
            </a:r>
          </a:p>
          <a:p>
            <a:endParaRPr lang="en-US"/>
          </a:p>
          <a:p>
            <a:r>
              <a:rPr lang="en-US"/>
              <a:t>Patient (visibly alarmed): “¿Necesario? Tengo miedo. No quiero cirugía.” </a:t>
            </a:r>
          </a:p>
          <a:p>
            <a:r>
              <a:rPr lang="en-US"/>
              <a:t>(Is it necessary? I’m scared. I don’t want surgery.) </a:t>
            </a:r>
          </a:p>
          <a:p>
            <a:endParaRPr lang="en-US"/>
          </a:p>
          <a:p>
            <a:r>
              <a:rPr lang="en-US"/>
              <a:t>OB (slightly rushed, looking at monitor): I understand. But right now, the best thing for the baby is to do a cesarean. The team is already getting ready.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support person to OB to make entire conversation visible. </a:t>
            </a:r>
          </a:p>
          <a:p>
            <a:endParaRPr lang="en-US"/>
          </a:p>
          <a:p>
            <a:r>
              <a:rPr lang="en-US"/>
              <a:t>Support Person: </a:t>
            </a:r>
          </a:p>
          <a:p>
            <a:r>
              <a:rPr lang="en-US"/>
              <a:t>“She say she scared. Can I come?” </a:t>
            </a:r>
          </a:p>
          <a:p>
            <a:endParaRPr lang="en-US"/>
          </a:p>
          <a:p>
            <a:r>
              <a:rPr lang="en-US"/>
              <a:t>OB (briefly): “We’ll see if we can get her back quickly first, then we’ll check.”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patient to OB to make entire conversation visible. </a:t>
            </a:r>
          </a:p>
          <a:p>
            <a:endParaRPr lang="en-US"/>
          </a:p>
          <a:p>
            <a:r>
              <a:rPr lang="en-US"/>
              <a:t>Patient (tearing up): “¿Y si espero un poco más?” </a:t>
            </a:r>
          </a:p>
          <a:p>
            <a:r>
              <a:rPr lang="en-US"/>
              <a:t>(What if I wait a little longer?) </a:t>
            </a:r>
          </a:p>
          <a:p>
            <a:endParaRPr lang="en-US"/>
          </a:p>
          <a:p>
            <a:r>
              <a:rPr lang="en-US"/>
              <a:t>OB (still through interpreter): It’s not recommended to wait any longer. It’s better to act now to avoid complications.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 </a:t>
            </a:r>
          </a:p>
          <a:p>
            <a:r>
              <a:rPr lang="en-US"/>
              <a:t>Facilitator may invite team members to share their observations.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the scenario setting and description of characters.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Following reflection, Facilitator reads disrespectful practices highlighted.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the scenario setting and description of characters.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charge nurse to OB to make entire conversation visible. </a:t>
            </a:r>
          </a:p>
          <a:p>
            <a:endParaRPr lang="en-US"/>
          </a:p>
          <a:p>
            <a:r>
              <a:rPr lang="en-US"/>
              <a:t>Charge Nurse (to OB): </a:t>
            </a:r>
          </a:p>
          <a:p>
            <a:r>
              <a:rPr lang="en-US"/>
              <a:t>“She’s been pushing a while and the baby’s heart rate is showing some late decelerations. She’s anxious and asking if something is wrong.” </a:t>
            </a:r>
          </a:p>
          <a:p>
            <a:endParaRPr lang="en-US"/>
          </a:p>
          <a:p>
            <a:r>
              <a:rPr lang="en-US"/>
              <a:t>OB (nodding): </a:t>
            </a:r>
          </a:p>
          <a:p>
            <a:r>
              <a:rPr lang="en-US"/>
              <a:t>“Let’s go in together and talk it through with her.” </a:t>
            </a:r>
          </a:p>
          <a:p>
            <a:endParaRPr lang="en-US"/>
          </a:p>
          <a:p>
            <a:r>
              <a:rPr lang="en-US"/>
              <a:t>The OB enters the room with the nurse. The video is activated for the interpreter to join and is clearly introduced.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OB to patient, back to OB make entire conversation visible. </a:t>
            </a:r>
          </a:p>
          <a:p>
            <a:endParaRPr lang="en-US"/>
          </a:p>
          <a:p>
            <a:r>
              <a:rPr lang="en-US"/>
              <a:t>OB (with interpreter): “Hi, I’m Dr. Lewis. I want to talk with you about how the baby is doing.” </a:t>
            </a:r>
          </a:p>
          <a:p>
            <a:endParaRPr lang="en-US"/>
          </a:p>
          <a:p>
            <a:r>
              <a:rPr lang="en-US"/>
              <a:t>Patient: “¿Está bien? ¿Por qué dicen cesárea?” </a:t>
            </a:r>
          </a:p>
          <a:p>
            <a:r>
              <a:rPr lang="en-US"/>
              <a:t>(“Is the baby okay? Why are they saying cesarean?”) </a:t>
            </a:r>
          </a:p>
          <a:p>
            <a:endParaRPr lang="en-US"/>
          </a:p>
          <a:p>
            <a:r>
              <a:rPr lang="en-US"/>
              <a:t>OB (through interpreter): “We’re seeing the baby’s heart rate slow down after contractions. That may mean the baby is under stress.”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OB to patient, back to OB to patient make entire conversation visible. </a:t>
            </a:r>
          </a:p>
          <a:p>
            <a:endParaRPr lang="en-US"/>
          </a:p>
          <a:p>
            <a:r>
              <a:rPr lang="en-US"/>
              <a:t>OB continues: “You can try pushing a bit longer, but if the heart pattern stays the same or worsens, we may need a cesarean to keep your baby safe.” </a:t>
            </a:r>
          </a:p>
          <a:p>
            <a:endParaRPr lang="en-US"/>
          </a:p>
          <a:p>
            <a:r>
              <a:rPr lang="en-US"/>
              <a:t>Patient (via interpreter): “I had a C-section before. I’m scared. Will I be okay?” </a:t>
            </a:r>
          </a:p>
          <a:p>
            <a:endParaRPr lang="en-US"/>
          </a:p>
          <a:p>
            <a:r>
              <a:rPr lang="en-US"/>
              <a:t>OB (gently): “I understand your concern. We can explain each step. You’re not alone. We’ll answer all your questions, and your cousin can come with you into the OR if you’d like.” </a:t>
            </a:r>
          </a:p>
          <a:p>
            <a:endParaRPr lang="en-US"/>
          </a:p>
          <a:p>
            <a:r>
              <a:rPr lang="en-US"/>
              <a:t>Patient: “</a:t>
            </a:r>
            <a:r>
              <a:rPr lang="en-US" err="1"/>
              <a:t>Está</a:t>
            </a:r>
            <a:r>
              <a:rPr lang="en-US"/>
              <a:t> bien. Si lo </a:t>
            </a:r>
            <a:r>
              <a:rPr lang="en-US" err="1"/>
              <a:t>necesita</a:t>
            </a:r>
            <a:r>
              <a:rPr lang="en-US"/>
              <a:t> </a:t>
            </a:r>
            <a:r>
              <a:rPr lang="en-US" err="1"/>
              <a:t>el</a:t>
            </a:r>
            <a:r>
              <a:rPr lang="en-US"/>
              <a:t> </a:t>
            </a:r>
            <a:r>
              <a:rPr lang="en-US" err="1"/>
              <a:t>bebé</a:t>
            </a:r>
            <a:r>
              <a:rPr lang="en-US"/>
              <a:t>, </a:t>
            </a:r>
            <a:r>
              <a:rPr lang="en-US" err="1"/>
              <a:t>acepto</a:t>
            </a:r>
            <a:r>
              <a:rPr lang="en-US"/>
              <a:t>.” </a:t>
            </a:r>
          </a:p>
          <a:p>
            <a:r>
              <a:rPr lang="en-US"/>
              <a:t>(“Okay. If the baby needs it, I agree.”)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 </a:t>
            </a:r>
          </a:p>
          <a:p>
            <a:r>
              <a:rPr lang="en-US"/>
              <a:t>Facilitator may invite team members to share their observations.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Following reflection, Facilitator reads respectful practices highlighted.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is the last slide in this section. Here are some ideas to assist with further reflection and discussion on this scenario with your group. For additional ideas, please review the Resource Guide.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is an optional slide for you to identify next steps for your team.</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 </a:t>
            </a:r>
          </a:p>
          <a:p>
            <a:r>
              <a:rPr lang="en-US"/>
              <a:t>Facilitator may invite team members to share how they demonstrate accountability to patients during their maternity journey, individually and as a team.</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learning objectives.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Please review each scenario before presenting it to your team. You will find important details to consider in the notes section of the slides such as the description of body language and non-verbal cues. Think about how you want to guide your team through the scenarios. </a:t>
            </a:r>
          </a:p>
          <a:p>
            <a:endParaRPr lang="en-US"/>
          </a:p>
          <a:p>
            <a:r>
              <a:rPr lang="en-US"/>
              <a:t>You may use this optional slide or add any information unique to your facility or team  that is important to this training.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the scenario setting and description of characters.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 (and English translation below).</a:t>
            </a:r>
          </a:p>
          <a:p>
            <a:endParaRPr lang="en-US"/>
          </a:p>
          <a:p>
            <a:r>
              <a:rPr lang="en-US"/>
              <a:t>(During my labor I felt ignored. They offered the epidural when I was already in a lot of pain and I didn’t fully understand the risks. I felt pressured to say yes.) </a:t>
            </a:r>
          </a:p>
          <a:p>
            <a:endParaRPr lang="en-US"/>
          </a:p>
          <a:p>
            <a:r>
              <a:rPr lang="en-US"/>
              <a:t>The charge nurse collects the comment card and reads the feedback.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charge nurse to staff nurse to make entire conversation visible. </a:t>
            </a:r>
          </a:p>
          <a:p>
            <a:endParaRPr lang="en-US"/>
          </a:p>
          <a:p>
            <a:r>
              <a:rPr lang="en-US"/>
              <a:t>Charge Nurse (to another staff nurse): “Hmm… she says she felt pressured into getting the epidural.  Well, she signed the consent form, so I don’t know what else we could’ve done.” </a:t>
            </a:r>
          </a:p>
          <a:p>
            <a:endParaRPr lang="en-US"/>
          </a:p>
          <a:p>
            <a:r>
              <a:rPr lang="en-US"/>
              <a:t>Staff Nurse: “She didn’t seem upset at the time. I don’t understand why she felt this way.”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 </a:t>
            </a:r>
          </a:p>
          <a:p>
            <a:r>
              <a:rPr lang="en-US"/>
              <a:t>Facilitator may invite team members to share their observations.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Following reflection, Facilitator reads through missed opportunities for accountability highlighted.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setting and character description.</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patient to triage nurse to support person, back to triage nurse to make entire conversation visible. </a:t>
            </a:r>
          </a:p>
          <a:p>
            <a:endParaRPr lang="en-US"/>
          </a:p>
          <a:p>
            <a:r>
              <a:rPr lang="en-US"/>
              <a:t>Patient: “Por favor… me </a:t>
            </a:r>
            <a:r>
              <a:rPr lang="en-US" err="1"/>
              <a:t>duele</a:t>
            </a:r>
            <a:r>
              <a:rPr lang="en-US"/>
              <a:t> </a:t>
            </a:r>
            <a:r>
              <a:rPr lang="en-US" err="1"/>
              <a:t>mucho</a:t>
            </a:r>
            <a:r>
              <a:rPr lang="en-US"/>
              <a:t>...”</a:t>
            </a:r>
          </a:p>
          <a:p>
            <a:r>
              <a:rPr lang="en-US"/>
              <a:t> (Please, I have a lot of pain)</a:t>
            </a:r>
          </a:p>
          <a:p>
            <a:endParaRPr lang="en-US"/>
          </a:p>
          <a:p>
            <a:r>
              <a:rPr lang="en-US"/>
              <a:t>Nurse (sighs, speaking quickly and loudly): “You need to tell me your name and what’s wrong. Can you speak English? Hello?”</a:t>
            </a:r>
          </a:p>
          <a:p>
            <a:endParaRPr lang="en-US"/>
          </a:p>
          <a:p>
            <a:r>
              <a:rPr lang="en-US"/>
              <a:t>Support person (hesitant English): “Her name Sherice Rosario. She… much pain.”</a:t>
            </a:r>
          </a:p>
          <a:p>
            <a:endParaRPr lang="en-US"/>
          </a:p>
          <a:p>
            <a:r>
              <a:rPr lang="en-US"/>
              <a:t>Nurse (glances up briefly, distracted, with a polite but hurried tone): “Sorry, I only speak English—are you here for labor?” The nurse gestures vaguely toward a row of chairs. “You can wait over there for a moment.”</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 (and English translation below).</a:t>
            </a:r>
          </a:p>
          <a:p>
            <a:endParaRPr lang="en-US"/>
          </a:p>
          <a:p>
            <a:r>
              <a:rPr lang="en-US"/>
              <a:t>(During my labor I felt ignored. They offered the epidural when I was already in a lot of pain and I didn’t fully understand the risks. I felt pressured to say yes.) </a:t>
            </a:r>
          </a:p>
          <a:p>
            <a:endParaRPr lang="en-US"/>
          </a:p>
          <a:p>
            <a:r>
              <a:rPr lang="en-US"/>
              <a:t>The charge nurse reads the patient's comment card and pauses thoughtfully.</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Charge Nurse (to herself): “This patient felt unheard and pressured. That’s serious. We owe her a response.”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charge nurse to patient, back to charge nurse to make entire conversation visible. </a:t>
            </a:r>
          </a:p>
          <a:p>
            <a:endParaRPr lang="en-US"/>
          </a:p>
          <a:p>
            <a:r>
              <a:rPr lang="en-US"/>
              <a:t>Charge Nurse (gently, through interpreter): </a:t>
            </a:r>
          </a:p>
          <a:p>
            <a:r>
              <a:rPr lang="en-US"/>
              <a:t>“Thank you for taking the time to share your experience. I read your feedback and want to say I’m sorry that you felt pressured and unheard during your labor. That’s not the experience we want for you.” </a:t>
            </a:r>
          </a:p>
          <a:p>
            <a:endParaRPr lang="en-US"/>
          </a:p>
          <a:p>
            <a:r>
              <a:rPr lang="en-US"/>
              <a:t>Patient (softly): </a:t>
            </a:r>
          </a:p>
          <a:p>
            <a:r>
              <a:rPr lang="en-US"/>
              <a:t>“Gracias. Sentí que nadie me explicó bien las cosas.” </a:t>
            </a:r>
          </a:p>
          <a:p>
            <a:r>
              <a:rPr lang="en-US"/>
              <a:t>(Thank you. I felt like no one really explained things clearly.) </a:t>
            </a:r>
          </a:p>
          <a:p>
            <a:endParaRPr lang="en-US"/>
          </a:p>
          <a:p>
            <a:r>
              <a:rPr lang="en-US"/>
              <a:t>Charge Nurse: </a:t>
            </a:r>
          </a:p>
          <a:p>
            <a:r>
              <a:rPr lang="en-US"/>
              <a:t>“I hear you. We are responsible for making sure every person understands their choices, especially during such an important moment. I will document your feedback and make sure it’s shared with our patient safety and equity teams so we can address what happened and make improvements.” </a:t>
            </a:r>
          </a:p>
          <a:p>
            <a:endParaRPr lang="en-US"/>
          </a:p>
          <a:p>
            <a:r>
              <a:rPr lang="en-US"/>
              <a:t>She also offers the patient a follow-up contact to the hospital’s patient advocate.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 </a:t>
            </a:r>
          </a:p>
          <a:p>
            <a:r>
              <a:rPr lang="en-US"/>
              <a:t>Facilitator may invite team members to share their observations.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Following reflection, Facilitator reads through key practices of accountability.</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is the last slide in the Accountability section. Here are some ideas to assist with further reflection and discussion on this scenario with your group. For additional ideas, please review the Accountability Domain in the Resource Guide.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is an optional slide for you to identify next steps for your team.</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patient to support person to triage nurse to make entire conversation visible. </a:t>
            </a:r>
          </a:p>
          <a:p>
            <a:endParaRPr lang="en-US"/>
          </a:p>
          <a:p>
            <a:r>
              <a:rPr lang="en-US"/>
              <a:t>Patient (clutches chair for support, tries again in Spanish): “Por favor, necesito ayuda...”</a:t>
            </a:r>
          </a:p>
          <a:p>
            <a:r>
              <a:rPr lang="en-US"/>
              <a:t>(Please, I need help...)</a:t>
            </a:r>
          </a:p>
          <a:p>
            <a:endParaRPr lang="en-US"/>
          </a:p>
          <a:p>
            <a:r>
              <a:rPr lang="en-US"/>
              <a:t>Support person (tentatively, in broken English): “Um, you have…someone…speak Spanish?”</a:t>
            </a:r>
          </a:p>
          <a:p>
            <a:endParaRPr lang="en-US"/>
          </a:p>
          <a:p>
            <a:r>
              <a:rPr lang="en-US"/>
              <a:t>Nurse (without meeting their eyes, still typing on the computer): “I’m not sure, I think you need to fill out this form first. Maybe someone can help later.” </a:t>
            </a:r>
          </a:p>
          <a:p>
            <a:endParaRPr lang="en-US"/>
          </a:p>
          <a:p>
            <a:r>
              <a:rPr lang="en-US"/>
              <a:t>The nurse passes a clipboard across the counter.</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support person to triage nurse to make entire conversation visible. </a:t>
            </a:r>
          </a:p>
          <a:p>
            <a:endParaRPr lang="en-US"/>
          </a:p>
          <a:p>
            <a:r>
              <a:rPr lang="en-US"/>
              <a:t>Support person (softly, trying): “She—she have lot of pain…you help?”</a:t>
            </a:r>
          </a:p>
          <a:p>
            <a:endParaRPr lang="en-US"/>
          </a:p>
          <a:p>
            <a:r>
              <a:rPr lang="en-US"/>
              <a:t>Nurse (with a brief, tight smile): “We have other patients ahead of you, you can just fill out the form and wait, please.”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 </a:t>
            </a:r>
          </a:p>
          <a:p>
            <a:r>
              <a:rPr lang="en-US"/>
              <a:t>Facilitator may invite team members to share their observations.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Following reflection, Facilitator reads through disrespectful practices highlighted.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setting and character description.</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Once your team is assembled, select the respectful maternity care scenario you’d like to begin with. Consult the corresponding section in the Resource Guide for definitions, practices and ideas and then practice a scenario. </a:t>
            </a:r>
          </a:p>
          <a:p>
            <a:endParaRPr lang="en-US"/>
          </a:p>
          <a:p>
            <a:r>
              <a:rPr lang="en-US"/>
              <a:t>The Internal Agenda provides approximate time estimates to help with planning—generally 20–30 minutes per scenario. We’ve suggested 10–15 minutes for discussion, but this can easily be shortened or extended depending on the time you have available. Adjust as needed so the exercise fits within your team’s workflow.</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patient to nurse to support person, back to nurse to make entire conversation visible. </a:t>
            </a:r>
          </a:p>
          <a:p>
            <a:endParaRPr lang="en-US"/>
          </a:p>
          <a:p>
            <a:r>
              <a:rPr lang="en-US"/>
              <a:t>Patient: “Por favor… me duele mucho...” </a:t>
            </a:r>
          </a:p>
          <a:p>
            <a:r>
              <a:rPr lang="en-US"/>
              <a:t>(Please, I have a lot of pain)</a:t>
            </a:r>
          </a:p>
          <a:p>
            <a:endParaRPr lang="en-US"/>
          </a:p>
          <a:p>
            <a:r>
              <a:rPr lang="en-US"/>
              <a:t>Nurse (calm, gentle tone, with eye contact and a welcoming gesture): “Hello, my name is Jasmine, and I’m the nurse here. I see you’re having pain. I want to help you.”</a:t>
            </a:r>
          </a:p>
          <a:p>
            <a:endParaRPr lang="en-US"/>
          </a:p>
          <a:p>
            <a:r>
              <a:rPr lang="en-US"/>
              <a:t>Support person: She no speak English. You have… um… translator?</a:t>
            </a:r>
          </a:p>
          <a:p>
            <a:endParaRPr lang="en-US"/>
          </a:p>
          <a:p>
            <a:r>
              <a:rPr lang="en-US"/>
              <a:t>Nurse (friendly eye contact, soft voice, gestures to indicate understanding, speaks slowly): “I don’t speak Spanish, but I want to help you. One moment—let me find someone who can translate.”</a:t>
            </a:r>
          </a:p>
          <a:p>
            <a:endParaRPr lang="en-US"/>
          </a:p>
          <a:p>
            <a:r>
              <a:rPr lang="en-US"/>
              <a:t>The nurse holds up a reassuring hand, then uses the hospital phone to call for interpreter services.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Nurse: Hi, this is OB triage. I need a Spanish interpreter here right away, please. Thank you.</a:t>
            </a:r>
          </a:p>
          <a:p>
            <a:endParaRPr lang="en-US"/>
          </a:p>
          <a:p>
            <a:r>
              <a:rPr lang="en-US"/>
              <a:t>After a short wait, the interpreter arrives (either in-person or via phone/video).</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nurse to interpreter to make entire conversation visible. </a:t>
            </a:r>
          </a:p>
          <a:p>
            <a:endParaRPr lang="en-US"/>
          </a:p>
          <a:p>
            <a:r>
              <a:rPr lang="en-US"/>
              <a:t>Nurse (to interpreter): “Can you please help translate? I want to make sure she feels safe and understands everything.”</a:t>
            </a:r>
          </a:p>
          <a:p>
            <a:endParaRPr lang="en-US"/>
          </a:p>
          <a:p>
            <a:r>
              <a:rPr lang="en-US"/>
              <a:t>Interpreter (to patient in Spanish): “La enfermera quiere ayudarla y va a hacerle algunas preguntas para cuidar de usted y su bebé.” </a:t>
            </a:r>
          </a:p>
          <a:p>
            <a:r>
              <a:rPr lang="en-US"/>
              <a:t>(The nurse wants to help you and will ask some questions to care for you and your baby.)</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nurse to interpreter to make entire conversation visible. </a:t>
            </a:r>
          </a:p>
          <a:p>
            <a:endParaRPr lang="en-US"/>
          </a:p>
          <a:p>
            <a:r>
              <a:rPr lang="en-US"/>
              <a:t>Nurse (maintaining eye contact, speaking slowly and calmly): “Can you tell me about the pain—how long, how strong, and if you feel the baby moving?”</a:t>
            </a:r>
          </a:p>
          <a:p>
            <a:endParaRPr lang="en-US"/>
          </a:p>
          <a:p>
            <a:r>
              <a:rPr lang="en-US"/>
              <a:t>Interpreter translates. Patient responds in Spanish. Nurse listens attentively, nods, and reassures patient through interpreter.</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Nurse (gently): “You are safe here. We will help you. Let’s get you comfortable and check on your baby right away.”</a:t>
            </a:r>
          </a:p>
          <a:p>
            <a:endParaRPr lang="en-US"/>
          </a:p>
          <a:p>
            <a:r>
              <a:rPr lang="en-US"/>
              <a:t>Patient visibly relaxes, feeling heard and respected. Care continues with clear, compassionate communication via interpreter.</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 </a:t>
            </a:r>
          </a:p>
          <a:p>
            <a:r>
              <a:rPr lang="en-US"/>
              <a:t>Facilitator may invite team members to share their observations.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Following reflection, Facilitator reads respectful practices highlighted.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is the last slide in the Communication section. Here are some ideas to assist with further reflection and discussion on this scenario with your group. For additional ideas, please review the Communication Domain in the Resource Guide.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is an optional slide for you to identify next steps for your team.</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this slide with the group. Please pause and discuss if needed.</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 </a:t>
            </a:r>
          </a:p>
          <a:p>
            <a:r>
              <a:rPr lang="en-US"/>
              <a:t>Facilitator may invite team members to share how they make individuals feel seen, heard, safe, and valued in their care, individually and as a team.</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learning objectives.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Please review each scenario before presenting it to your team. You will find important details to consider in the notes section of the slides such as the description of body language and non-verbal cues. Think about how you want to guide your team through the scenarios. </a:t>
            </a:r>
          </a:p>
          <a:p>
            <a:endParaRPr lang="en-US"/>
          </a:p>
          <a:p>
            <a:r>
              <a:rPr lang="en-US"/>
              <a:t>You may use this optional slide or add any information unique to your facility or team  that is important to this training.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the scenario setting and description of characters.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provider to interpreter to make entire conversation visible. </a:t>
            </a:r>
          </a:p>
          <a:p>
            <a:endParaRPr lang="en-US"/>
          </a:p>
          <a:p>
            <a:r>
              <a:rPr lang="en-US"/>
              <a:t>Provider (walks in briskly, no eye contact): Okay. Let’s see what’s going on. </a:t>
            </a:r>
          </a:p>
          <a:p>
            <a:endParaRPr lang="en-US"/>
          </a:p>
          <a:p>
            <a:r>
              <a:rPr lang="en-US"/>
              <a:t>Interpreter (interprets the entire conversation with the provider in Spanish)</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provider to patient to support person to provider to make entire conversation visible. </a:t>
            </a:r>
          </a:p>
          <a:p>
            <a:endParaRPr lang="en-US"/>
          </a:p>
          <a:p>
            <a:r>
              <a:rPr lang="en-US"/>
              <a:t>Provider (snapping gloves on, speaking quickly): I’m going to check you now. </a:t>
            </a:r>
          </a:p>
          <a:p>
            <a:endParaRPr lang="en-US"/>
          </a:p>
          <a:p>
            <a:r>
              <a:rPr lang="en-US"/>
              <a:t>Patient (anxious): ¿Aquí? Hay gente… </a:t>
            </a:r>
          </a:p>
          <a:p>
            <a:r>
              <a:rPr lang="en-US"/>
              <a:t>(Here? There are people…) </a:t>
            </a:r>
          </a:p>
          <a:p>
            <a:endParaRPr lang="en-US"/>
          </a:p>
          <a:p>
            <a:r>
              <a:rPr lang="en-US"/>
              <a:t>Support person (Cousin): She… want privacy… </a:t>
            </a:r>
          </a:p>
          <a:p>
            <a:endParaRPr lang="en-US"/>
          </a:p>
          <a:p>
            <a:r>
              <a:rPr lang="en-US"/>
              <a:t>Provider (glancing around, dismissive): Ok, sorry about that (closes curtain, while starting to reach and lift patient’s gown for the exam)</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Provider: This exam should not hurt if you just let your legs flop apart and relax (proceeds to start exam).</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patient to provider, back to patient to make entire conversation visible. </a:t>
            </a:r>
          </a:p>
          <a:p>
            <a:endParaRPr lang="en-US"/>
          </a:p>
          <a:p>
            <a:r>
              <a:rPr lang="en-US"/>
              <a:t>Patient (uncomfortable, tears in eyes): Por favor… </a:t>
            </a:r>
          </a:p>
          <a:p>
            <a:endParaRPr lang="en-US"/>
          </a:p>
          <a:p>
            <a:r>
              <a:rPr lang="en-US"/>
              <a:t>Provider: Relax. If you don’t relax the exam will be uncomfortable and I won’t be able to tell how far along you are.  </a:t>
            </a:r>
          </a:p>
          <a:p>
            <a:endParaRPr lang="en-US"/>
          </a:p>
          <a:p>
            <a:r>
              <a:rPr lang="en-US"/>
              <a:t>Patient (visibly tense, squeezing her cousin’s hand)</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Provider (finishes quickly, stands to leave): You’re barely dilated. You aren’t in real labor yet. Just wait and we will check you again in a bit.   </a:t>
            </a:r>
          </a:p>
          <a:p>
            <a:endParaRPr lang="en-US"/>
          </a:p>
          <a:p>
            <a:r>
              <a:rPr lang="en-US"/>
              <a:t>Patient: Lying there, exposed, crying softly.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696CD-EF39-A031-2C5C-F9EE1A5BD91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66BFC8-6892-61BE-8993-88D5BBDB58A6}"/>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a:extLst>
              <a:ext uri="{FF2B5EF4-FFF2-40B4-BE49-F238E27FC236}">
                <a16:creationId xmlns:a16="http://schemas.microsoft.com/office/drawing/2014/main" id="{4732E210-C4A0-5D5E-06DA-A67A2F6C8975}"/>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226B6D13-C8A0-2BB3-78C9-1694514FA004}"/>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C5FD796A-CD6B-FC4D-2269-3BC6F4205974}"/>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this slide with the group. Please pause and discuss if needed.</a:t>
            </a:r>
          </a:p>
        </p:txBody>
      </p:sp>
      <p:sp>
        <p:nvSpPr>
          <p:cNvPr id="6" name="Footer Placeholder 5">
            <a:extLst>
              <a:ext uri="{FF2B5EF4-FFF2-40B4-BE49-F238E27FC236}">
                <a16:creationId xmlns:a16="http://schemas.microsoft.com/office/drawing/2014/main" id="{76CDDB12-073F-828E-5358-5712551DD884}"/>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extLst>
      <p:ext uri="{BB962C8B-B14F-4D97-AF65-F5344CB8AC3E}">
        <p14:creationId xmlns:p14="http://schemas.microsoft.com/office/powerpoint/2010/main" val="32302976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 </a:t>
            </a:r>
          </a:p>
          <a:p>
            <a:r>
              <a:rPr lang="en-US"/>
              <a:t>Facilitator may invite team members to share their observations.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Following reflection, Facilitator reads through disrespectful practices highlighted.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setting and character description.</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provider to interpreter, back to provider to make entire conversation visible. </a:t>
            </a:r>
          </a:p>
          <a:p>
            <a:endParaRPr lang="en-US"/>
          </a:p>
          <a:p>
            <a:r>
              <a:rPr lang="en-US"/>
              <a:t>Provider (knocks gently before entering): Hi. May I come in? </a:t>
            </a:r>
          </a:p>
          <a:p>
            <a:endParaRPr lang="en-US"/>
          </a:p>
          <a:p>
            <a:r>
              <a:rPr lang="en-US"/>
              <a:t>Interpreter (interprets the entire conversation with the provider in Spanish): </a:t>
            </a:r>
          </a:p>
          <a:p>
            <a:r>
              <a:rPr lang="en-US"/>
              <a:t>Patient (weakly): Sí… </a:t>
            </a:r>
          </a:p>
          <a:p>
            <a:endParaRPr lang="en-US"/>
          </a:p>
          <a:p>
            <a:r>
              <a:rPr lang="en-US"/>
              <a:t>Provider (comes in slowly, eye contact): Hello, Sherice. My name is Dr. López. I’m here to take care of you. [Sits at her level] </a:t>
            </a:r>
          </a:p>
          <a:p>
            <a:endParaRPr lang="en-US"/>
          </a:p>
          <a:p>
            <a:r>
              <a:rPr lang="en-US"/>
              <a:t>Patient: Gracias…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provider to patient to make entire conversation visible. </a:t>
            </a:r>
          </a:p>
          <a:p>
            <a:endParaRPr lang="en-US"/>
          </a:p>
          <a:p>
            <a:r>
              <a:rPr lang="en-US"/>
              <a:t>Provider (warm tone): I know you’re in pain. I want to make sure you and your baby are okay. </a:t>
            </a:r>
          </a:p>
          <a:p>
            <a:endParaRPr lang="en-US"/>
          </a:p>
          <a:p>
            <a:r>
              <a:rPr lang="en-US"/>
              <a:t>Patient (tearful): Está bien… </a:t>
            </a:r>
          </a:p>
          <a:p>
            <a:r>
              <a:rPr lang="en-US"/>
              <a:t>(it’s fine…)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provider to patient, back to provider to make entire conversation visible. </a:t>
            </a:r>
          </a:p>
          <a:p>
            <a:endParaRPr lang="en-US"/>
          </a:p>
          <a:p>
            <a:r>
              <a:rPr lang="en-US"/>
              <a:t>Provider (looks at both patient and support person): Thank you both for being here. Sherice, would you like your cousin to stay during the exam, or wait outside? </a:t>
            </a:r>
          </a:p>
          <a:p>
            <a:endParaRPr lang="en-US"/>
          </a:p>
          <a:p>
            <a:r>
              <a:rPr lang="en-US"/>
              <a:t>Patient: Quiero que se quede… </a:t>
            </a:r>
          </a:p>
          <a:p>
            <a:r>
              <a:rPr lang="en-US"/>
              <a:t>(I want her to stay…) </a:t>
            </a:r>
          </a:p>
          <a:p>
            <a:endParaRPr lang="en-US"/>
          </a:p>
          <a:p>
            <a:r>
              <a:rPr lang="en-US"/>
              <a:t>Provider (nodding): Of course. Your choice. She can stay.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provider to patient to make entire conversation visible. </a:t>
            </a:r>
          </a:p>
          <a:p>
            <a:endParaRPr lang="en-US"/>
          </a:p>
          <a:p>
            <a:r>
              <a:rPr lang="en-US"/>
              <a:t>Provider (calm, respectful): Before we start, can you tell me what worries you most right now? </a:t>
            </a:r>
          </a:p>
          <a:p>
            <a:endParaRPr lang="en-US"/>
          </a:p>
          <a:p>
            <a:r>
              <a:rPr lang="en-US"/>
              <a:t>Patient: El bebé… quiero saber si está bien… </a:t>
            </a:r>
          </a:p>
          <a:p>
            <a:r>
              <a:rPr lang="en-US"/>
              <a:t>(The baby… I want to know if he’s okay…)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Provider (softly): </a:t>
            </a:r>
          </a:p>
          <a:p>
            <a:r>
              <a:rPr lang="en-US"/>
              <a:t>That is very important. Everything looks good right now on the monitor. We will continue to check your baby to make sure all is well. I also need to examine you to see if you are in labor. We’ll do this as privately as we can. [Looks around, closes curtain fully]</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Provider: Let’s make sure you’re covered. [Uses sheet to drape her carefully].</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provider to patient make entire conversation visible. </a:t>
            </a:r>
          </a:p>
          <a:p>
            <a:endParaRPr lang="en-US"/>
          </a:p>
          <a:p>
            <a:r>
              <a:rPr lang="en-US"/>
              <a:t>Provider: Is it ok if I examine you now? </a:t>
            </a:r>
          </a:p>
          <a:p>
            <a:endParaRPr lang="en-US"/>
          </a:p>
          <a:p>
            <a:r>
              <a:rPr lang="en-US"/>
              <a:t>Patient (nods) :Sí </a:t>
            </a:r>
          </a:p>
          <a:p>
            <a:r>
              <a:rPr lang="en-US"/>
              <a:t>(yes) </a:t>
            </a:r>
          </a:p>
          <a:p>
            <a:endParaRPr lang="en-US"/>
          </a:p>
          <a:p>
            <a:r>
              <a:rPr lang="en-US"/>
              <a:t>Provider (calm voice): I’ll tell you each step before I do anything. If you want me to stop at any time, just say so. </a:t>
            </a:r>
          </a:p>
          <a:p>
            <a:endParaRPr lang="en-US"/>
          </a:p>
          <a:p>
            <a:r>
              <a:rPr lang="en-US"/>
              <a:t>Patient (nods) : Está bien… gracias… </a:t>
            </a:r>
          </a:p>
          <a:p>
            <a:r>
              <a:rPr lang="en-US"/>
              <a:t>(it’s fine… thanks…) </a:t>
            </a:r>
          </a:p>
          <a:p>
            <a:endParaRPr lang="en-US"/>
          </a:p>
          <a:p>
            <a:r>
              <a:rPr lang="en-US"/>
              <a:t>Provider (makes gentle eye contact): Are you ready for me to begin? </a:t>
            </a:r>
          </a:p>
          <a:p>
            <a:endParaRPr lang="en-US"/>
          </a:p>
          <a:p>
            <a:r>
              <a:rPr lang="en-US"/>
              <a:t>Patient: Sí. </a:t>
            </a:r>
          </a:p>
          <a:p>
            <a:r>
              <a:rPr lang="en-US"/>
              <a:t>(yes)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this slide with the group. Please pause and discuss if needed.</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Provider (during exam, calm tone): You’re doing well. Thank you for letting me check. I’m being very gentle.  </a:t>
            </a:r>
          </a:p>
          <a:p>
            <a:endParaRPr lang="en-US"/>
          </a:p>
          <a:p>
            <a:r>
              <a:rPr lang="en-US"/>
              <a:t>Provider completes the exam.</a:t>
            </a:r>
          </a:p>
          <a:p>
            <a:endParaRPr lang="en-US"/>
          </a:p>
          <a:p>
            <a:r>
              <a:rPr lang="en-US"/>
              <a:t>Provider: All done. You are about one centimeter dilated, in early labor.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provider to patient, back to provider and to interpreter to make entire conversation visible. </a:t>
            </a:r>
          </a:p>
          <a:p>
            <a:endParaRPr lang="en-US"/>
          </a:p>
          <a:p>
            <a:r>
              <a:rPr lang="en-US"/>
              <a:t>Provider (warm smile): We’ll talk now about your options for comfort and next steps. Do you have any questions for me? </a:t>
            </a:r>
          </a:p>
          <a:p>
            <a:endParaRPr lang="en-US"/>
          </a:p>
          <a:p>
            <a:r>
              <a:rPr lang="en-US"/>
              <a:t>Patient (visibly calmer): No… gracias, doctor… </a:t>
            </a:r>
          </a:p>
          <a:p>
            <a:r>
              <a:rPr lang="en-US"/>
              <a:t>(No… Thank you, Doctor..) </a:t>
            </a:r>
          </a:p>
          <a:p>
            <a:endParaRPr lang="en-US"/>
          </a:p>
          <a:p>
            <a:r>
              <a:rPr lang="en-US"/>
              <a:t>Provider: You’re welcome. We’re here for you. </a:t>
            </a:r>
          </a:p>
          <a:p>
            <a:endParaRPr lang="en-US"/>
          </a:p>
          <a:p>
            <a:r>
              <a:rPr lang="en-US"/>
              <a:t>Interpreter: </a:t>
            </a:r>
          </a:p>
          <a:p>
            <a:r>
              <a:rPr lang="en-US"/>
              <a:t>De nada. Estamos aquí para usted. </a:t>
            </a:r>
          </a:p>
          <a:p>
            <a:r>
              <a:rPr lang="en-US"/>
              <a:t>(you’re welcome. We’re here for you).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 </a:t>
            </a:r>
          </a:p>
          <a:p>
            <a:r>
              <a:rPr lang="en-US"/>
              <a:t>Facilitator may invite team members to share their observations.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Following reflection, Facilitator reads respectful practices highlighted.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Following reflection, Facilitator reads respectful practices highlighted.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is the last slide in the Dignity section. Here are some ideas to assist with further reflection and discussion on this scenario with your group. For additional ideas, please review the Dignity Domain in the Resource Guide.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is an optional slide for you to identify next steps for your team.</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 </a:t>
            </a:r>
          </a:p>
          <a:p>
            <a:r>
              <a:rPr lang="en-US"/>
              <a:t>Facilitator may invite team members to share how they empower patients to make informed decisions about their care, individually and as a team.</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learning objectives.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Please review each scenario before presenting it to your team. You will find important details to consider in the notes section of the slides such as the description of body language and non-verbal cues. Think about how you want to guide your team through the scenarios. </a:t>
            </a:r>
          </a:p>
          <a:p>
            <a:endParaRPr lang="en-US"/>
          </a:p>
          <a:p>
            <a:r>
              <a:rPr lang="en-US"/>
              <a:t>You may use this optional slide or add any information unique to your facility or team  that is important to this training.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this slide with the group. Please pause and discuss if needed.</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the scenario setting and description of characters.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patient to support person to nurse to make entire conversation visible. </a:t>
            </a:r>
          </a:p>
          <a:p>
            <a:endParaRPr lang="en-US"/>
          </a:p>
          <a:p>
            <a:r>
              <a:rPr lang="en-US"/>
              <a:t>Patient (in Spanish): </a:t>
            </a:r>
          </a:p>
          <a:p>
            <a:r>
              <a:rPr lang="en-US"/>
              <a:t>(To support person) “No </a:t>
            </a:r>
            <a:r>
              <a:rPr lang="en-US" err="1"/>
              <a:t>quiero</a:t>
            </a:r>
            <a:r>
              <a:rPr lang="en-US"/>
              <a:t> </a:t>
            </a:r>
            <a:r>
              <a:rPr lang="en-US" err="1"/>
              <a:t>esto</a:t>
            </a:r>
            <a:r>
              <a:rPr lang="en-US"/>
              <a:t> </a:t>
            </a:r>
            <a:r>
              <a:rPr lang="en-US" err="1"/>
              <a:t>todo</a:t>
            </a:r>
            <a:r>
              <a:rPr lang="en-US"/>
              <a:t> </a:t>
            </a:r>
            <a:r>
              <a:rPr lang="en-US" err="1"/>
              <a:t>el</a:t>
            </a:r>
            <a:r>
              <a:rPr lang="en-US"/>
              <a:t> </a:t>
            </a:r>
            <a:r>
              <a:rPr lang="en-US" err="1"/>
              <a:t>tiempo</a:t>
            </a:r>
            <a:r>
              <a:rPr lang="en-US"/>
              <a:t>. Me molesta. ¿</a:t>
            </a:r>
            <a:r>
              <a:rPr lang="en-US" err="1"/>
              <a:t>Puedo</a:t>
            </a:r>
            <a:r>
              <a:rPr lang="en-US"/>
              <a:t> </a:t>
            </a:r>
            <a:r>
              <a:rPr lang="en-US" err="1"/>
              <a:t>caminar</a:t>
            </a:r>
            <a:r>
              <a:rPr lang="en-US"/>
              <a:t>?” </a:t>
            </a:r>
          </a:p>
          <a:p>
            <a:r>
              <a:rPr lang="en-US"/>
              <a:t>(I don't want this all the time. It bothers me. Can I walk?) </a:t>
            </a:r>
          </a:p>
          <a:p>
            <a:endParaRPr lang="en-US"/>
          </a:p>
          <a:p>
            <a:r>
              <a:rPr lang="en-US"/>
              <a:t>Support Person (to nurse): </a:t>
            </a:r>
          </a:p>
          <a:p>
            <a:r>
              <a:rPr lang="en-US"/>
              <a:t>“She say... not want this always (pointing to the EFM strap). It hurt... she want walk.” </a:t>
            </a:r>
          </a:p>
          <a:p>
            <a:endParaRPr lang="en-US"/>
          </a:p>
          <a:p>
            <a:r>
              <a:rPr lang="en-US"/>
              <a:t>Nurse (without making eye contact, distractedly adjusting monitor): </a:t>
            </a:r>
          </a:p>
          <a:p>
            <a:r>
              <a:rPr lang="en-US"/>
              <a:t>“I know it’s not comfortable, but this is hospital policy. She had a C-section before—she has to stay on the monitor.” </a:t>
            </a:r>
          </a:p>
          <a:p>
            <a:endParaRPr lang="en-US"/>
          </a:p>
          <a:p>
            <a:r>
              <a:rPr lang="en-US"/>
              <a:t>Support Person: </a:t>
            </a:r>
          </a:p>
          <a:p>
            <a:r>
              <a:rPr lang="en-US"/>
              <a:t>“Can... maybe other way? Sometimes on, sometimes off?” </a:t>
            </a:r>
          </a:p>
          <a:p>
            <a:endParaRPr lang="en-US"/>
          </a:p>
          <a:p>
            <a:r>
              <a:rPr lang="en-US"/>
              <a:t>Nurse (sighs): </a:t>
            </a:r>
          </a:p>
          <a:p>
            <a:r>
              <a:rPr lang="en-US"/>
              <a:t>“No, not really. This is just how we do it. The doctor will say the same.”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Provider enters briefly, standing at a distance. </a:t>
            </a:r>
          </a:p>
          <a:p>
            <a:endParaRPr lang="en-US"/>
          </a:p>
          <a:p>
            <a:r>
              <a:rPr lang="en-US"/>
              <a:t>Nurse (to provider): </a:t>
            </a:r>
          </a:p>
          <a:p>
            <a:r>
              <a:rPr lang="en-US"/>
              <a:t>“She keeps asking to take the monitor off. I told her we’ll just have to keep her on since she’s a trial of labor after cesarean. I didn’t get the interpreter again—it’s hard to get them quickly.”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physician to support person, back to provider to make entire conversation visible. </a:t>
            </a:r>
          </a:p>
          <a:p>
            <a:endParaRPr lang="en-US"/>
          </a:p>
          <a:p>
            <a:r>
              <a:rPr lang="en-US"/>
              <a:t>Provider to Support Person: “Hi—I understand there’s a question about the monitor? Because of her past C-section, we need to monitor continuously. It’s not really something we can talk about—it’s hospital policy.” </a:t>
            </a:r>
          </a:p>
          <a:p>
            <a:endParaRPr lang="en-US"/>
          </a:p>
          <a:p>
            <a:r>
              <a:rPr lang="en-US"/>
              <a:t>Support Person: “She feel not good… wants walk.” </a:t>
            </a:r>
          </a:p>
          <a:p>
            <a:endParaRPr lang="en-US"/>
          </a:p>
          <a:p>
            <a:r>
              <a:rPr lang="en-US"/>
              <a:t>Provider: “I understand, but we have to monitor for safety. Let us know if there’s anything else.”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 </a:t>
            </a:r>
          </a:p>
          <a:p>
            <a:r>
              <a:rPr lang="en-US"/>
              <a:t>Facilitator may invite team members to share their observations.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Following reflection, Facilitator reads through disrespectful practices highlighted.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setting and character description.</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nurse to patient, back to nurse to make entire conversation visible. </a:t>
            </a:r>
          </a:p>
          <a:p>
            <a:endParaRPr lang="en-US"/>
          </a:p>
          <a:p>
            <a:r>
              <a:rPr lang="en-US"/>
              <a:t>Nurse (sitting beside the patient, with video interpreter): </a:t>
            </a:r>
          </a:p>
          <a:p>
            <a:r>
              <a:rPr lang="en-US"/>
              <a:t>“We have the interpreter on video so we can all understand each other clearly—your voice matters. Can you tell me what’s most important to you right now?” </a:t>
            </a:r>
          </a:p>
          <a:p>
            <a:endParaRPr lang="en-US"/>
          </a:p>
          <a:p>
            <a:r>
              <a:rPr lang="en-US"/>
              <a:t>Patient (via interpreter): </a:t>
            </a:r>
          </a:p>
          <a:p>
            <a:r>
              <a:rPr lang="en-US"/>
              <a:t>“I don’t like the monitor on all the time. I want to move more. It’s very uncomfortable.” </a:t>
            </a:r>
          </a:p>
          <a:p>
            <a:endParaRPr lang="en-US"/>
          </a:p>
          <a:p>
            <a:r>
              <a:rPr lang="en-US"/>
              <a:t>Nurse (calm tone, maintaining eye contact): </a:t>
            </a:r>
          </a:p>
          <a:p>
            <a:r>
              <a:rPr lang="en-US"/>
              <a:t>“Thank you for sharing that. You deserve to feel safe and heard. Let’s talk more about this. I’ll ask the provider to come in so we can all discuss it together.”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The provider enters, greets the patient and support person warmly, and sits at bedside. </a:t>
            </a:r>
          </a:p>
          <a:p>
            <a:endParaRPr lang="en-US"/>
          </a:p>
          <a:p>
            <a:r>
              <a:rPr lang="en-US"/>
              <a:t>Provider(via interpreter): </a:t>
            </a:r>
          </a:p>
          <a:p>
            <a:r>
              <a:rPr lang="en-US"/>
              <a:t>“Hola, I want to thank you for sharing your concerns. I understand you’re wondering about taking the monitor off sometimes. I’d like to explain why we’re recommending continuous monitoring.” </a:t>
            </a:r>
          </a:p>
          <a:p>
            <a:endParaRPr lang="en-US"/>
          </a:p>
          <a:p>
            <a:r>
              <a:rPr lang="en-US"/>
              <a:t>Patient listens attentively.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This instruction slide is primarily for the facilitator. Facilitator may use their discretion as to whether or not to share with your team.</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Provider (via interpreter): </a:t>
            </a:r>
          </a:p>
          <a:p>
            <a:r>
              <a:rPr lang="en-US"/>
              <a:t>“Because you’ve had a cesarean birth before and are laboring for a vaginal birth now, we want to watch the baby’s heart rate closely the entire time. This helps us catch any early signs of stress.” </a:t>
            </a:r>
          </a:p>
          <a:p>
            <a:endParaRPr lang="en-US"/>
          </a:p>
          <a:p>
            <a:r>
              <a:rPr lang="en-US"/>
              <a:t>“Our hospital requires continuous monitoring for patients with a prior C-section because it’s the safest way we know to reduce risks for you and your baby. I know that might not be what you hoped, but we are committed to working with you to make it as comfortable as possible.” </a:t>
            </a:r>
          </a:p>
          <a:p>
            <a:endParaRPr lang="en-US"/>
          </a:p>
          <a:p>
            <a:r>
              <a:rPr lang="en-US"/>
              <a:t>Patient nods slowly but still looks concerned.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provider to patient to make entire conversation visible. </a:t>
            </a:r>
          </a:p>
          <a:p>
            <a:endParaRPr lang="en-US"/>
          </a:p>
          <a:p>
            <a:r>
              <a:rPr lang="en-US"/>
              <a:t>Provider (soft tone, via interpreter): </a:t>
            </a:r>
          </a:p>
          <a:p>
            <a:r>
              <a:rPr lang="en-US"/>
              <a:t>“Is there something specific that’s worrying you about this? I want to be sure you’re completely comfortable with what’s happening.” </a:t>
            </a:r>
          </a:p>
          <a:p>
            <a:endParaRPr lang="en-US"/>
          </a:p>
          <a:p>
            <a:r>
              <a:rPr lang="en-US"/>
              <a:t>Patient (via interpreter): “I want to move around. It hurts to lie still.” </a:t>
            </a:r>
          </a:p>
          <a:p>
            <a:endParaRPr lang="en-US"/>
          </a:p>
          <a:p>
            <a:r>
              <a:rPr lang="en-US"/>
              <a:t>Provider: </a:t>
            </a:r>
          </a:p>
          <a:p>
            <a:r>
              <a:rPr lang="en-US"/>
              <a:t>“That makes sense. Thank you for telling us. There are still some options we can try—wireless monitors or different positions that allow you some movement. Would you like us to show you?” </a:t>
            </a:r>
          </a:p>
          <a:p>
            <a:endParaRPr lang="en-US"/>
          </a:p>
          <a:p>
            <a:r>
              <a:rPr lang="en-US"/>
              <a:t>Patient (via interpreter): “Yes, I’d like that.”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Nurse: </a:t>
            </a:r>
          </a:p>
          <a:p>
            <a:r>
              <a:rPr lang="en-US"/>
              <a:t>“Let’s work together on a plan. If at any time you feel uncomfortable or have more questions, please tell us. We’re here for you.”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 </a:t>
            </a:r>
          </a:p>
          <a:p>
            <a:r>
              <a:rPr lang="en-US"/>
              <a:t>Facilitator may invite team members to share their observations.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Following reflection, Facilitator reads respectful practices highlighted.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is the last slide in the Autonomy in Decision-Making section. Here are some ideas to assist with further reflection and discussion on this scenario with your group. For additional ideas, please review the Autonomy in Decision-Making Domain in the Resource Guide.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is an optional slide for you to identify next steps for your team.</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 </a:t>
            </a:r>
          </a:p>
          <a:p>
            <a:r>
              <a:rPr lang="en-US"/>
              <a:t>Facilitator may invite team members to share how they ensure clear, culturally-responsive communication to the patient about their care, individually and as a team.</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learning objectives.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Please review each scenario before presenting it to your team. You will find important details to consider in the notes section of the slides such as the description of body language and non-verbal cues. Think about how you want to guide your team through the scenarios. </a:t>
            </a:r>
          </a:p>
          <a:p>
            <a:endParaRPr lang="en-US"/>
          </a:p>
          <a:p>
            <a:r>
              <a:rPr lang="en-US"/>
              <a:t>You may use this optional slide or add any information unique to your facility or team  that is important to this training.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 </a:t>
            </a:r>
          </a:p>
          <a:p>
            <a:r>
              <a:rPr lang="en-US"/>
              <a:t>Facilitator may invite team members to share how they make individuals feel heard, informed, and included in conversations about their care, individually and as a team.</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the scenario setting and description of characters.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nurse to patient to nurse to make entire conversation visible. </a:t>
            </a:r>
          </a:p>
          <a:p>
            <a:endParaRPr lang="en-US"/>
          </a:p>
          <a:p>
            <a:r>
              <a:rPr lang="en-US"/>
              <a:t>Nurse (hurriedly, through interpreter): “Anesthesia is here now. It looks like you’re in a lot of pain, and since you said you wanted to get an epidural and your labor is advancing quickly, we’re going to do your epidural now."</a:t>
            </a:r>
          </a:p>
          <a:p>
            <a:endParaRPr lang="en-US"/>
          </a:p>
          <a:p>
            <a:r>
              <a:rPr lang="en-US"/>
              <a:t>Patient (grimacing): “¿Es necesario? ¿Está bien el bebé?” </a:t>
            </a:r>
          </a:p>
          <a:p>
            <a:r>
              <a:rPr lang="en-US"/>
              <a:t>(Is it necessary? Is the baby okay?) </a:t>
            </a:r>
          </a:p>
          <a:p>
            <a:endParaRPr lang="en-US"/>
          </a:p>
          <a:p>
            <a:r>
              <a:rPr lang="en-US"/>
              <a:t>Nurse (impatient, through interpreter): “Yes, everything is fine. It’s better to get it now before it’s too late.”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Anesthesiologist (through interpreter, speaking rapidly while preparing supplies):  </a:t>
            </a:r>
          </a:p>
          <a:p>
            <a:r>
              <a:rPr lang="en-US"/>
              <a:t>“Okay, epidural is generally safe, some risks like headache, drop in blood pressure, or rare nerve damage. We’ll place it in your lower back. Sign this consent form.” </a:t>
            </a:r>
          </a:p>
          <a:p>
            <a:endParaRPr lang="en-US"/>
          </a:p>
          <a:p>
            <a:r>
              <a:rPr lang="en-US"/>
              <a:t>Patient, in the middle of a contraction, appears confused but is handed the consent form. The nurse and anesthesiologist look expectantly at her.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patient to nurse to make entire conversation visible. </a:t>
            </a:r>
          </a:p>
          <a:p>
            <a:endParaRPr lang="en-US"/>
          </a:p>
          <a:p>
            <a:r>
              <a:rPr lang="en-US"/>
              <a:t>Patient (grimacing): “¿Es necesario? ¿Está bien el bebé?” </a:t>
            </a:r>
          </a:p>
          <a:p>
            <a:r>
              <a:rPr lang="en-US"/>
              <a:t>(Is it necessary? Is the baby okay?) </a:t>
            </a:r>
          </a:p>
          <a:p>
            <a:endParaRPr lang="en-US"/>
          </a:p>
          <a:p>
            <a:r>
              <a:rPr lang="en-US"/>
              <a:t>Nurse (impatient, through interpreter): “Yes, everything is fine. It’s better to get it now before it’s too late.”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 </a:t>
            </a:r>
          </a:p>
          <a:p>
            <a:r>
              <a:rPr lang="en-US"/>
              <a:t>Facilitator may invite team members to share their observations.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Following reflection, Facilitator reads through disrespectful practices highlighted.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setting and character description.</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nurse to patient, back to nurse to patient to make entire conversation visible. </a:t>
            </a:r>
          </a:p>
          <a:p>
            <a:endParaRPr lang="en-US"/>
          </a:p>
          <a:p>
            <a:r>
              <a:rPr lang="en-US"/>
              <a:t>Nurse (gently placing hand on patient’s shoulder, speaking through video interpreter): </a:t>
            </a:r>
          </a:p>
          <a:p>
            <a:r>
              <a:rPr lang="en-US"/>
              <a:t>“Hi, I can see things are getting more intense. You’re doing an amazing job. I want to check in with you. Have you thought more about pain options like the epidural?” </a:t>
            </a:r>
          </a:p>
          <a:p>
            <a:endParaRPr lang="en-US"/>
          </a:p>
          <a:p>
            <a:r>
              <a:rPr lang="en-US"/>
              <a:t>Patient (via interpreter): </a:t>
            </a:r>
          </a:p>
          <a:p>
            <a:r>
              <a:rPr lang="en-US"/>
              <a:t>“Yes… I think I want it. But I’m scared. I don’t know everything about it.” </a:t>
            </a:r>
          </a:p>
          <a:p>
            <a:endParaRPr lang="en-US"/>
          </a:p>
          <a:p>
            <a:r>
              <a:rPr lang="en-US"/>
              <a:t>Nurse: </a:t>
            </a:r>
          </a:p>
          <a:p>
            <a:r>
              <a:rPr lang="en-US"/>
              <a:t>“I’m so glad you said that. That’s completely normal. Let me walk through the basics, and then the anesthesia doctor can answer more when they come, okay?” </a:t>
            </a:r>
          </a:p>
          <a:p>
            <a:endParaRPr lang="en-US"/>
          </a:p>
          <a:p>
            <a:r>
              <a:rPr lang="en-US"/>
              <a:t>Patient: “Okay.”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Nurse (calm, clear tone): </a:t>
            </a:r>
          </a:p>
          <a:p>
            <a:r>
              <a:rPr lang="en-US"/>
              <a:t>“So, an epidural is medicine that goes in your back to help with the pain. Most people say it really helps. There are some things to know—it can lower your blood pressure a little, and sometimes people get headaches after. But we watch very closely and can usually help with those things. You’ll still be awake and can feel some pressure to push.”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learning objectives.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support person to nurse to patient, back to nurse to patient to make entire conversation visible. </a:t>
            </a:r>
          </a:p>
          <a:p>
            <a:endParaRPr lang="en-US"/>
          </a:p>
          <a:p>
            <a:r>
              <a:rPr lang="en-US"/>
              <a:t>Support Person: “She not sleep? She feel baby come?” </a:t>
            </a:r>
          </a:p>
          <a:p>
            <a:endParaRPr lang="en-US"/>
          </a:p>
          <a:p>
            <a:r>
              <a:rPr lang="en-US"/>
              <a:t>Nurse: “Yes, she will be awake and can still feel enough to know when to push.” </a:t>
            </a:r>
          </a:p>
          <a:p>
            <a:endParaRPr lang="en-US"/>
          </a:p>
          <a:p>
            <a:r>
              <a:rPr lang="en-US"/>
              <a:t>Patient: “Okay. That helps.” </a:t>
            </a:r>
          </a:p>
          <a:p>
            <a:endParaRPr lang="en-US"/>
          </a:p>
          <a:p>
            <a:r>
              <a:rPr lang="en-US"/>
              <a:t>Nurse: “Would you like a few minutes to talk with your support person before the anesthesiologist comes in? Or would you like me to bring them in now?” </a:t>
            </a:r>
          </a:p>
          <a:p>
            <a:endParaRPr lang="en-US"/>
          </a:p>
          <a:p>
            <a:r>
              <a:rPr lang="en-US"/>
              <a:t>Patient: “Now, please.”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anesthesiologist to patient, back to anesthesiologist to make entire conversation visible. </a:t>
            </a:r>
          </a:p>
          <a:p>
            <a:endParaRPr lang="en-US"/>
          </a:p>
          <a:p>
            <a:r>
              <a:rPr lang="en-US"/>
              <a:t>Anesthesiologist (warm tone, via interpreter): </a:t>
            </a:r>
          </a:p>
          <a:p>
            <a:r>
              <a:rPr lang="en-US"/>
              <a:t>“Hi, I’m Dr. Morales from anesthesia. I understand you might want an epidural. Is that right?” </a:t>
            </a:r>
          </a:p>
          <a:p>
            <a:endParaRPr lang="en-US"/>
          </a:p>
          <a:p>
            <a:r>
              <a:rPr lang="en-US"/>
              <a:t>Patient: “Yes.” </a:t>
            </a:r>
          </a:p>
          <a:p>
            <a:endParaRPr lang="en-US"/>
          </a:p>
          <a:p>
            <a:r>
              <a:rPr lang="en-US"/>
              <a:t>Anesthesiologist: “Great. Let’s talk through what it is and what to expect, then you can decide. You can ask anything, and if you’re not ready, we can wait. You’re in charge of your body and this decision.”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patient to anesthesiologist, back to patient to make entire conversation visible. </a:t>
            </a:r>
          </a:p>
          <a:p>
            <a:endParaRPr lang="en-US"/>
          </a:p>
          <a:p>
            <a:r>
              <a:rPr lang="en-US"/>
              <a:t>Patient: “Yes, I want to do it now.” </a:t>
            </a:r>
          </a:p>
          <a:p>
            <a:endParaRPr lang="en-US"/>
          </a:p>
          <a:p>
            <a:r>
              <a:rPr lang="en-US"/>
              <a:t>Anesthesiologist (softly): “Okay. We’ll move ahead. I’ll be checking in along the way. If at any point you feel unsure, just tell us. Are you still comfortable with this plan?” </a:t>
            </a:r>
          </a:p>
          <a:p>
            <a:endParaRPr lang="en-US"/>
          </a:p>
          <a:p>
            <a:r>
              <a:rPr lang="en-US"/>
              <a:t>Patient: “Yes.” </a:t>
            </a:r>
          </a:p>
          <a:p>
            <a:endParaRPr lang="en-US"/>
          </a:p>
          <a:p>
            <a:r>
              <a:rPr lang="en-US"/>
              <a:t>The nurse supports the patient through the positioning and placement, communicating at each step and ensuring comfort.</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 </a:t>
            </a:r>
          </a:p>
          <a:p>
            <a:r>
              <a:rPr lang="en-US"/>
              <a:t>Facilitator may invite team members to share their observations.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Following reflection, Facilitator reads respectful practices highlighted.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is the last slide in the Informed Consent section. Here are some ideas to assist with further reflection and discussion on this scenario with your group. For additional ideas, please review the Informed Consent Domain in the Resource Guide.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is an optional slide for you to identify next steps for your team.</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slide. </a:t>
            </a:r>
          </a:p>
          <a:p>
            <a:r>
              <a:rPr lang="en-US"/>
              <a:t>Facilitator may invite team members to share how they ensure maternity patients are treated with respect when there is an emergency, individually and as a team.</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learning objectives.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28C4D7-5890-4A5F-BE39-C38BFF9B4AA7}" type="datetime1">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41F1EE-FF2F-4AC9-86A8-3889EAFD1F28}" type="datetime1">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3E6F38-8515-4B15-A2E1-32E0872CB79A}" type="datetime1">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83AA3-D439-4AEC-96CE-49F2428746BA}" type="datetime1">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EB892D-FBE7-40E6-B3E1-C5294A64E132}" type="datetime1">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4379B1-77DE-4FF8-B2F6-A3B334134911}" type="datetime1">
              <a:rPr lang="en-US" smtClean="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C48044-EE93-4CC0-9C0A-E9BB69D33876}" type="datetime1">
              <a:rPr lang="en-US" smtClean="0"/>
              <a:t>3/25/2026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422531-749F-41F6-9B83-C387C19C6AED}" type="datetime1">
              <a:rPr lang="en-US" smtClean="0"/>
              <a:t>3/25/2026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D9E16-E6CA-43BF-B710-1A7D172E2A51}" type="datetime1">
              <a:rPr lang="en-US" smtClean="0"/>
              <a:t>3/25/2026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E76D63-4B6A-43B1-B1A7-FB088D8DD2CE}" type="datetime1">
              <a:rPr lang="en-US" smtClean="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DA3107-4BE2-4CD5-ADF0-C3FA597A425F}" type="datetime1">
              <a:rPr lang="en-US" smtClean="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9A9F8F-345C-48C1-A52B-F3181489154C}" type="datetime1">
              <a:rPr lang="en-US" smtClean="0"/>
              <a:t>3/25/2026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18.jpe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6.png"/><Relationship Id="rId4" Type="http://schemas.openxmlformats.org/officeDocument/2006/relationships/image" Target="../media/image11.png"/></Relationships>
</file>

<file path=ppt/slides/_rels/slide10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18.jpe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6.png"/><Relationship Id="rId4" Type="http://schemas.openxmlformats.org/officeDocument/2006/relationships/image" Target="../media/image11.png"/></Relationships>
</file>

<file path=ppt/slides/_rels/slide10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5.jpeg"/><Relationship Id="rId7" Type="http://schemas.openxmlformats.org/officeDocument/2006/relationships/image" Target="../media/image46.pn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6.png"/><Relationship Id="rId4" Type="http://schemas.openxmlformats.org/officeDocument/2006/relationships/image" Target="../media/image11.png"/></Relationships>
</file>

<file path=ppt/slides/_rels/slide10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0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5.jpeg"/><Relationship Id="rId7" Type="http://schemas.openxmlformats.org/officeDocument/2006/relationships/image" Target="../media/image46.png"/><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6.png"/><Relationship Id="rId4" Type="http://schemas.openxmlformats.org/officeDocument/2006/relationships/image" Target="../media/image11.png"/></Relationships>
</file>

<file path=ppt/slides/_rels/slide10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2.svg"/><Relationship Id="rId5" Type="http://schemas.openxmlformats.org/officeDocument/2006/relationships/image" Target="../media/image41.svg"/><Relationship Id="rId10" Type="http://schemas.openxmlformats.org/officeDocument/2006/relationships/image" Target="../media/image21.png"/><Relationship Id="rId4" Type="http://schemas.openxmlformats.org/officeDocument/2006/relationships/image" Target="../media/image40.png"/><Relationship Id="rId9" Type="http://schemas.openxmlformats.org/officeDocument/2006/relationships/image" Target="../media/image48.sv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1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18.jpeg"/><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37.png"/></Relationships>
</file>

<file path=ppt/slides/_rels/slide11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5.jpeg"/><Relationship Id="rId7" Type="http://schemas.openxmlformats.org/officeDocument/2006/relationships/image" Target="../media/image49.png"/><Relationship Id="rId2" Type="http://schemas.openxmlformats.org/officeDocument/2006/relationships/notesSlide" Target="../notesSlides/notesSlide10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37.png"/></Relationships>
</file>

<file path=ppt/slides/_rels/slide11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5.jpeg"/><Relationship Id="rId7" Type="http://schemas.openxmlformats.org/officeDocument/2006/relationships/image" Target="../media/image49.png"/><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37.png"/></Relationships>
</file>

<file path=ppt/slides/_rels/slide11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5.jpeg"/><Relationship Id="rId7" Type="http://schemas.openxmlformats.org/officeDocument/2006/relationships/image" Target="../media/image49.png"/><Relationship Id="rId2" Type="http://schemas.openxmlformats.org/officeDocument/2006/relationships/notesSlide" Target="../notesSlides/notesSlide10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5.jpeg"/><Relationship Id="rId7" Type="http://schemas.openxmlformats.org/officeDocument/2006/relationships/image" Target="../media/image49.png"/><Relationship Id="rId2" Type="http://schemas.openxmlformats.org/officeDocument/2006/relationships/notesSlide" Target="../notesSlides/notesSlide10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37.png"/></Relationships>
</file>

<file path=ppt/slides/_rels/slide1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2.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39.png"/></Relationships>
</file>

<file path=ppt/slides/_rels/slide12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5.jpeg"/><Relationship Id="rId7" Type="http://schemas.openxmlformats.org/officeDocument/2006/relationships/image" Target="../media/image50.png"/><Relationship Id="rId2" Type="http://schemas.openxmlformats.org/officeDocument/2006/relationships/notesSlide" Target="../notesSlides/notesSlide11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39.png"/></Relationships>
</file>

<file path=ppt/slides/_rels/slide12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5.jpeg"/><Relationship Id="rId7" Type="http://schemas.openxmlformats.org/officeDocument/2006/relationships/image" Target="../media/image50.png"/><Relationship Id="rId2" Type="http://schemas.openxmlformats.org/officeDocument/2006/relationships/notesSlide" Target="../notesSlides/notesSlide11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39.png"/></Relationships>
</file>

<file path=ppt/slides/_rels/slide1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121.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52.sv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4.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1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5.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37.png"/></Relationships>
</file>

<file path=ppt/slides/_rels/slide1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6.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1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9.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1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0.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1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2.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3.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1.png"/><Relationship Id="rId4" Type="http://schemas.openxmlformats.org/officeDocument/2006/relationships/image" Target="../media/image37.png"/></Relationships>
</file>

<file path=ppt/slides/_rels/slide1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4.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1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6.png"/><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8.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8.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8.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8.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8.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11.png"/></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8.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8.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8.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20.svg"/><Relationship Id="rId4" Type="http://schemas.openxmlformats.org/officeDocument/2006/relationships/image" Target="../media/image30.svg"/><Relationship Id="rId9" Type="http://schemas.openxmlformats.org/officeDocument/2006/relationships/image" Target="../media/image19.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6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7.png"/><Relationship Id="rId4" Type="http://schemas.openxmlformats.org/officeDocument/2006/relationships/image" Target="../media/image11.png"/></Relationships>
</file>

<file path=ppt/slides/_rels/slide6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26.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26.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image" Target="../media/image11.png"/></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7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7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18.jpe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6.png"/><Relationship Id="rId4" Type="http://schemas.openxmlformats.org/officeDocument/2006/relationships/image" Target="../media/image11.png"/></Relationships>
</file>

<file path=ppt/slides/_rels/slide7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5.jpeg"/><Relationship Id="rId7" Type="http://schemas.openxmlformats.org/officeDocument/2006/relationships/image" Target="../media/image28.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6.png"/><Relationship Id="rId4" Type="http://schemas.openxmlformats.org/officeDocument/2006/relationships/image" Target="../media/image11.png"/></Relationships>
</file>

<file path=ppt/slides/_rels/slide7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6.png"/><Relationship Id="rId4" Type="http://schemas.openxmlformats.org/officeDocument/2006/relationships/image" Target="../media/image11.png"/></Relationships>
</file>

<file path=ppt/slides/_rels/slide7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5.jpeg"/><Relationship Id="rId7" Type="http://schemas.openxmlformats.org/officeDocument/2006/relationships/image" Target="../media/image28.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6.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5.jpeg"/><Relationship Id="rId7" Type="http://schemas.openxmlformats.org/officeDocument/2006/relationships/image" Target="../media/image28.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6.png"/><Relationship Id="rId4" Type="http://schemas.openxmlformats.org/officeDocument/2006/relationships/image" Target="../media/image11.png"/></Relationships>
</file>

<file path=ppt/slides/_rels/slide8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5.svg"/><Relationship Id="rId4" Type="http://schemas.openxmlformats.org/officeDocument/2006/relationships/image" Target="../media/image41.svg"/><Relationship Id="rId9" Type="http://schemas.openxmlformats.org/officeDocument/2006/relationships/image" Target="../media/image44.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9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46.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jpeg"/><Relationship Id="rId4" Type="http://schemas.openxmlformats.org/officeDocument/2006/relationships/image" Target="../media/image37.png"/></Relationships>
</file>

<file path=ppt/slides/_rels/slide9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46.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7.png"/><Relationship Id="rId4" Type="http://schemas.openxmlformats.org/officeDocument/2006/relationships/image" Target="../media/image18.jpeg"/></Relationships>
</file>

<file path=ppt/slides/_rels/slide9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18.jpe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1.png"/><Relationship Id="rId4" Type="http://schemas.openxmlformats.org/officeDocument/2006/relationships/image" Target="../media/image37.png"/></Relationships>
</file>

<file path=ppt/slides/_rels/slide9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9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9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18.jpe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6.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645723" y="2698623"/>
          <a:ext cx="17301354" cy="6708743"/>
        </p:xfrm>
        <a:graphic>
          <a:graphicData uri="http://schemas.openxmlformats.org/drawingml/2006/table">
            <a:tbl>
              <a:tblPr/>
              <a:tblGrid>
                <a:gridCol w="4177944">
                  <a:extLst>
                    <a:ext uri="{9D8B030D-6E8A-4147-A177-3AD203B41FA5}">
                      <a16:colId xmlns:a16="http://schemas.microsoft.com/office/drawing/2014/main" val="20000"/>
                    </a:ext>
                  </a:extLst>
                </a:gridCol>
                <a:gridCol w="5337621">
                  <a:extLst>
                    <a:ext uri="{9D8B030D-6E8A-4147-A177-3AD203B41FA5}">
                      <a16:colId xmlns:a16="http://schemas.microsoft.com/office/drawing/2014/main" val="20001"/>
                    </a:ext>
                  </a:extLst>
                </a:gridCol>
                <a:gridCol w="7785789">
                  <a:extLst>
                    <a:ext uri="{9D8B030D-6E8A-4147-A177-3AD203B41FA5}">
                      <a16:colId xmlns:a16="http://schemas.microsoft.com/office/drawing/2014/main" val="20002"/>
                    </a:ext>
                  </a:extLst>
                </a:gridCol>
              </a:tblGrid>
              <a:tr h="1034823">
                <a:tc>
                  <a:txBody>
                    <a:bodyPr/>
                    <a:lstStyle/>
                    <a:p>
                      <a:pPr marL="0" lvl="0" indent="0" algn="ctr">
                        <a:lnSpc>
                          <a:spcPts val="3219"/>
                        </a:lnSpc>
                        <a:spcBef>
                          <a:spcPct val="0"/>
                        </a:spcBef>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AED9E0"/>
                    </a:solidFill>
                  </a:tcPr>
                </a:tc>
                <a:tc>
                  <a:txBody>
                    <a:bodyPr/>
                    <a:lstStyle/>
                    <a:p>
                      <a:pPr marL="0" lvl="0" indent="0" algn="ctr">
                        <a:lnSpc>
                          <a:spcPts val="3219"/>
                        </a:lnSpc>
                        <a:spcBef>
                          <a:spcPct val="0"/>
                        </a:spcBef>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AED9E0"/>
                    </a:solidFill>
                  </a:tcPr>
                </a:tc>
                <a:tc>
                  <a:txBody>
                    <a:bodyPr/>
                    <a:lstStyle/>
                    <a:p>
                      <a:pPr marL="0" lvl="0" indent="0" algn="ctr">
                        <a:lnSpc>
                          <a:spcPts val="3499"/>
                        </a:lnSpc>
                        <a:spcBef>
                          <a:spcPct val="0"/>
                        </a:spcBef>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AED9E0"/>
                    </a:solidFill>
                  </a:tcPr>
                </a:tc>
                <a:extLst>
                  <a:ext uri="{0D108BD9-81ED-4DB2-BD59-A6C34878D82A}">
                    <a16:rowId xmlns:a16="http://schemas.microsoft.com/office/drawing/2014/main" val="10000"/>
                  </a:ext>
                </a:extLst>
              </a:tr>
              <a:tr h="1861920">
                <a:tc>
                  <a:txBody>
                    <a:bodyPr/>
                    <a:lstStyle/>
                    <a:p>
                      <a:pPr marL="0" lvl="0" indent="0" algn="ctr">
                        <a:lnSpc>
                          <a:spcPts val="3079"/>
                        </a:lnSpc>
                        <a:spcBef>
                          <a:spcPct val="0"/>
                        </a:spcBef>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8A69F"/>
                    </a:solidFill>
                  </a:tcPr>
                </a:tc>
                <a:tc>
                  <a:txBody>
                    <a:bodyPr/>
                    <a:lstStyle/>
                    <a:p>
                      <a:pPr marL="431799" lvl="1" indent="-215899" algn="l">
                        <a:lnSpc>
                          <a:spcPts val="2799"/>
                        </a:lnSpc>
                        <a:buFont typeface="Arial"/>
                        <a:buChar char="•"/>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8A69F"/>
                    </a:solidFill>
                  </a:tcPr>
                </a:tc>
                <a:tc>
                  <a:txBody>
                    <a:bodyPr/>
                    <a:lstStyle/>
                    <a:p>
                      <a:pPr marL="0" lvl="0" indent="0" algn="ctr">
                        <a:lnSpc>
                          <a:spcPts val="2520"/>
                        </a:lnSpc>
                        <a:spcBef>
                          <a:spcPct val="0"/>
                        </a:spcBef>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8A69F"/>
                    </a:solidFill>
                  </a:tcPr>
                </a:tc>
                <a:extLst>
                  <a:ext uri="{0D108BD9-81ED-4DB2-BD59-A6C34878D82A}">
                    <a16:rowId xmlns:a16="http://schemas.microsoft.com/office/drawing/2014/main" val="10001"/>
                  </a:ext>
                </a:extLst>
              </a:tr>
              <a:tr h="1861920">
                <a:tc>
                  <a:txBody>
                    <a:bodyPr/>
                    <a:lstStyle/>
                    <a:p>
                      <a:pPr marL="0" lvl="0" indent="0" algn="ctr">
                        <a:lnSpc>
                          <a:spcPts val="3079"/>
                        </a:lnSpc>
                        <a:spcBef>
                          <a:spcPct val="0"/>
                        </a:spcBef>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8A69F"/>
                    </a:solidFill>
                  </a:tcPr>
                </a:tc>
                <a:tc>
                  <a:txBody>
                    <a:bodyPr/>
                    <a:lstStyle/>
                    <a:p>
                      <a:pPr marL="431799" lvl="1" indent="-215899" algn="l">
                        <a:lnSpc>
                          <a:spcPts val="2799"/>
                        </a:lnSpc>
                        <a:buFont typeface="Arial"/>
                        <a:buChar char="•"/>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8A69F"/>
                    </a:solidFill>
                  </a:tcPr>
                </a:tc>
                <a:tc>
                  <a:txBody>
                    <a:bodyPr/>
                    <a:lstStyle/>
                    <a:p>
                      <a:pPr marL="0" lvl="0" indent="0" algn="ctr">
                        <a:lnSpc>
                          <a:spcPts val="2520"/>
                        </a:lnSpc>
                        <a:spcBef>
                          <a:spcPct val="0"/>
                        </a:spcBef>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8A69F"/>
                    </a:solidFill>
                  </a:tcPr>
                </a:tc>
                <a:extLst>
                  <a:ext uri="{0D108BD9-81ED-4DB2-BD59-A6C34878D82A}">
                    <a16:rowId xmlns:a16="http://schemas.microsoft.com/office/drawing/2014/main" val="10002"/>
                  </a:ext>
                </a:extLst>
              </a:tr>
              <a:tr h="1950080">
                <a:tc>
                  <a:txBody>
                    <a:bodyPr/>
                    <a:lstStyle/>
                    <a:p>
                      <a:pPr algn="ctr">
                        <a:lnSpc>
                          <a:spcPts val="3079"/>
                        </a:lnSpc>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8A69F"/>
                    </a:solidFill>
                  </a:tcPr>
                </a:tc>
                <a:tc>
                  <a:txBody>
                    <a:bodyPr/>
                    <a:lstStyle/>
                    <a:p>
                      <a:pPr marL="431799" lvl="1" indent="-215899" algn="l">
                        <a:lnSpc>
                          <a:spcPts val="2799"/>
                        </a:lnSpc>
                        <a:buFont typeface="Arial"/>
                        <a:buChar char="•"/>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8A69F"/>
                    </a:solidFill>
                  </a:tcPr>
                </a:tc>
                <a:tc>
                  <a:txBody>
                    <a:bodyPr/>
                    <a:lstStyle/>
                    <a:p>
                      <a:pPr algn="ctr">
                        <a:lnSpc>
                          <a:spcPts val="2520"/>
                        </a:lnSpc>
                        <a:spcBef>
                          <a:spcPct val="0"/>
                        </a:spcBef>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8A69F"/>
                    </a:solidFill>
                  </a:tcPr>
                </a:tc>
                <a:extLst>
                  <a:ext uri="{0D108BD9-81ED-4DB2-BD59-A6C34878D82A}">
                    <a16:rowId xmlns:a16="http://schemas.microsoft.com/office/drawing/2014/main" val="10003"/>
                  </a:ext>
                </a:extLst>
              </a:tr>
            </a:tbl>
          </a:graphicData>
        </a:graphic>
      </p:graphicFrame>
      <p:graphicFrame>
        <p:nvGraphicFramePr>
          <p:cNvPr id="3" name="Table 3"/>
          <p:cNvGraphicFramePr>
            <a:graphicFrameLocks noGrp="1"/>
          </p:cNvGraphicFramePr>
          <p:nvPr/>
        </p:nvGraphicFramePr>
        <p:xfrm>
          <a:off x="493323" y="2546223"/>
          <a:ext cx="17301354" cy="6708743"/>
        </p:xfrm>
        <a:graphic>
          <a:graphicData uri="http://schemas.openxmlformats.org/drawingml/2006/table">
            <a:tbl>
              <a:tblPr/>
              <a:tblGrid>
                <a:gridCol w="4177944">
                  <a:extLst>
                    <a:ext uri="{9D8B030D-6E8A-4147-A177-3AD203B41FA5}">
                      <a16:colId xmlns:a16="http://schemas.microsoft.com/office/drawing/2014/main" val="20000"/>
                    </a:ext>
                  </a:extLst>
                </a:gridCol>
                <a:gridCol w="5337621">
                  <a:extLst>
                    <a:ext uri="{9D8B030D-6E8A-4147-A177-3AD203B41FA5}">
                      <a16:colId xmlns:a16="http://schemas.microsoft.com/office/drawing/2014/main" val="20001"/>
                    </a:ext>
                  </a:extLst>
                </a:gridCol>
                <a:gridCol w="7785789">
                  <a:extLst>
                    <a:ext uri="{9D8B030D-6E8A-4147-A177-3AD203B41FA5}">
                      <a16:colId xmlns:a16="http://schemas.microsoft.com/office/drawing/2014/main" val="20002"/>
                    </a:ext>
                  </a:extLst>
                </a:gridCol>
              </a:tblGrid>
              <a:tr h="1034823">
                <a:tc>
                  <a:txBody>
                    <a:bodyPr/>
                    <a:lstStyle/>
                    <a:p>
                      <a:pPr marL="0" lvl="0" indent="0" algn="ctr">
                        <a:lnSpc>
                          <a:spcPts val="3219"/>
                        </a:lnSpc>
                        <a:spcBef>
                          <a:spcPct val="0"/>
                        </a:spcBef>
                        <a:defRPr/>
                      </a:pPr>
                      <a:r>
                        <a:rPr lang="en-US" sz="2299" b="1">
                          <a:solidFill>
                            <a:srgbClr val="000000"/>
                          </a:solidFill>
                          <a:latin typeface="Roboto Bold"/>
                          <a:ea typeface="Roboto Bold"/>
                          <a:cs typeface="Roboto Bold"/>
                          <a:sym typeface="Roboto Bold"/>
                        </a:rPr>
                        <a:t>SECTION</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B8F2E6"/>
                    </a:solidFill>
                  </a:tcPr>
                </a:tc>
                <a:tc>
                  <a:txBody>
                    <a:bodyPr/>
                    <a:lstStyle/>
                    <a:p>
                      <a:pPr marL="0" lvl="0" indent="0" algn="ctr">
                        <a:lnSpc>
                          <a:spcPts val="3219"/>
                        </a:lnSpc>
                        <a:spcBef>
                          <a:spcPct val="0"/>
                        </a:spcBef>
                        <a:defRPr/>
                      </a:pPr>
                      <a:r>
                        <a:rPr lang="en-US" sz="2299" b="1">
                          <a:solidFill>
                            <a:srgbClr val="000000"/>
                          </a:solidFill>
                          <a:latin typeface="Roboto Bold"/>
                          <a:ea typeface="Roboto Bold"/>
                          <a:cs typeface="Roboto Bold"/>
                          <a:sym typeface="Roboto Bold"/>
                        </a:rPr>
                        <a:t>TIME TO COMPLETE</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B8F2E6"/>
                    </a:solidFill>
                  </a:tcPr>
                </a:tc>
                <a:tc>
                  <a:txBody>
                    <a:bodyPr/>
                    <a:lstStyle/>
                    <a:p>
                      <a:pPr marL="0" lvl="0" indent="0" algn="ctr">
                        <a:lnSpc>
                          <a:spcPts val="3499"/>
                        </a:lnSpc>
                        <a:spcBef>
                          <a:spcPct val="0"/>
                        </a:spcBef>
                        <a:defRPr/>
                      </a:pPr>
                      <a:r>
                        <a:rPr lang="en-US" sz="2499" b="1">
                          <a:solidFill>
                            <a:srgbClr val="000000"/>
                          </a:solidFill>
                          <a:latin typeface="Roboto Bold"/>
                          <a:ea typeface="Roboto Bold"/>
                          <a:cs typeface="Roboto Bold"/>
                          <a:sym typeface="Roboto Bold"/>
                        </a:rPr>
                        <a:t>NOTES</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B8F2E6"/>
                    </a:solidFill>
                  </a:tcPr>
                </a:tc>
                <a:extLst>
                  <a:ext uri="{0D108BD9-81ED-4DB2-BD59-A6C34878D82A}">
                    <a16:rowId xmlns:a16="http://schemas.microsoft.com/office/drawing/2014/main" val="10000"/>
                  </a:ext>
                </a:extLst>
              </a:tr>
              <a:tr h="1861920">
                <a:tc>
                  <a:txBody>
                    <a:bodyPr/>
                    <a:lstStyle/>
                    <a:p>
                      <a:pPr marL="0" lvl="0" indent="0" algn="ctr">
                        <a:lnSpc>
                          <a:spcPts val="3079"/>
                        </a:lnSpc>
                        <a:spcBef>
                          <a:spcPct val="0"/>
                        </a:spcBef>
                        <a:defRPr/>
                      </a:pPr>
                      <a:r>
                        <a:rPr lang="en-US" sz="2199" b="1">
                          <a:solidFill>
                            <a:srgbClr val="000000"/>
                          </a:solidFill>
                          <a:latin typeface="Roboto Bold"/>
                          <a:ea typeface="Roboto Bold"/>
                          <a:cs typeface="Roboto Bold"/>
                          <a:sym typeface="Roboto Bold"/>
                        </a:rPr>
                        <a:t>COMMUNICATION</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F3DD"/>
                    </a:solidFill>
                  </a:tcPr>
                </a:tc>
                <a:tc>
                  <a:txBody>
                    <a:bodyPr/>
                    <a:lstStyle/>
                    <a:p>
                      <a:pPr marL="431799" lvl="1" indent="-215899" algn="l">
                        <a:lnSpc>
                          <a:spcPts val="2799"/>
                        </a:lnSpc>
                        <a:buFont typeface="Arial"/>
                        <a:buChar char="•"/>
                        <a:defRPr/>
                      </a:pPr>
                      <a:r>
                        <a:rPr lang="en-US" sz="1999">
                          <a:solidFill>
                            <a:srgbClr val="000000"/>
                          </a:solidFill>
                          <a:latin typeface="Roboto"/>
                          <a:ea typeface="Roboto"/>
                          <a:cs typeface="Roboto"/>
                          <a:sym typeface="Roboto"/>
                        </a:rPr>
                        <a:t>Scenario 1: 2-3 minutes</a:t>
                      </a:r>
                      <a:endParaRPr lang="en-US" sz="1100"/>
                    </a:p>
                    <a:p>
                      <a:pPr marL="431799" lvl="1" indent="-215899" algn="l">
                        <a:lnSpc>
                          <a:spcPts val="2799"/>
                        </a:lnSpc>
                        <a:buFont typeface="Arial"/>
                        <a:buChar char="•"/>
                      </a:pPr>
                      <a:r>
                        <a:rPr lang="en-US" sz="1999">
                          <a:solidFill>
                            <a:srgbClr val="000000"/>
                          </a:solidFill>
                          <a:latin typeface="Roboto"/>
                          <a:ea typeface="Roboto"/>
                          <a:cs typeface="Roboto"/>
                          <a:sym typeface="Roboto"/>
                        </a:rPr>
                        <a:t>Scenario 2: 3-4 minutes</a:t>
                      </a:r>
                    </a:p>
                    <a:p>
                      <a:pPr marL="431799" lvl="1" indent="-215899" algn="l">
                        <a:lnSpc>
                          <a:spcPts val="2799"/>
                        </a:lnSpc>
                        <a:buFont typeface="Arial"/>
                        <a:buChar char="•"/>
                      </a:pPr>
                      <a:r>
                        <a:rPr lang="en-US" sz="1999">
                          <a:solidFill>
                            <a:srgbClr val="000000"/>
                          </a:solidFill>
                          <a:latin typeface="Roboto"/>
                          <a:ea typeface="Roboto"/>
                          <a:cs typeface="Roboto"/>
                          <a:sym typeface="Roboto"/>
                        </a:rPr>
                        <a:t>Discussion: 10-15 minutes</a:t>
                      </a: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F3DD"/>
                    </a:solidFill>
                  </a:tcPr>
                </a:tc>
                <a:tc>
                  <a:txBody>
                    <a:bodyPr/>
                    <a:lstStyle/>
                    <a:p>
                      <a:pPr marL="0" lvl="0" indent="0" algn="l">
                        <a:lnSpc>
                          <a:spcPts val="2520"/>
                        </a:lnSpc>
                        <a:spcBef>
                          <a:spcPct val="0"/>
                        </a:spcBef>
                        <a:defRPr/>
                      </a:pPr>
                      <a:r>
                        <a:rPr lang="en-US" sz="1800">
                          <a:solidFill>
                            <a:srgbClr val="000000"/>
                          </a:solidFill>
                          <a:latin typeface="Roboto"/>
                          <a:ea typeface="Roboto"/>
                          <a:cs typeface="Roboto"/>
                          <a:sym typeface="Roboto"/>
                        </a:rPr>
                        <a:t>This section corresponds to the Communication Domain in the Resource Guide. Please pay attention to notes section of each slide for special instructions regarding scenario scripts, discussion and reflection points.</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F3DD"/>
                    </a:solidFill>
                  </a:tcPr>
                </a:tc>
                <a:extLst>
                  <a:ext uri="{0D108BD9-81ED-4DB2-BD59-A6C34878D82A}">
                    <a16:rowId xmlns:a16="http://schemas.microsoft.com/office/drawing/2014/main" val="10001"/>
                  </a:ext>
                </a:extLst>
              </a:tr>
              <a:tr h="1861920">
                <a:tc>
                  <a:txBody>
                    <a:bodyPr/>
                    <a:lstStyle/>
                    <a:p>
                      <a:pPr marL="0" lvl="0" indent="0" algn="ctr">
                        <a:lnSpc>
                          <a:spcPts val="3079"/>
                        </a:lnSpc>
                        <a:spcBef>
                          <a:spcPct val="0"/>
                        </a:spcBef>
                        <a:defRPr/>
                      </a:pPr>
                      <a:r>
                        <a:rPr lang="en-US" sz="2199" b="1">
                          <a:solidFill>
                            <a:srgbClr val="000000"/>
                          </a:solidFill>
                          <a:latin typeface="Roboto Bold"/>
                          <a:ea typeface="Roboto Bold"/>
                          <a:cs typeface="Roboto Bold"/>
                          <a:sym typeface="Roboto Bold"/>
                        </a:rPr>
                        <a:t>DIGNITY</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F3DD"/>
                    </a:solidFill>
                  </a:tcPr>
                </a:tc>
                <a:tc>
                  <a:txBody>
                    <a:bodyPr/>
                    <a:lstStyle/>
                    <a:p>
                      <a:pPr marL="431799" lvl="1" indent="-215899" algn="l">
                        <a:lnSpc>
                          <a:spcPts val="2799"/>
                        </a:lnSpc>
                        <a:buFont typeface="Arial"/>
                        <a:buChar char="•"/>
                        <a:defRPr/>
                      </a:pPr>
                      <a:r>
                        <a:rPr lang="en-US" sz="1999">
                          <a:solidFill>
                            <a:srgbClr val="000000"/>
                          </a:solidFill>
                          <a:latin typeface="Roboto"/>
                          <a:ea typeface="Roboto"/>
                          <a:cs typeface="Roboto"/>
                          <a:sym typeface="Roboto"/>
                        </a:rPr>
                        <a:t>Scenario 3: 2-3 minutes</a:t>
                      </a:r>
                      <a:endParaRPr lang="en-US" sz="1100"/>
                    </a:p>
                    <a:p>
                      <a:pPr marL="431799" lvl="1" indent="-215899" algn="l">
                        <a:lnSpc>
                          <a:spcPts val="2799"/>
                        </a:lnSpc>
                        <a:buFont typeface="Arial"/>
                        <a:buChar char="•"/>
                      </a:pPr>
                      <a:r>
                        <a:rPr lang="en-US" sz="1999">
                          <a:solidFill>
                            <a:srgbClr val="000000"/>
                          </a:solidFill>
                          <a:latin typeface="Roboto"/>
                          <a:ea typeface="Roboto"/>
                          <a:cs typeface="Roboto"/>
                          <a:sym typeface="Roboto"/>
                        </a:rPr>
                        <a:t>Scenario 4: 3-4 minutes</a:t>
                      </a:r>
                    </a:p>
                    <a:p>
                      <a:pPr marL="431799" lvl="1" indent="-215899" algn="l">
                        <a:lnSpc>
                          <a:spcPts val="2799"/>
                        </a:lnSpc>
                        <a:buFont typeface="Arial"/>
                        <a:buChar char="•"/>
                      </a:pPr>
                      <a:r>
                        <a:rPr lang="en-US" sz="1999">
                          <a:solidFill>
                            <a:srgbClr val="000000"/>
                          </a:solidFill>
                          <a:latin typeface="Roboto"/>
                          <a:ea typeface="Roboto"/>
                          <a:cs typeface="Roboto"/>
                          <a:sym typeface="Roboto"/>
                        </a:rPr>
                        <a:t>Discussion: 10-15 minutes</a:t>
                      </a: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F3DD"/>
                    </a:solidFill>
                  </a:tcPr>
                </a:tc>
                <a:tc>
                  <a:txBody>
                    <a:bodyPr/>
                    <a:lstStyle/>
                    <a:p>
                      <a:pPr marL="0" lvl="0" indent="0" algn="l">
                        <a:lnSpc>
                          <a:spcPts val="2520"/>
                        </a:lnSpc>
                        <a:spcBef>
                          <a:spcPct val="0"/>
                        </a:spcBef>
                        <a:defRPr/>
                      </a:pPr>
                      <a:r>
                        <a:rPr lang="en-US" sz="1800">
                          <a:solidFill>
                            <a:srgbClr val="000000"/>
                          </a:solidFill>
                          <a:latin typeface="Roboto"/>
                          <a:ea typeface="Roboto"/>
                          <a:cs typeface="Roboto"/>
                          <a:sym typeface="Roboto"/>
                        </a:rPr>
                        <a:t>This section corresponds to the Dignity Domain in the Resource Guide. Please pay attention to notes section of each slide for special instructions regarding scenario scripts, discussion and reflection points.</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F3DD"/>
                    </a:solidFill>
                  </a:tcPr>
                </a:tc>
                <a:extLst>
                  <a:ext uri="{0D108BD9-81ED-4DB2-BD59-A6C34878D82A}">
                    <a16:rowId xmlns:a16="http://schemas.microsoft.com/office/drawing/2014/main" val="10002"/>
                  </a:ext>
                </a:extLst>
              </a:tr>
              <a:tr h="1950080">
                <a:tc>
                  <a:txBody>
                    <a:bodyPr/>
                    <a:lstStyle/>
                    <a:p>
                      <a:pPr algn="ctr">
                        <a:lnSpc>
                          <a:spcPts val="3079"/>
                        </a:lnSpc>
                        <a:defRPr/>
                      </a:pPr>
                      <a:r>
                        <a:rPr lang="en-US" sz="2199" b="1">
                          <a:solidFill>
                            <a:srgbClr val="000000"/>
                          </a:solidFill>
                          <a:latin typeface="Roboto Bold"/>
                          <a:ea typeface="Roboto Bold"/>
                          <a:cs typeface="Roboto Bold"/>
                          <a:sym typeface="Roboto Bold"/>
                        </a:rPr>
                        <a:t>AUTONOMY IN DECISION-MAKING</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F3DD"/>
                    </a:solidFill>
                  </a:tcPr>
                </a:tc>
                <a:tc>
                  <a:txBody>
                    <a:bodyPr/>
                    <a:lstStyle/>
                    <a:p>
                      <a:pPr marL="431799" lvl="1" indent="-215899" algn="l">
                        <a:lnSpc>
                          <a:spcPts val="2799"/>
                        </a:lnSpc>
                        <a:buFont typeface="Arial"/>
                        <a:buChar char="•"/>
                        <a:defRPr/>
                      </a:pPr>
                      <a:r>
                        <a:rPr lang="en-US" sz="1999">
                          <a:solidFill>
                            <a:srgbClr val="000000"/>
                          </a:solidFill>
                          <a:latin typeface="Roboto"/>
                          <a:ea typeface="Roboto"/>
                          <a:cs typeface="Roboto"/>
                          <a:sym typeface="Roboto"/>
                        </a:rPr>
                        <a:t>Scenario 5: 2-3 minutes</a:t>
                      </a:r>
                      <a:endParaRPr lang="en-US" sz="1100"/>
                    </a:p>
                    <a:p>
                      <a:pPr marL="431799" lvl="1" indent="-215899" algn="l">
                        <a:lnSpc>
                          <a:spcPts val="2799"/>
                        </a:lnSpc>
                        <a:buFont typeface="Arial"/>
                        <a:buChar char="•"/>
                      </a:pPr>
                      <a:r>
                        <a:rPr lang="en-US" sz="1999">
                          <a:solidFill>
                            <a:srgbClr val="000000"/>
                          </a:solidFill>
                          <a:latin typeface="Roboto"/>
                          <a:ea typeface="Roboto"/>
                          <a:cs typeface="Roboto"/>
                          <a:sym typeface="Roboto"/>
                        </a:rPr>
                        <a:t>Scenario 6: 3-4 minutes</a:t>
                      </a:r>
                    </a:p>
                    <a:p>
                      <a:pPr marL="431799" lvl="1" indent="-215899" algn="l">
                        <a:lnSpc>
                          <a:spcPts val="2799"/>
                        </a:lnSpc>
                        <a:buFont typeface="Arial"/>
                        <a:buChar char="•"/>
                      </a:pPr>
                      <a:r>
                        <a:rPr lang="en-US" sz="1999">
                          <a:solidFill>
                            <a:srgbClr val="000000"/>
                          </a:solidFill>
                          <a:latin typeface="Roboto"/>
                          <a:ea typeface="Roboto"/>
                          <a:cs typeface="Roboto"/>
                          <a:sym typeface="Roboto"/>
                        </a:rPr>
                        <a:t>Discussion: 10-15 minutes</a:t>
                      </a: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F3DD"/>
                    </a:solidFill>
                  </a:tcPr>
                </a:tc>
                <a:tc>
                  <a:txBody>
                    <a:bodyPr/>
                    <a:lstStyle/>
                    <a:p>
                      <a:pPr algn="l">
                        <a:lnSpc>
                          <a:spcPts val="2520"/>
                        </a:lnSpc>
                        <a:defRPr/>
                      </a:pPr>
                      <a:r>
                        <a:rPr lang="en-US" sz="1800">
                          <a:solidFill>
                            <a:srgbClr val="000000"/>
                          </a:solidFill>
                          <a:latin typeface="Roboto"/>
                          <a:ea typeface="Roboto"/>
                          <a:cs typeface="Roboto"/>
                          <a:sym typeface="Roboto"/>
                        </a:rPr>
                        <a:t>This section corresponds to the Autonomy in Decision-Making Domain in the Resource Guide. Please pay attention to notes section of each slide for special instructions regarding scenario scripts, discussion and reflection points.</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F3DD"/>
                    </a:solidFill>
                  </a:tcPr>
                </a:tc>
                <a:extLst>
                  <a:ext uri="{0D108BD9-81ED-4DB2-BD59-A6C34878D82A}">
                    <a16:rowId xmlns:a16="http://schemas.microsoft.com/office/drawing/2014/main" val="10003"/>
                  </a:ext>
                </a:extLst>
              </a:tr>
            </a:tbl>
          </a:graphicData>
        </a:graphic>
      </p:graphicFrame>
      <p:grpSp>
        <p:nvGrpSpPr>
          <p:cNvPr id="4" name="Group 4"/>
          <p:cNvGrpSpPr/>
          <p:nvPr/>
        </p:nvGrpSpPr>
        <p:grpSpPr>
          <a:xfrm>
            <a:off x="-85844" y="822970"/>
            <a:ext cx="18459689" cy="1506835"/>
            <a:chOff x="0" y="0"/>
            <a:chExt cx="9392053" cy="766658"/>
          </a:xfrm>
        </p:grpSpPr>
        <p:sp>
          <p:nvSpPr>
            <p:cNvPr id="5" name="Freeform 5"/>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6" name="TextBox 6"/>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028700" y="1028700"/>
            <a:ext cx="16230600" cy="1095375"/>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FACILITATOR AGENDA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85844" y="822970"/>
            <a:ext cx="18459689" cy="1506835"/>
            <a:chOff x="0" y="0"/>
            <a:chExt cx="9392053" cy="766658"/>
          </a:xfrm>
        </p:grpSpPr>
        <p:sp>
          <p:nvSpPr>
            <p:cNvPr id="3" name="Freeform 3"/>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4" name="TextBox 4"/>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701938" y="4587113"/>
            <a:ext cx="4001956" cy="901611"/>
            <a:chOff x="0" y="0"/>
            <a:chExt cx="1155615" cy="260351"/>
          </a:xfrm>
        </p:grpSpPr>
        <p:sp>
          <p:nvSpPr>
            <p:cNvPr id="6" name="Freeform 6"/>
            <p:cNvSpPr/>
            <p:nvPr/>
          </p:nvSpPr>
          <p:spPr>
            <a:xfrm>
              <a:off x="0" y="0"/>
              <a:ext cx="1155615" cy="260351"/>
            </a:xfrm>
            <a:custGeom>
              <a:avLst/>
              <a:gdLst/>
              <a:ahLst/>
              <a:cxnLst/>
              <a:rect l="l" t="t" r="r" b="b"/>
              <a:pathLst>
                <a:path w="1155615" h="260351">
                  <a:moveTo>
                    <a:pt x="98661" y="0"/>
                  </a:moveTo>
                  <a:lnTo>
                    <a:pt x="1056954" y="0"/>
                  </a:lnTo>
                  <a:cubicBezTo>
                    <a:pt x="1111443" y="0"/>
                    <a:pt x="1155615" y="44172"/>
                    <a:pt x="1155615" y="98661"/>
                  </a:cubicBezTo>
                  <a:lnTo>
                    <a:pt x="1155615" y="161690"/>
                  </a:lnTo>
                  <a:cubicBezTo>
                    <a:pt x="1155615" y="187857"/>
                    <a:pt x="1145220" y="212952"/>
                    <a:pt x="1126718" y="231454"/>
                  </a:cubicBezTo>
                  <a:cubicBezTo>
                    <a:pt x="1108215" y="249957"/>
                    <a:pt x="1083120" y="260351"/>
                    <a:pt x="1056954" y="260351"/>
                  </a:cubicBezTo>
                  <a:lnTo>
                    <a:pt x="98661" y="260351"/>
                  </a:lnTo>
                  <a:cubicBezTo>
                    <a:pt x="72495" y="260351"/>
                    <a:pt x="47400" y="249957"/>
                    <a:pt x="28897" y="231454"/>
                  </a:cubicBezTo>
                  <a:cubicBezTo>
                    <a:pt x="10395" y="212952"/>
                    <a:pt x="0" y="187857"/>
                    <a:pt x="0" y="161690"/>
                  </a:cubicBezTo>
                  <a:lnTo>
                    <a:pt x="0" y="98661"/>
                  </a:lnTo>
                  <a:cubicBezTo>
                    <a:pt x="0" y="72495"/>
                    <a:pt x="10395" y="47400"/>
                    <a:pt x="28897" y="28897"/>
                  </a:cubicBezTo>
                  <a:cubicBezTo>
                    <a:pt x="47400" y="10395"/>
                    <a:pt x="72495" y="0"/>
                    <a:pt x="98661" y="0"/>
                  </a:cubicBezTo>
                  <a:close/>
                </a:path>
              </a:pathLst>
            </a:custGeom>
            <a:solidFill>
              <a:srgbClr val="AED9E0"/>
            </a:solidFill>
          </p:spPr>
          <p:txBody>
            <a:bodyPr/>
            <a:lstStyle/>
            <a:p>
              <a:endParaRPr lang="en-US"/>
            </a:p>
          </p:txBody>
        </p:sp>
        <p:sp>
          <p:nvSpPr>
            <p:cNvPr id="7" name="TextBox 7"/>
            <p:cNvSpPr txBox="1"/>
            <p:nvPr/>
          </p:nvSpPr>
          <p:spPr>
            <a:xfrm>
              <a:off x="0" y="-47625"/>
              <a:ext cx="1155615" cy="307976"/>
            </a:xfrm>
            <a:prstGeom prst="rect">
              <a:avLst/>
            </a:prstGeom>
          </p:spPr>
          <p:txBody>
            <a:bodyPr lIns="254000" tIns="254000" rIns="254000" bIns="254000" rtlCol="0" anchor="ctr"/>
            <a:lstStyle/>
            <a:p>
              <a:pPr marL="0" lvl="0" indent="0" algn="ctr">
                <a:lnSpc>
                  <a:spcPts val="3698"/>
                </a:lnSpc>
              </a:pPr>
              <a:r>
                <a:rPr lang="en-US" sz="2699" b="1" spc="-53">
                  <a:solidFill>
                    <a:srgbClr val="010204"/>
                  </a:solidFill>
                  <a:latin typeface="Roboto Bold"/>
                  <a:ea typeface="Roboto Bold"/>
                  <a:cs typeface="Roboto Bold"/>
                  <a:sym typeface="Roboto Bold"/>
                </a:rPr>
                <a:t>OBJECTIVE 1</a:t>
              </a:r>
            </a:p>
          </p:txBody>
        </p:sp>
      </p:grpSp>
      <p:sp>
        <p:nvSpPr>
          <p:cNvPr id="8" name="Freeform 8"/>
          <p:cNvSpPr/>
          <p:nvPr/>
        </p:nvSpPr>
        <p:spPr>
          <a:xfrm>
            <a:off x="1828072" y="2946396"/>
            <a:ext cx="1524000" cy="1430740"/>
          </a:xfrm>
          <a:custGeom>
            <a:avLst/>
            <a:gdLst/>
            <a:ahLst/>
            <a:cxnLst/>
            <a:rect l="l" t="t" r="r" b="b"/>
            <a:pathLst>
              <a:path w="1524000" h="1430740">
                <a:moveTo>
                  <a:pt x="0" y="0"/>
                </a:moveTo>
                <a:lnTo>
                  <a:pt x="1524000" y="0"/>
                </a:lnTo>
                <a:lnTo>
                  <a:pt x="1524000" y="1430739"/>
                </a:lnTo>
                <a:lnTo>
                  <a:pt x="0" y="1430739"/>
                </a:lnTo>
                <a:lnTo>
                  <a:pt x="0" y="0"/>
                </a:lnTo>
                <a:close/>
              </a:path>
            </a:pathLst>
          </a:custGeom>
          <a:blipFill>
            <a:blip r:embed="rId3"/>
            <a:stretch>
              <a:fillRect l="-26980" t="-24384" r="-505512" b="-549336"/>
            </a:stretch>
          </a:blipFill>
        </p:spPr>
        <p:txBody>
          <a:bodyPr/>
          <a:lstStyle/>
          <a:p>
            <a:endParaRPr lang="en-US"/>
          </a:p>
        </p:txBody>
      </p:sp>
      <p:grpSp>
        <p:nvGrpSpPr>
          <p:cNvPr id="9" name="Group 9"/>
          <p:cNvGrpSpPr/>
          <p:nvPr/>
        </p:nvGrpSpPr>
        <p:grpSpPr>
          <a:xfrm>
            <a:off x="5142044" y="4587113"/>
            <a:ext cx="4001956" cy="901611"/>
            <a:chOff x="0" y="0"/>
            <a:chExt cx="1155615" cy="260351"/>
          </a:xfrm>
        </p:grpSpPr>
        <p:sp>
          <p:nvSpPr>
            <p:cNvPr id="10" name="Freeform 10"/>
            <p:cNvSpPr/>
            <p:nvPr/>
          </p:nvSpPr>
          <p:spPr>
            <a:xfrm>
              <a:off x="0" y="0"/>
              <a:ext cx="1155615" cy="260351"/>
            </a:xfrm>
            <a:custGeom>
              <a:avLst/>
              <a:gdLst/>
              <a:ahLst/>
              <a:cxnLst/>
              <a:rect l="l" t="t" r="r" b="b"/>
              <a:pathLst>
                <a:path w="1155615" h="260351">
                  <a:moveTo>
                    <a:pt x="98661" y="0"/>
                  </a:moveTo>
                  <a:lnTo>
                    <a:pt x="1056954" y="0"/>
                  </a:lnTo>
                  <a:cubicBezTo>
                    <a:pt x="1111443" y="0"/>
                    <a:pt x="1155615" y="44172"/>
                    <a:pt x="1155615" y="98661"/>
                  </a:cubicBezTo>
                  <a:lnTo>
                    <a:pt x="1155615" y="161690"/>
                  </a:lnTo>
                  <a:cubicBezTo>
                    <a:pt x="1155615" y="187857"/>
                    <a:pt x="1145220" y="212952"/>
                    <a:pt x="1126718" y="231454"/>
                  </a:cubicBezTo>
                  <a:cubicBezTo>
                    <a:pt x="1108215" y="249957"/>
                    <a:pt x="1083120" y="260351"/>
                    <a:pt x="1056954" y="260351"/>
                  </a:cubicBezTo>
                  <a:lnTo>
                    <a:pt x="98661" y="260351"/>
                  </a:lnTo>
                  <a:cubicBezTo>
                    <a:pt x="72495" y="260351"/>
                    <a:pt x="47400" y="249957"/>
                    <a:pt x="28897" y="231454"/>
                  </a:cubicBezTo>
                  <a:cubicBezTo>
                    <a:pt x="10395" y="212952"/>
                    <a:pt x="0" y="187857"/>
                    <a:pt x="0" y="161690"/>
                  </a:cubicBezTo>
                  <a:lnTo>
                    <a:pt x="0" y="98661"/>
                  </a:lnTo>
                  <a:cubicBezTo>
                    <a:pt x="0" y="72495"/>
                    <a:pt x="10395" y="47400"/>
                    <a:pt x="28897" y="28897"/>
                  </a:cubicBezTo>
                  <a:cubicBezTo>
                    <a:pt x="47400" y="10395"/>
                    <a:pt x="72495" y="0"/>
                    <a:pt x="98661" y="0"/>
                  </a:cubicBezTo>
                  <a:close/>
                </a:path>
              </a:pathLst>
            </a:custGeom>
            <a:solidFill>
              <a:srgbClr val="AED9E0"/>
            </a:solidFill>
          </p:spPr>
          <p:txBody>
            <a:bodyPr/>
            <a:lstStyle/>
            <a:p>
              <a:endParaRPr lang="en-US"/>
            </a:p>
          </p:txBody>
        </p:sp>
        <p:sp>
          <p:nvSpPr>
            <p:cNvPr id="11" name="TextBox 11"/>
            <p:cNvSpPr txBox="1"/>
            <p:nvPr/>
          </p:nvSpPr>
          <p:spPr>
            <a:xfrm>
              <a:off x="0" y="-47625"/>
              <a:ext cx="1155615" cy="307976"/>
            </a:xfrm>
            <a:prstGeom prst="rect">
              <a:avLst/>
            </a:prstGeom>
          </p:spPr>
          <p:txBody>
            <a:bodyPr lIns="254000" tIns="254000" rIns="254000" bIns="254000" rtlCol="0" anchor="ctr"/>
            <a:lstStyle/>
            <a:p>
              <a:pPr marL="0" lvl="0" indent="0" algn="ctr">
                <a:lnSpc>
                  <a:spcPts val="3698"/>
                </a:lnSpc>
              </a:pPr>
              <a:r>
                <a:rPr lang="en-US" sz="2699" b="1" spc="-53">
                  <a:solidFill>
                    <a:srgbClr val="010204"/>
                  </a:solidFill>
                  <a:latin typeface="Roboto Bold"/>
                  <a:ea typeface="Roboto Bold"/>
                  <a:cs typeface="Roboto Bold"/>
                  <a:sym typeface="Roboto Bold"/>
                </a:rPr>
                <a:t>OBJECTIVE 2</a:t>
              </a:r>
            </a:p>
          </p:txBody>
        </p:sp>
      </p:grpSp>
      <p:sp>
        <p:nvSpPr>
          <p:cNvPr id="12" name="Freeform 12"/>
          <p:cNvSpPr/>
          <p:nvPr/>
        </p:nvSpPr>
        <p:spPr>
          <a:xfrm>
            <a:off x="6381022" y="2898697"/>
            <a:ext cx="1524000" cy="1428898"/>
          </a:xfrm>
          <a:custGeom>
            <a:avLst/>
            <a:gdLst/>
            <a:ahLst/>
            <a:cxnLst/>
            <a:rect l="l" t="t" r="r" b="b"/>
            <a:pathLst>
              <a:path w="1524000" h="1428898">
                <a:moveTo>
                  <a:pt x="0" y="0"/>
                </a:moveTo>
                <a:lnTo>
                  <a:pt x="1524000" y="0"/>
                </a:lnTo>
                <a:lnTo>
                  <a:pt x="1524000" y="1428897"/>
                </a:lnTo>
                <a:lnTo>
                  <a:pt x="0" y="1428897"/>
                </a:lnTo>
                <a:lnTo>
                  <a:pt x="0" y="0"/>
                </a:lnTo>
                <a:close/>
              </a:path>
            </a:pathLst>
          </a:custGeom>
          <a:blipFill>
            <a:blip r:embed="rId3"/>
            <a:stretch>
              <a:fillRect l="-20012" t="-360484" r="-445153" b="-142296"/>
            </a:stretch>
          </a:blipFill>
        </p:spPr>
        <p:txBody>
          <a:bodyPr/>
          <a:lstStyle/>
          <a:p>
            <a:endParaRPr lang="en-US"/>
          </a:p>
        </p:txBody>
      </p:sp>
      <p:grpSp>
        <p:nvGrpSpPr>
          <p:cNvPr id="13" name="Group 13"/>
          <p:cNvGrpSpPr/>
          <p:nvPr/>
        </p:nvGrpSpPr>
        <p:grpSpPr>
          <a:xfrm>
            <a:off x="9582150" y="4587113"/>
            <a:ext cx="4001956" cy="901611"/>
            <a:chOff x="0" y="0"/>
            <a:chExt cx="1155615" cy="260351"/>
          </a:xfrm>
        </p:grpSpPr>
        <p:sp>
          <p:nvSpPr>
            <p:cNvPr id="14" name="Freeform 14"/>
            <p:cNvSpPr/>
            <p:nvPr/>
          </p:nvSpPr>
          <p:spPr>
            <a:xfrm>
              <a:off x="0" y="0"/>
              <a:ext cx="1155615" cy="260351"/>
            </a:xfrm>
            <a:custGeom>
              <a:avLst/>
              <a:gdLst/>
              <a:ahLst/>
              <a:cxnLst/>
              <a:rect l="l" t="t" r="r" b="b"/>
              <a:pathLst>
                <a:path w="1155615" h="260351">
                  <a:moveTo>
                    <a:pt x="98661" y="0"/>
                  </a:moveTo>
                  <a:lnTo>
                    <a:pt x="1056954" y="0"/>
                  </a:lnTo>
                  <a:cubicBezTo>
                    <a:pt x="1111443" y="0"/>
                    <a:pt x="1155615" y="44172"/>
                    <a:pt x="1155615" y="98661"/>
                  </a:cubicBezTo>
                  <a:lnTo>
                    <a:pt x="1155615" y="161690"/>
                  </a:lnTo>
                  <a:cubicBezTo>
                    <a:pt x="1155615" y="187857"/>
                    <a:pt x="1145220" y="212952"/>
                    <a:pt x="1126718" y="231454"/>
                  </a:cubicBezTo>
                  <a:cubicBezTo>
                    <a:pt x="1108215" y="249957"/>
                    <a:pt x="1083120" y="260351"/>
                    <a:pt x="1056954" y="260351"/>
                  </a:cubicBezTo>
                  <a:lnTo>
                    <a:pt x="98661" y="260351"/>
                  </a:lnTo>
                  <a:cubicBezTo>
                    <a:pt x="72495" y="260351"/>
                    <a:pt x="47400" y="249957"/>
                    <a:pt x="28897" y="231454"/>
                  </a:cubicBezTo>
                  <a:cubicBezTo>
                    <a:pt x="10395" y="212952"/>
                    <a:pt x="0" y="187857"/>
                    <a:pt x="0" y="161690"/>
                  </a:cubicBezTo>
                  <a:lnTo>
                    <a:pt x="0" y="98661"/>
                  </a:lnTo>
                  <a:cubicBezTo>
                    <a:pt x="0" y="72495"/>
                    <a:pt x="10395" y="47400"/>
                    <a:pt x="28897" y="28897"/>
                  </a:cubicBezTo>
                  <a:cubicBezTo>
                    <a:pt x="47400" y="10395"/>
                    <a:pt x="72495" y="0"/>
                    <a:pt x="98661" y="0"/>
                  </a:cubicBezTo>
                  <a:close/>
                </a:path>
              </a:pathLst>
            </a:custGeom>
            <a:solidFill>
              <a:srgbClr val="AED9E0"/>
            </a:solidFill>
          </p:spPr>
          <p:txBody>
            <a:bodyPr/>
            <a:lstStyle/>
            <a:p>
              <a:endParaRPr lang="en-US"/>
            </a:p>
          </p:txBody>
        </p:sp>
        <p:sp>
          <p:nvSpPr>
            <p:cNvPr id="15" name="TextBox 15"/>
            <p:cNvSpPr txBox="1"/>
            <p:nvPr/>
          </p:nvSpPr>
          <p:spPr>
            <a:xfrm>
              <a:off x="0" y="-47625"/>
              <a:ext cx="1155615" cy="307976"/>
            </a:xfrm>
            <a:prstGeom prst="rect">
              <a:avLst/>
            </a:prstGeom>
          </p:spPr>
          <p:txBody>
            <a:bodyPr lIns="254000" tIns="254000" rIns="254000" bIns="254000" rtlCol="0" anchor="ctr"/>
            <a:lstStyle/>
            <a:p>
              <a:pPr marL="0" lvl="0" indent="0" algn="ctr">
                <a:lnSpc>
                  <a:spcPts val="3698"/>
                </a:lnSpc>
              </a:pPr>
              <a:r>
                <a:rPr lang="en-US" sz="2699" b="1" spc="-53">
                  <a:solidFill>
                    <a:srgbClr val="010204"/>
                  </a:solidFill>
                  <a:latin typeface="Roboto Bold"/>
                  <a:ea typeface="Roboto Bold"/>
                  <a:cs typeface="Roboto Bold"/>
                  <a:sym typeface="Roboto Bold"/>
                </a:rPr>
                <a:t>OBJECTIVE 3</a:t>
              </a:r>
            </a:p>
          </p:txBody>
        </p:sp>
      </p:grpSp>
      <p:sp>
        <p:nvSpPr>
          <p:cNvPr id="16" name="Freeform 16"/>
          <p:cNvSpPr/>
          <p:nvPr/>
        </p:nvSpPr>
        <p:spPr>
          <a:xfrm>
            <a:off x="10711590" y="2946396"/>
            <a:ext cx="1524000" cy="1333500"/>
          </a:xfrm>
          <a:custGeom>
            <a:avLst/>
            <a:gdLst/>
            <a:ahLst/>
            <a:cxnLst/>
            <a:rect l="l" t="t" r="r" b="b"/>
            <a:pathLst>
              <a:path w="1524000" h="1333500">
                <a:moveTo>
                  <a:pt x="0" y="0"/>
                </a:moveTo>
                <a:lnTo>
                  <a:pt x="1524000" y="0"/>
                </a:lnTo>
                <a:lnTo>
                  <a:pt x="1524000" y="1333500"/>
                </a:lnTo>
                <a:lnTo>
                  <a:pt x="0" y="13335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7" name="Group 17"/>
          <p:cNvGrpSpPr/>
          <p:nvPr/>
        </p:nvGrpSpPr>
        <p:grpSpPr>
          <a:xfrm>
            <a:off x="14022256" y="4587113"/>
            <a:ext cx="4001956" cy="901611"/>
            <a:chOff x="0" y="0"/>
            <a:chExt cx="1155615" cy="260351"/>
          </a:xfrm>
        </p:grpSpPr>
        <p:sp>
          <p:nvSpPr>
            <p:cNvPr id="18" name="Freeform 18"/>
            <p:cNvSpPr/>
            <p:nvPr/>
          </p:nvSpPr>
          <p:spPr>
            <a:xfrm>
              <a:off x="0" y="0"/>
              <a:ext cx="1155615" cy="260351"/>
            </a:xfrm>
            <a:custGeom>
              <a:avLst/>
              <a:gdLst/>
              <a:ahLst/>
              <a:cxnLst/>
              <a:rect l="l" t="t" r="r" b="b"/>
              <a:pathLst>
                <a:path w="1155615" h="260351">
                  <a:moveTo>
                    <a:pt x="98661" y="0"/>
                  </a:moveTo>
                  <a:lnTo>
                    <a:pt x="1056954" y="0"/>
                  </a:lnTo>
                  <a:cubicBezTo>
                    <a:pt x="1111443" y="0"/>
                    <a:pt x="1155615" y="44172"/>
                    <a:pt x="1155615" y="98661"/>
                  </a:cubicBezTo>
                  <a:lnTo>
                    <a:pt x="1155615" y="161690"/>
                  </a:lnTo>
                  <a:cubicBezTo>
                    <a:pt x="1155615" y="187857"/>
                    <a:pt x="1145220" y="212952"/>
                    <a:pt x="1126718" y="231454"/>
                  </a:cubicBezTo>
                  <a:cubicBezTo>
                    <a:pt x="1108215" y="249957"/>
                    <a:pt x="1083120" y="260351"/>
                    <a:pt x="1056954" y="260351"/>
                  </a:cubicBezTo>
                  <a:lnTo>
                    <a:pt x="98661" y="260351"/>
                  </a:lnTo>
                  <a:cubicBezTo>
                    <a:pt x="72495" y="260351"/>
                    <a:pt x="47400" y="249957"/>
                    <a:pt x="28897" y="231454"/>
                  </a:cubicBezTo>
                  <a:cubicBezTo>
                    <a:pt x="10395" y="212952"/>
                    <a:pt x="0" y="187857"/>
                    <a:pt x="0" y="161690"/>
                  </a:cubicBezTo>
                  <a:lnTo>
                    <a:pt x="0" y="98661"/>
                  </a:lnTo>
                  <a:cubicBezTo>
                    <a:pt x="0" y="72495"/>
                    <a:pt x="10395" y="47400"/>
                    <a:pt x="28897" y="28897"/>
                  </a:cubicBezTo>
                  <a:cubicBezTo>
                    <a:pt x="47400" y="10395"/>
                    <a:pt x="72495" y="0"/>
                    <a:pt x="98661" y="0"/>
                  </a:cubicBezTo>
                  <a:close/>
                </a:path>
              </a:pathLst>
            </a:custGeom>
            <a:solidFill>
              <a:srgbClr val="AED9E0"/>
            </a:solidFill>
          </p:spPr>
          <p:txBody>
            <a:bodyPr/>
            <a:lstStyle/>
            <a:p>
              <a:endParaRPr lang="en-US"/>
            </a:p>
          </p:txBody>
        </p:sp>
        <p:sp>
          <p:nvSpPr>
            <p:cNvPr id="19" name="TextBox 19"/>
            <p:cNvSpPr txBox="1"/>
            <p:nvPr/>
          </p:nvSpPr>
          <p:spPr>
            <a:xfrm>
              <a:off x="0" y="-47625"/>
              <a:ext cx="1155615" cy="307976"/>
            </a:xfrm>
            <a:prstGeom prst="rect">
              <a:avLst/>
            </a:prstGeom>
          </p:spPr>
          <p:txBody>
            <a:bodyPr lIns="254000" tIns="254000" rIns="254000" bIns="254000" rtlCol="0" anchor="ctr"/>
            <a:lstStyle/>
            <a:p>
              <a:pPr marL="0" lvl="0" indent="0" algn="ctr">
                <a:lnSpc>
                  <a:spcPts val="3698"/>
                </a:lnSpc>
              </a:pPr>
              <a:r>
                <a:rPr lang="en-US" sz="2699" b="1" spc="-53">
                  <a:solidFill>
                    <a:srgbClr val="010204"/>
                  </a:solidFill>
                  <a:latin typeface="Roboto Bold"/>
                  <a:ea typeface="Roboto Bold"/>
                  <a:cs typeface="Roboto Bold"/>
                  <a:sym typeface="Roboto Bold"/>
                </a:rPr>
                <a:t>OBJECTIVE 4</a:t>
              </a:r>
            </a:p>
          </p:txBody>
        </p:sp>
      </p:grpSp>
      <p:sp>
        <p:nvSpPr>
          <p:cNvPr id="20" name="Freeform 20"/>
          <p:cNvSpPr/>
          <p:nvPr/>
        </p:nvSpPr>
        <p:spPr>
          <a:xfrm>
            <a:off x="15261234" y="3125466"/>
            <a:ext cx="1524000" cy="1154430"/>
          </a:xfrm>
          <a:custGeom>
            <a:avLst/>
            <a:gdLst/>
            <a:ahLst/>
            <a:cxnLst/>
            <a:rect l="l" t="t" r="r" b="b"/>
            <a:pathLst>
              <a:path w="1524000" h="1154430">
                <a:moveTo>
                  <a:pt x="0" y="0"/>
                </a:moveTo>
                <a:lnTo>
                  <a:pt x="1524000" y="0"/>
                </a:lnTo>
                <a:lnTo>
                  <a:pt x="1524000" y="1154430"/>
                </a:lnTo>
                <a:lnTo>
                  <a:pt x="0" y="11544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1"/>
          <p:cNvSpPr txBox="1"/>
          <p:nvPr/>
        </p:nvSpPr>
        <p:spPr>
          <a:xfrm>
            <a:off x="1028700" y="1028700"/>
            <a:ext cx="16392747" cy="1095375"/>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LEARNING OBJECTIVES</a:t>
            </a:r>
          </a:p>
        </p:txBody>
      </p:sp>
      <p:sp>
        <p:nvSpPr>
          <p:cNvPr id="22" name="TextBox 22"/>
          <p:cNvSpPr txBox="1"/>
          <p:nvPr/>
        </p:nvSpPr>
        <p:spPr>
          <a:xfrm>
            <a:off x="701938" y="5635434"/>
            <a:ext cx="4001956" cy="3256463"/>
          </a:xfrm>
          <a:prstGeom prst="rect">
            <a:avLst/>
          </a:prstGeom>
        </p:spPr>
        <p:txBody>
          <a:bodyPr lIns="0" tIns="0" rIns="0" bIns="0" rtlCol="0" anchor="t">
            <a:spAutoFit/>
          </a:bodyPr>
          <a:lstStyle/>
          <a:p>
            <a:pPr marL="0" lvl="0" indent="0" algn="ctr">
              <a:lnSpc>
                <a:spcPts val="3695"/>
              </a:lnSpc>
              <a:spcBef>
                <a:spcPct val="0"/>
              </a:spcBef>
            </a:pPr>
            <a:r>
              <a:rPr lang="en-US" sz="2697" spc="-53">
                <a:solidFill>
                  <a:srgbClr val="010204"/>
                </a:solidFill>
                <a:latin typeface="Roboto"/>
                <a:ea typeface="Roboto"/>
                <a:cs typeface="Roboto"/>
                <a:sym typeface="Roboto"/>
              </a:rPr>
              <a:t>Distinguish between effective and ineffective verbal and non-verbal communication with maternity patients, especially in multilingual or high-stress contexts.</a:t>
            </a:r>
          </a:p>
        </p:txBody>
      </p:sp>
      <p:sp>
        <p:nvSpPr>
          <p:cNvPr id="23" name="TextBox 23"/>
          <p:cNvSpPr txBox="1"/>
          <p:nvPr/>
        </p:nvSpPr>
        <p:spPr>
          <a:xfrm>
            <a:off x="5142044" y="5635434"/>
            <a:ext cx="4001956" cy="2789738"/>
          </a:xfrm>
          <a:prstGeom prst="rect">
            <a:avLst/>
          </a:prstGeom>
        </p:spPr>
        <p:txBody>
          <a:bodyPr lIns="0" tIns="0" rIns="0" bIns="0" rtlCol="0" anchor="t">
            <a:spAutoFit/>
          </a:bodyPr>
          <a:lstStyle/>
          <a:p>
            <a:pPr marL="0" lvl="0" indent="0" algn="ctr">
              <a:lnSpc>
                <a:spcPts val="3695"/>
              </a:lnSpc>
              <a:spcBef>
                <a:spcPct val="0"/>
              </a:spcBef>
            </a:pPr>
            <a:r>
              <a:rPr lang="en-US" sz="2697" spc="-53">
                <a:solidFill>
                  <a:srgbClr val="010204"/>
                </a:solidFill>
                <a:latin typeface="Roboto"/>
                <a:ea typeface="Roboto"/>
                <a:cs typeface="Roboto"/>
                <a:sym typeface="Roboto"/>
              </a:rPr>
              <a:t>Demonstrate patient-centered communication approaches that validate emotions, foster trust and encourage shared decision-making.</a:t>
            </a:r>
          </a:p>
        </p:txBody>
      </p:sp>
      <p:sp>
        <p:nvSpPr>
          <p:cNvPr id="24" name="TextBox 24"/>
          <p:cNvSpPr txBox="1"/>
          <p:nvPr/>
        </p:nvSpPr>
        <p:spPr>
          <a:xfrm>
            <a:off x="9582150" y="5635434"/>
            <a:ext cx="4001956" cy="2323013"/>
          </a:xfrm>
          <a:prstGeom prst="rect">
            <a:avLst/>
          </a:prstGeom>
        </p:spPr>
        <p:txBody>
          <a:bodyPr lIns="0" tIns="0" rIns="0" bIns="0" rtlCol="0" anchor="t">
            <a:spAutoFit/>
          </a:bodyPr>
          <a:lstStyle/>
          <a:p>
            <a:pPr marL="0" lvl="0" indent="0" algn="ctr">
              <a:lnSpc>
                <a:spcPts val="3695"/>
              </a:lnSpc>
              <a:spcBef>
                <a:spcPct val="0"/>
              </a:spcBef>
            </a:pPr>
            <a:r>
              <a:rPr lang="en-US" sz="2697" spc="-53">
                <a:solidFill>
                  <a:srgbClr val="010204"/>
                </a:solidFill>
                <a:latin typeface="Roboto"/>
                <a:ea typeface="Roboto"/>
                <a:cs typeface="Roboto"/>
                <a:sym typeface="Roboto"/>
              </a:rPr>
              <a:t>U</a:t>
            </a:r>
            <a:r>
              <a:rPr lang="en-US" sz="2697" u="none" strike="noStrike" spc="-53">
                <a:solidFill>
                  <a:srgbClr val="010204"/>
                </a:solidFill>
                <a:latin typeface="Roboto"/>
                <a:ea typeface="Roboto"/>
                <a:cs typeface="Roboto"/>
                <a:sym typeface="Roboto"/>
              </a:rPr>
              <a:t>se teach-back, open-ended questions and plain language to enhance patient understanding and engagement.</a:t>
            </a:r>
          </a:p>
        </p:txBody>
      </p:sp>
      <p:sp>
        <p:nvSpPr>
          <p:cNvPr id="25" name="TextBox 25"/>
          <p:cNvSpPr txBox="1"/>
          <p:nvPr/>
        </p:nvSpPr>
        <p:spPr>
          <a:xfrm>
            <a:off x="14022256" y="5635434"/>
            <a:ext cx="4001956" cy="2789738"/>
          </a:xfrm>
          <a:prstGeom prst="rect">
            <a:avLst/>
          </a:prstGeom>
        </p:spPr>
        <p:txBody>
          <a:bodyPr lIns="0" tIns="0" rIns="0" bIns="0" rtlCol="0" anchor="t">
            <a:spAutoFit/>
          </a:bodyPr>
          <a:lstStyle/>
          <a:p>
            <a:pPr marL="0" lvl="0" indent="0" algn="ctr">
              <a:lnSpc>
                <a:spcPts val="3695"/>
              </a:lnSpc>
              <a:spcBef>
                <a:spcPct val="0"/>
              </a:spcBef>
            </a:pPr>
            <a:r>
              <a:rPr lang="en-US" sz="2697" spc="-53">
                <a:solidFill>
                  <a:srgbClr val="010204"/>
                </a:solidFill>
                <a:latin typeface="Roboto"/>
                <a:ea typeface="Roboto"/>
                <a:cs typeface="Roboto"/>
                <a:sym typeface="Roboto"/>
              </a:rPr>
              <a:t>Inc</a:t>
            </a:r>
            <a:r>
              <a:rPr lang="en-US" sz="2697" u="none" strike="noStrike" spc="-53">
                <a:solidFill>
                  <a:srgbClr val="010204"/>
                </a:solidFill>
                <a:latin typeface="Roboto"/>
                <a:ea typeface="Roboto"/>
                <a:cs typeface="Roboto"/>
                <a:sym typeface="Roboto"/>
              </a:rPr>
              <a:t>orporate professional interpreter services appropriately and consistently, ensuring patients have equitable access to information.</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4281879" y="3286927"/>
            <a:ext cx="10500110" cy="7000073"/>
          </a:xfrm>
          <a:custGeom>
            <a:avLst/>
            <a:gdLst/>
            <a:ahLst/>
            <a:cxnLst/>
            <a:rect l="l" t="t" r="r" b="b"/>
            <a:pathLst>
              <a:path w="10500110" h="7000073">
                <a:moveTo>
                  <a:pt x="0" y="0"/>
                </a:moveTo>
                <a:lnTo>
                  <a:pt x="10500110" y="0"/>
                </a:lnTo>
                <a:lnTo>
                  <a:pt x="10500110" y="7000073"/>
                </a:lnTo>
                <a:lnTo>
                  <a:pt x="0" y="7000073"/>
                </a:lnTo>
                <a:lnTo>
                  <a:pt x="0" y="0"/>
                </a:lnTo>
                <a:close/>
              </a:path>
            </a:pathLst>
          </a:custGeom>
          <a:blipFill>
            <a:blip r:embed="rId4"/>
            <a:stretch>
              <a:fillRect/>
            </a:stretch>
          </a:blipFill>
        </p:spPr>
        <p:txBody>
          <a:bodyPr/>
          <a:lstStyle/>
          <a:p>
            <a:endParaRPr lang="en-US"/>
          </a:p>
        </p:txBody>
      </p:sp>
      <p:sp>
        <p:nvSpPr>
          <p:cNvPr id="4" name="Freeform 4"/>
          <p:cNvSpPr/>
          <p:nvPr/>
        </p:nvSpPr>
        <p:spPr>
          <a:xfrm>
            <a:off x="3510919" y="3100541"/>
            <a:ext cx="6791098" cy="7186459"/>
          </a:xfrm>
          <a:custGeom>
            <a:avLst/>
            <a:gdLst/>
            <a:ahLst/>
            <a:cxnLst/>
            <a:rect l="l" t="t" r="r" b="b"/>
            <a:pathLst>
              <a:path w="6791098" h="7186459">
                <a:moveTo>
                  <a:pt x="0" y="0"/>
                </a:moveTo>
                <a:lnTo>
                  <a:pt x="6791098" y="0"/>
                </a:lnTo>
                <a:lnTo>
                  <a:pt x="6791098" y="7186459"/>
                </a:lnTo>
                <a:lnTo>
                  <a:pt x="0" y="7186459"/>
                </a:lnTo>
                <a:lnTo>
                  <a:pt x="0" y="0"/>
                </a:lnTo>
                <a:close/>
              </a:path>
            </a:pathLst>
          </a:custGeom>
          <a:blipFill>
            <a:blip r:embed="rId5"/>
            <a:stretch>
              <a:fillRect l="-58657"/>
            </a:stretch>
          </a:blipFill>
        </p:spPr>
        <p:txBody>
          <a:bodyPr/>
          <a:lstStyle/>
          <a:p>
            <a:endParaRPr lang="en-US"/>
          </a:p>
        </p:txBody>
      </p:sp>
      <p:sp>
        <p:nvSpPr>
          <p:cNvPr id="5" name="Freeform 5"/>
          <p:cNvSpPr/>
          <p:nvPr/>
        </p:nvSpPr>
        <p:spPr>
          <a:xfrm>
            <a:off x="11727585" y="2343150"/>
            <a:ext cx="8815468" cy="10923098"/>
          </a:xfrm>
          <a:custGeom>
            <a:avLst/>
            <a:gdLst/>
            <a:ahLst/>
            <a:cxnLst/>
            <a:rect l="l" t="t" r="r" b="b"/>
            <a:pathLst>
              <a:path w="8815468" h="10923098">
                <a:moveTo>
                  <a:pt x="0" y="0"/>
                </a:moveTo>
                <a:lnTo>
                  <a:pt x="8815468" y="0"/>
                </a:lnTo>
                <a:lnTo>
                  <a:pt x="8815468" y="10923098"/>
                </a:lnTo>
                <a:lnTo>
                  <a:pt x="0" y="10923098"/>
                </a:lnTo>
                <a:lnTo>
                  <a:pt x="0" y="0"/>
                </a:lnTo>
                <a:close/>
              </a:path>
            </a:pathLst>
          </a:custGeom>
          <a:blipFill>
            <a:blip r:embed="rId6"/>
            <a:stretch>
              <a:fillRect l="-24194"/>
            </a:stretch>
          </a:blipFill>
        </p:spPr>
        <p:txBody>
          <a:bodyPr/>
          <a:lstStyle/>
          <a:p>
            <a:endParaRPr lang="en-US"/>
          </a:p>
        </p:txBody>
      </p:sp>
      <p:grpSp>
        <p:nvGrpSpPr>
          <p:cNvPr id="6" name="Group 6"/>
          <p:cNvGrpSpPr/>
          <p:nvPr/>
        </p:nvGrpSpPr>
        <p:grpSpPr>
          <a:xfrm>
            <a:off x="8859305" y="917319"/>
            <a:ext cx="7112401" cy="2957898"/>
            <a:chOff x="0" y="-148508"/>
            <a:chExt cx="9483202" cy="3943863"/>
          </a:xfrm>
        </p:grpSpPr>
        <p:sp>
          <p:nvSpPr>
            <p:cNvPr id="7" name="AutoShape 7"/>
            <p:cNvSpPr/>
            <p:nvPr/>
          </p:nvSpPr>
          <p:spPr>
            <a:xfrm>
              <a:off x="6807756" y="3121440"/>
              <a:ext cx="930336" cy="673915"/>
            </a:xfrm>
            <a:prstGeom prst="line">
              <a:avLst/>
            </a:prstGeom>
            <a:ln w="76200" cap="rnd">
              <a:solidFill>
                <a:srgbClr val="AED9E0"/>
              </a:solidFill>
              <a:prstDash val="solid"/>
              <a:headEnd type="none" w="sm" len="sm"/>
              <a:tailEnd type="none" w="sm" len="sm"/>
            </a:ln>
          </p:spPr>
          <p:txBody>
            <a:bodyPr/>
            <a:lstStyle/>
            <a:p>
              <a:endParaRPr lang="en-US"/>
            </a:p>
          </p:txBody>
        </p:sp>
        <p:grpSp>
          <p:nvGrpSpPr>
            <p:cNvPr id="8" name="Group 8"/>
            <p:cNvGrpSpPr/>
            <p:nvPr/>
          </p:nvGrpSpPr>
          <p:grpSpPr>
            <a:xfrm>
              <a:off x="0" y="-148508"/>
              <a:ext cx="9483202" cy="3431183"/>
              <a:chOff x="0" y="-29335"/>
              <a:chExt cx="1873225" cy="677765"/>
            </a:xfrm>
          </p:grpSpPr>
          <p:sp>
            <p:nvSpPr>
              <p:cNvPr id="9" name="Freeform 9"/>
              <p:cNvSpPr/>
              <p:nvPr/>
            </p:nvSpPr>
            <p:spPr>
              <a:xfrm>
                <a:off x="0" y="0"/>
                <a:ext cx="1873225" cy="620615"/>
              </a:xfrm>
              <a:custGeom>
                <a:avLst/>
                <a:gdLst/>
                <a:ahLst/>
                <a:cxnLst/>
                <a:rect l="l" t="t" r="r" b="b"/>
                <a:pathLst>
                  <a:path w="1873225" h="620615">
                    <a:moveTo>
                      <a:pt x="55514" y="0"/>
                    </a:moveTo>
                    <a:lnTo>
                      <a:pt x="1817711" y="0"/>
                    </a:lnTo>
                    <a:cubicBezTo>
                      <a:pt x="1848371" y="0"/>
                      <a:pt x="1873225" y="24854"/>
                      <a:pt x="1873225" y="55514"/>
                    </a:cubicBezTo>
                    <a:lnTo>
                      <a:pt x="1873225" y="565101"/>
                    </a:lnTo>
                    <a:cubicBezTo>
                      <a:pt x="1873225" y="595760"/>
                      <a:pt x="1848371" y="620615"/>
                      <a:pt x="1817711" y="620615"/>
                    </a:cubicBezTo>
                    <a:lnTo>
                      <a:pt x="55514" y="620615"/>
                    </a:lnTo>
                    <a:cubicBezTo>
                      <a:pt x="24854" y="620615"/>
                      <a:pt x="0" y="595760"/>
                      <a:pt x="0" y="565101"/>
                    </a:cubicBezTo>
                    <a:lnTo>
                      <a:pt x="0" y="55514"/>
                    </a:lnTo>
                    <a:cubicBezTo>
                      <a:pt x="0" y="24854"/>
                      <a:pt x="24854" y="0"/>
                      <a:pt x="55514" y="0"/>
                    </a:cubicBezTo>
                    <a:close/>
                  </a:path>
                </a:pathLst>
              </a:custGeom>
              <a:solidFill>
                <a:srgbClr val="FEFAF6"/>
              </a:solidFill>
              <a:ln w="66675" cap="rnd">
                <a:solidFill>
                  <a:srgbClr val="AED9E0"/>
                </a:solidFill>
                <a:prstDash val="solid"/>
                <a:round/>
              </a:ln>
            </p:spPr>
            <p:txBody>
              <a:bodyPr/>
              <a:lstStyle/>
              <a:p>
                <a:endParaRPr lang="en-US"/>
              </a:p>
            </p:txBody>
          </p:sp>
          <p:sp>
            <p:nvSpPr>
              <p:cNvPr id="10" name="TextBox 10"/>
              <p:cNvSpPr txBox="1"/>
              <p:nvPr/>
            </p:nvSpPr>
            <p:spPr>
              <a:xfrm>
                <a:off x="0" y="-29335"/>
                <a:ext cx="1873225" cy="67776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So, an epidural is medicine that goes in your back to help with the pain. Most people say it really helps. There are some things to know—it can lower your blood pressure a little and sometimes people get headaches after. But we watch very closely and can usually help with those things. You’ll still be awake and can feel some pressure to push.</a:t>
                </a:r>
              </a:p>
            </p:txBody>
          </p:sp>
        </p:grpSp>
      </p:grpSp>
      <p:grpSp>
        <p:nvGrpSpPr>
          <p:cNvPr id="11" name="Group 11"/>
          <p:cNvGrpSpPr/>
          <p:nvPr/>
        </p:nvGrpSpPr>
        <p:grpSpPr>
          <a:xfrm>
            <a:off x="7637368" y="3591311"/>
            <a:ext cx="3013264" cy="3019290"/>
            <a:chOff x="0" y="0"/>
            <a:chExt cx="6350000" cy="6362700"/>
          </a:xfrm>
        </p:grpSpPr>
        <p:sp>
          <p:nvSpPr>
            <p:cNvPr id="12" name="Freeform 12"/>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13" name="Group 13"/>
          <p:cNvGrpSpPr/>
          <p:nvPr/>
        </p:nvGrpSpPr>
        <p:grpSpPr>
          <a:xfrm>
            <a:off x="0" y="206774"/>
            <a:ext cx="6330376" cy="985639"/>
            <a:chOff x="0" y="0"/>
            <a:chExt cx="1827975" cy="284616"/>
          </a:xfrm>
        </p:grpSpPr>
        <p:sp>
          <p:nvSpPr>
            <p:cNvPr id="14" name="Freeform 14"/>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15" name="TextBox 15"/>
            <p:cNvSpPr txBox="1"/>
            <p:nvPr/>
          </p:nvSpPr>
          <p:spPr>
            <a:xfrm>
              <a:off x="0" y="-47625"/>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INFORMED CONSENT: RESPECT</a:t>
              </a:r>
            </a:p>
          </p:txBody>
        </p:sp>
      </p:gr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4281879" y="3286927"/>
            <a:ext cx="10500110" cy="7000073"/>
          </a:xfrm>
          <a:custGeom>
            <a:avLst/>
            <a:gdLst/>
            <a:ahLst/>
            <a:cxnLst/>
            <a:rect l="l" t="t" r="r" b="b"/>
            <a:pathLst>
              <a:path w="10500110" h="7000073">
                <a:moveTo>
                  <a:pt x="0" y="0"/>
                </a:moveTo>
                <a:lnTo>
                  <a:pt x="10500110" y="0"/>
                </a:lnTo>
                <a:lnTo>
                  <a:pt x="10500110" y="7000073"/>
                </a:lnTo>
                <a:lnTo>
                  <a:pt x="0" y="7000073"/>
                </a:lnTo>
                <a:lnTo>
                  <a:pt x="0" y="0"/>
                </a:lnTo>
                <a:close/>
              </a:path>
            </a:pathLst>
          </a:custGeom>
          <a:blipFill>
            <a:blip r:embed="rId4"/>
            <a:stretch>
              <a:fillRect/>
            </a:stretch>
          </a:blipFill>
        </p:spPr>
        <p:txBody>
          <a:bodyPr/>
          <a:lstStyle/>
          <a:p>
            <a:endParaRPr lang="en-US"/>
          </a:p>
        </p:txBody>
      </p:sp>
      <p:sp>
        <p:nvSpPr>
          <p:cNvPr id="4" name="Freeform 4"/>
          <p:cNvSpPr/>
          <p:nvPr/>
        </p:nvSpPr>
        <p:spPr>
          <a:xfrm>
            <a:off x="3510919" y="3100541"/>
            <a:ext cx="6791098" cy="7186459"/>
          </a:xfrm>
          <a:custGeom>
            <a:avLst/>
            <a:gdLst/>
            <a:ahLst/>
            <a:cxnLst/>
            <a:rect l="l" t="t" r="r" b="b"/>
            <a:pathLst>
              <a:path w="6791098" h="7186459">
                <a:moveTo>
                  <a:pt x="0" y="0"/>
                </a:moveTo>
                <a:lnTo>
                  <a:pt x="6791098" y="0"/>
                </a:lnTo>
                <a:lnTo>
                  <a:pt x="6791098" y="7186459"/>
                </a:lnTo>
                <a:lnTo>
                  <a:pt x="0" y="7186459"/>
                </a:lnTo>
                <a:lnTo>
                  <a:pt x="0" y="0"/>
                </a:lnTo>
                <a:close/>
              </a:path>
            </a:pathLst>
          </a:custGeom>
          <a:blipFill>
            <a:blip r:embed="rId5"/>
            <a:stretch>
              <a:fillRect l="-58657"/>
            </a:stretch>
          </a:blipFill>
        </p:spPr>
        <p:txBody>
          <a:bodyPr/>
          <a:lstStyle/>
          <a:p>
            <a:endParaRPr lang="en-US"/>
          </a:p>
        </p:txBody>
      </p:sp>
      <p:grpSp>
        <p:nvGrpSpPr>
          <p:cNvPr id="5" name="Group 5"/>
          <p:cNvGrpSpPr/>
          <p:nvPr/>
        </p:nvGrpSpPr>
        <p:grpSpPr>
          <a:xfrm>
            <a:off x="10672419" y="164652"/>
            <a:ext cx="6061568" cy="1498454"/>
            <a:chOff x="0" y="-28575"/>
            <a:chExt cx="1596462" cy="394655"/>
          </a:xfrm>
        </p:grpSpPr>
        <p:sp>
          <p:nvSpPr>
            <p:cNvPr id="6" name="Freeform 6"/>
            <p:cNvSpPr/>
            <p:nvPr/>
          </p:nvSpPr>
          <p:spPr>
            <a:xfrm>
              <a:off x="0" y="0"/>
              <a:ext cx="1596462" cy="337505"/>
            </a:xfrm>
            <a:custGeom>
              <a:avLst/>
              <a:gdLst/>
              <a:ahLst/>
              <a:cxnLst/>
              <a:rect l="l" t="t" r="r" b="b"/>
              <a:pathLst>
                <a:path w="1596462" h="337505">
                  <a:moveTo>
                    <a:pt x="65138" y="0"/>
                  </a:moveTo>
                  <a:lnTo>
                    <a:pt x="1531324" y="0"/>
                  </a:lnTo>
                  <a:cubicBezTo>
                    <a:pt x="1548600" y="0"/>
                    <a:pt x="1565168" y="6863"/>
                    <a:pt x="1577384" y="19078"/>
                  </a:cubicBezTo>
                  <a:cubicBezTo>
                    <a:pt x="1589600" y="31294"/>
                    <a:pt x="1596462" y="47862"/>
                    <a:pt x="1596462" y="65138"/>
                  </a:cubicBezTo>
                  <a:lnTo>
                    <a:pt x="1596462" y="272367"/>
                  </a:lnTo>
                  <a:cubicBezTo>
                    <a:pt x="1596462" y="308341"/>
                    <a:pt x="1567299" y="337505"/>
                    <a:pt x="1531324" y="337505"/>
                  </a:cubicBezTo>
                  <a:lnTo>
                    <a:pt x="65138" y="337505"/>
                  </a:lnTo>
                  <a:cubicBezTo>
                    <a:pt x="29163" y="337505"/>
                    <a:pt x="0" y="308341"/>
                    <a:pt x="0" y="272367"/>
                  </a:cubicBezTo>
                  <a:lnTo>
                    <a:pt x="0" y="65138"/>
                  </a:lnTo>
                  <a:cubicBezTo>
                    <a:pt x="0" y="29163"/>
                    <a:pt x="29163" y="0"/>
                    <a:pt x="65138" y="0"/>
                  </a:cubicBezTo>
                  <a:close/>
                </a:path>
              </a:pathLst>
            </a:custGeom>
            <a:solidFill>
              <a:srgbClr val="FEFAF6"/>
            </a:solidFill>
            <a:ln w="66675" cap="rnd">
              <a:solidFill>
                <a:srgbClr val="AED9E0"/>
              </a:solidFill>
              <a:prstDash val="solid"/>
              <a:round/>
            </a:ln>
          </p:spPr>
          <p:txBody>
            <a:bodyPr/>
            <a:lstStyle/>
            <a:p>
              <a:endParaRPr lang="en-US"/>
            </a:p>
          </p:txBody>
        </p:sp>
        <p:sp>
          <p:nvSpPr>
            <p:cNvPr id="7" name="TextBox 7"/>
            <p:cNvSpPr txBox="1"/>
            <p:nvPr/>
          </p:nvSpPr>
          <p:spPr>
            <a:xfrm>
              <a:off x="0" y="-28575"/>
              <a:ext cx="1596462"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Yes, she will be awake and can still feel enough to know when to push. </a:t>
              </a:r>
            </a:p>
          </p:txBody>
        </p:sp>
      </p:grpSp>
      <p:sp>
        <p:nvSpPr>
          <p:cNvPr id="8" name="Freeform 8"/>
          <p:cNvSpPr/>
          <p:nvPr/>
        </p:nvSpPr>
        <p:spPr>
          <a:xfrm>
            <a:off x="11727585" y="2343150"/>
            <a:ext cx="8815468" cy="10923098"/>
          </a:xfrm>
          <a:custGeom>
            <a:avLst/>
            <a:gdLst/>
            <a:ahLst/>
            <a:cxnLst/>
            <a:rect l="l" t="t" r="r" b="b"/>
            <a:pathLst>
              <a:path w="8815468" h="10923098">
                <a:moveTo>
                  <a:pt x="0" y="0"/>
                </a:moveTo>
                <a:lnTo>
                  <a:pt x="8815468" y="0"/>
                </a:lnTo>
                <a:lnTo>
                  <a:pt x="8815468" y="10923098"/>
                </a:lnTo>
                <a:lnTo>
                  <a:pt x="0" y="10923098"/>
                </a:lnTo>
                <a:lnTo>
                  <a:pt x="0" y="0"/>
                </a:lnTo>
                <a:close/>
              </a:path>
            </a:pathLst>
          </a:custGeom>
          <a:blipFill>
            <a:blip r:embed="rId6"/>
            <a:stretch>
              <a:fillRect l="-24194"/>
            </a:stretch>
          </a:blipFill>
        </p:spPr>
        <p:txBody>
          <a:bodyPr/>
          <a:lstStyle/>
          <a:p>
            <a:endParaRPr lang="en-US"/>
          </a:p>
        </p:txBody>
      </p:sp>
      <p:grpSp>
        <p:nvGrpSpPr>
          <p:cNvPr id="9" name="Group 9"/>
          <p:cNvGrpSpPr/>
          <p:nvPr/>
        </p:nvGrpSpPr>
        <p:grpSpPr>
          <a:xfrm>
            <a:off x="10710022" y="1526035"/>
            <a:ext cx="5986362" cy="2289469"/>
            <a:chOff x="0" y="0"/>
            <a:chExt cx="7981816" cy="3052625"/>
          </a:xfrm>
        </p:grpSpPr>
        <p:sp>
          <p:nvSpPr>
            <p:cNvPr id="10" name="AutoShape 10"/>
            <p:cNvSpPr/>
            <p:nvPr/>
          </p:nvSpPr>
          <p:spPr>
            <a:xfrm>
              <a:off x="5320082" y="0"/>
              <a:ext cx="0" cy="956899"/>
            </a:xfrm>
            <a:prstGeom prst="line">
              <a:avLst/>
            </a:prstGeom>
            <a:ln w="76200" cap="flat">
              <a:solidFill>
                <a:srgbClr val="AED9E0"/>
              </a:solidFill>
              <a:prstDash val="solid"/>
              <a:headEnd type="none" w="sm" len="sm"/>
              <a:tailEnd type="none" w="sm" len="sm"/>
            </a:ln>
          </p:spPr>
          <p:txBody>
            <a:bodyPr/>
            <a:lstStyle/>
            <a:p>
              <a:endParaRPr lang="en-US"/>
            </a:p>
          </p:txBody>
        </p:sp>
        <p:sp>
          <p:nvSpPr>
            <p:cNvPr id="11" name="AutoShape 11"/>
            <p:cNvSpPr/>
            <p:nvPr/>
          </p:nvSpPr>
          <p:spPr>
            <a:xfrm>
              <a:off x="4051359" y="2378710"/>
              <a:ext cx="930336" cy="673915"/>
            </a:xfrm>
            <a:prstGeom prst="line">
              <a:avLst/>
            </a:prstGeom>
            <a:ln w="76200" cap="rnd">
              <a:solidFill>
                <a:srgbClr val="AED9E0"/>
              </a:solidFill>
              <a:prstDash val="solid"/>
              <a:headEnd type="none" w="sm" len="sm"/>
              <a:tailEnd type="none" w="sm" len="sm"/>
            </a:ln>
          </p:spPr>
          <p:txBody>
            <a:bodyPr/>
            <a:lstStyle/>
            <a:p>
              <a:endParaRPr lang="en-US"/>
            </a:p>
          </p:txBody>
        </p:sp>
        <p:grpSp>
          <p:nvGrpSpPr>
            <p:cNvPr id="12" name="Group 12"/>
            <p:cNvGrpSpPr/>
            <p:nvPr/>
          </p:nvGrpSpPr>
          <p:grpSpPr>
            <a:xfrm>
              <a:off x="0" y="634702"/>
              <a:ext cx="7981816" cy="2021483"/>
              <a:chOff x="0" y="-31087"/>
              <a:chExt cx="1576655" cy="399305"/>
            </a:xfrm>
          </p:grpSpPr>
          <p:sp>
            <p:nvSpPr>
              <p:cNvPr id="13" name="Freeform 13"/>
              <p:cNvSpPr/>
              <p:nvPr/>
            </p:nvSpPr>
            <p:spPr>
              <a:xfrm>
                <a:off x="0" y="0"/>
                <a:ext cx="1576655" cy="342155"/>
              </a:xfrm>
              <a:custGeom>
                <a:avLst/>
                <a:gdLst/>
                <a:ahLst/>
                <a:cxnLst/>
                <a:rect l="l" t="t" r="r" b="b"/>
                <a:pathLst>
                  <a:path w="1576655" h="342155">
                    <a:moveTo>
                      <a:pt x="65956" y="0"/>
                    </a:moveTo>
                    <a:lnTo>
                      <a:pt x="1510699" y="0"/>
                    </a:lnTo>
                    <a:cubicBezTo>
                      <a:pt x="1547125" y="0"/>
                      <a:pt x="1576655" y="29530"/>
                      <a:pt x="1576655" y="65956"/>
                    </a:cubicBezTo>
                    <a:lnTo>
                      <a:pt x="1576655" y="276199"/>
                    </a:lnTo>
                    <a:cubicBezTo>
                      <a:pt x="1576655" y="312626"/>
                      <a:pt x="1547125" y="342155"/>
                      <a:pt x="1510699" y="342155"/>
                    </a:cubicBezTo>
                    <a:lnTo>
                      <a:pt x="65956" y="342155"/>
                    </a:lnTo>
                    <a:cubicBezTo>
                      <a:pt x="29530" y="342155"/>
                      <a:pt x="0" y="312626"/>
                      <a:pt x="0" y="276199"/>
                    </a:cubicBezTo>
                    <a:lnTo>
                      <a:pt x="0" y="65956"/>
                    </a:lnTo>
                    <a:cubicBezTo>
                      <a:pt x="0" y="29530"/>
                      <a:pt x="29530" y="0"/>
                      <a:pt x="65956" y="0"/>
                    </a:cubicBezTo>
                    <a:close/>
                  </a:path>
                </a:pathLst>
              </a:custGeom>
              <a:solidFill>
                <a:srgbClr val="FEFAF6"/>
              </a:solidFill>
              <a:ln w="66675" cap="rnd">
                <a:solidFill>
                  <a:srgbClr val="AED9E0"/>
                </a:solidFill>
                <a:prstDash val="solid"/>
                <a:round/>
              </a:ln>
            </p:spPr>
            <p:txBody>
              <a:bodyPr/>
              <a:lstStyle/>
              <a:p>
                <a:endParaRPr lang="en-US"/>
              </a:p>
            </p:txBody>
          </p:sp>
          <p:sp>
            <p:nvSpPr>
              <p:cNvPr id="14" name="TextBox 14"/>
              <p:cNvSpPr txBox="1"/>
              <p:nvPr/>
            </p:nvSpPr>
            <p:spPr>
              <a:xfrm>
                <a:off x="0" y="-31087"/>
                <a:ext cx="1576655" cy="39930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Would you like a few minutes to talk with your support person before the anesthesiologist comes in? Or would you like me to bring them in now?</a:t>
                </a:r>
              </a:p>
            </p:txBody>
          </p:sp>
        </p:grpSp>
      </p:grpSp>
      <p:grpSp>
        <p:nvGrpSpPr>
          <p:cNvPr id="15" name="Group 15"/>
          <p:cNvGrpSpPr/>
          <p:nvPr/>
        </p:nvGrpSpPr>
        <p:grpSpPr>
          <a:xfrm>
            <a:off x="600772" y="2154338"/>
            <a:ext cx="1840398" cy="1544875"/>
            <a:chOff x="0" y="0"/>
            <a:chExt cx="2453864" cy="2059832"/>
          </a:xfrm>
        </p:grpSpPr>
        <p:sp>
          <p:nvSpPr>
            <p:cNvPr id="16" name="AutoShape 16"/>
            <p:cNvSpPr/>
            <p:nvPr/>
          </p:nvSpPr>
          <p:spPr>
            <a:xfrm>
              <a:off x="608670" y="0"/>
              <a:ext cx="0" cy="956899"/>
            </a:xfrm>
            <a:prstGeom prst="line">
              <a:avLst/>
            </a:prstGeom>
            <a:ln w="76200" cap="flat">
              <a:solidFill>
                <a:srgbClr val="B8F2E6"/>
              </a:solidFill>
              <a:prstDash val="solid"/>
              <a:headEnd type="none" w="sm" len="sm"/>
              <a:tailEnd type="none" w="sm" len="sm"/>
            </a:ln>
          </p:spPr>
          <p:txBody>
            <a:bodyPr/>
            <a:lstStyle/>
            <a:p>
              <a:endParaRPr lang="en-US"/>
            </a:p>
          </p:txBody>
        </p:sp>
        <p:sp>
          <p:nvSpPr>
            <p:cNvPr id="17" name="AutoShape 17"/>
            <p:cNvSpPr/>
            <p:nvPr/>
          </p:nvSpPr>
          <p:spPr>
            <a:xfrm>
              <a:off x="1247115" y="1627276"/>
              <a:ext cx="749209" cy="432556"/>
            </a:xfrm>
            <a:prstGeom prst="line">
              <a:avLst/>
            </a:prstGeom>
            <a:ln w="76200" cap="rnd">
              <a:solidFill>
                <a:srgbClr val="B8F2E6"/>
              </a:solidFill>
              <a:prstDash val="solid"/>
              <a:headEnd type="none" w="sm" len="sm"/>
              <a:tailEnd type="none" w="sm" len="sm"/>
            </a:ln>
          </p:spPr>
          <p:txBody>
            <a:bodyPr/>
            <a:lstStyle/>
            <a:p>
              <a:endParaRPr lang="en-US"/>
            </a:p>
          </p:txBody>
        </p:sp>
        <p:grpSp>
          <p:nvGrpSpPr>
            <p:cNvPr id="18" name="Group 18"/>
            <p:cNvGrpSpPr/>
            <p:nvPr/>
          </p:nvGrpSpPr>
          <p:grpSpPr>
            <a:xfrm>
              <a:off x="0" y="550204"/>
              <a:ext cx="2453864" cy="1346829"/>
              <a:chOff x="0" y="-27526"/>
              <a:chExt cx="484714" cy="266041"/>
            </a:xfrm>
          </p:grpSpPr>
          <p:sp>
            <p:nvSpPr>
              <p:cNvPr id="19" name="Freeform 19"/>
              <p:cNvSpPr/>
              <p:nvPr/>
            </p:nvSpPr>
            <p:spPr>
              <a:xfrm>
                <a:off x="0" y="0"/>
                <a:ext cx="484714" cy="208891"/>
              </a:xfrm>
              <a:custGeom>
                <a:avLst/>
                <a:gdLst/>
                <a:ahLst/>
                <a:cxnLst/>
                <a:rect l="l" t="t" r="r" b="b"/>
                <a:pathLst>
                  <a:path w="484714" h="208891">
                    <a:moveTo>
                      <a:pt x="104445" y="0"/>
                    </a:moveTo>
                    <a:lnTo>
                      <a:pt x="380269" y="0"/>
                    </a:lnTo>
                    <a:cubicBezTo>
                      <a:pt x="407969" y="0"/>
                      <a:pt x="434535" y="11004"/>
                      <a:pt x="454123" y="30591"/>
                    </a:cubicBezTo>
                    <a:cubicBezTo>
                      <a:pt x="473710" y="50179"/>
                      <a:pt x="484714" y="76745"/>
                      <a:pt x="484714" y="104445"/>
                    </a:cubicBezTo>
                    <a:lnTo>
                      <a:pt x="484714" y="104445"/>
                    </a:lnTo>
                    <a:cubicBezTo>
                      <a:pt x="484714" y="132146"/>
                      <a:pt x="473710" y="158712"/>
                      <a:pt x="454123" y="178299"/>
                    </a:cubicBezTo>
                    <a:cubicBezTo>
                      <a:pt x="434535" y="197887"/>
                      <a:pt x="407969" y="208891"/>
                      <a:pt x="380269" y="208891"/>
                    </a:cubicBezTo>
                    <a:lnTo>
                      <a:pt x="104445" y="208891"/>
                    </a:lnTo>
                    <a:cubicBezTo>
                      <a:pt x="76745" y="208891"/>
                      <a:pt x="50179" y="197887"/>
                      <a:pt x="30591" y="178299"/>
                    </a:cubicBezTo>
                    <a:cubicBezTo>
                      <a:pt x="11004" y="158712"/>
                      <a:pt x="0" y="132146"/>
                      <a:pt x="0" y="104445"/>
                    </a:cubicBezTo>
                    <a:lnTo>
                      <a:pt x="0" y="104445"/>
                    </a:lnTo>
                    <a:cubicBezTo>
                      <a:pt x="0" y="76745"/>
                      <a:pt x="11004" y="50179"/>
                      <a:pt x="30591" y="30591"/>
                    </a:cubicBezTo>
                    <a:cubicBezTo>
                      <a:pt x="50179" y="11004"/>
                      <a:pt x="76745" y="0"/>
                      <a:pt x="104445" y="0"/>
                    </a:cubicBezTo>
                    <a:close/>
                  </a:path>
                </a:pathLst>
              </a:custGeom>
              <a:solidFill>
                <a:srgbClr val="FEFAF6"/>
              </a:solidFill>
              <a:ln w="66675" cap="rnd">
                <a:solidFill>
                  <a:srgbClr val="B8F2E6"/>
                </a:solidFill>
                <a:prstDash val="solid"/>
                <a:round/>
              </a:ln>
            </p:spPr>
            <p:txBody>
              <a:bodyPr/>
              <a:lstStyle/>
              <a:p>
                <a:endParaRPr lang="en-US"/>
              </a:p>
            </p:txBody>
          </p:sp>
          <p:sp>
            <p:nvSpPr>
              <p:cNvPr id="20" name="TextBox 20"/>
              <p:cNvSpPr txBox="1"/>
              <p:nvPr/>
            </p:nvSpPr>
            <p:spPr>
              <a:xfrm>
                <a:off x="0" y="-27526"/>
                <a:ext cx="484714" cy="266041"/>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Now, please.</a:t>
                </a:r>
              </a:p>
            </p:txBody>
          </p:sp>
        </p:grpSp>
      </p:grpSp>
      <p:grpSp>
        <p:nvGrpSpPr>
          <p:cNvPr id="21" name="Group 21"/>
          <p:cNvGrpSpPr/>
          <p:nvPr/>
        </p:nvGrpSpPr>
        <p:grpSpPr>
          <a:xfrm>
            <a:off x="148125" y="1296581"/>
            <a:ext cx="2830233" cy="1157932"/>
            <a:chOff x="0" y="-27820"/>
            <a:chExt cx="745411" cy="304969"/>
          </a:xfrm>
        </p:grpSpPr>
        <p:sp>
          <p:nvSpPr>
            <p:cNvPr id="22" name="Freeform 22"/>
            <p:cNvSpPr/>
            <p:nvPr/>
          </p:nvSpPr>
          <p:spPr>
            <a:xfrm>
              <a:off x="0" y="0"/>
              <a:ext cx="745411" cy="247819"/>
            </a:xfrm>
            <a:custGeom>
              <a:avLst/>
              <a:gdLst/>
              <a:ahLst/>
              <a:cxnLst/>
              <a:rect l="l" t="t" r="r" b="b"/>
              <a:pathLst>
                <a:path w="745411" h="247819">
                  <a:moveTo>
                    <a:pt x="123910" y="0"/>
                  </a:moveTo>
                  <a:lnTo>
                    <a:pt x="621502" y="0"/>
                  </a:lnTo>
                  <a:cubicBezTo>
                    <a:pt x="654364" y="0"/>
                    <a:pt x="685881" y="13055"/>
                    <a:pt x="709119" y="36292"/>
                  </a:cubicBezTo>
                  <a:cubicBezTo>
                    <a:pt x="732357" y="59530"/>
                    <a:pt x="745411" y="91047"/>
                    <a:pt x="745411" y="123910"/>
                  </a:cubicBezTo>
                  <a:lnTo>
                    <a:pt x="745411" y="123910"/>
                  </a:lnTo>
                  <a:cubicBezTo>
                    <a:pt x="745411" y="192343"/>
                    <a:pt x="689935" y="247819"/>
                    <a:pt x="621502" y="247819"/>
                  </a:cubicBezTo>
                  <a:lnTo>
                    <a:pt x="123910" y="247819"/>
                  </a:lnTo>
                  <a:cubicBezTo>
                    <a:pt x="55476" y="247819"/>
                    <a:pt x="0" y="192343"/>
                    <a:pt x="0" y="123910"/>
                  </a:cubicBezTo>
                  <a:lnTo>
                    <a:pt x="0" y="123910"/>
                  </a:lnTo>
                  <a:cubicBezTo>
                    <a:pt x="0" y="55476"/>
                    <a:pt x="55476" y="0"/>
                    <a:pt x="123910" y="0"/>
                  </a:cubicBezTo>
                  <a:close/>
                </a:path>
              </a:pathLst>
            </a:custGeom>
            <a:solidFill>
              <a:srgbClr val="FEFAF6"/>
            </a:solidFill>
            <a:ln w="66675" cap="rnd">
              <a:solidFill>
                <a:srgbClr val="B8F2E6"/>
              </a:solidFill>
              <a:prstDash val="solid"/>
              <a:round/>
            </a:ln>
          </p:spPr>
          <p:txBody>
            <a:bodyPr/>
            <a:lstStyle/>
            <a:p>
              <a:endParaRPr lang="en-US"/>
            </a:p>
          </p:txBody>
        </p:sp>
        <p:sp>
          <p:nvSpPr>
            <p:cNvPr id="23" name="TextBox 23"/>
            <p:cNvSpPr txBox="1"/>
            <p:nvPr/>
          </p:nvSpPr>
          <p:spPr>
            <a:xfrm>
              <a:off x="0" y="-27820"/>
              <a:ext cx="745411" cy="304969"/>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Okay. That helps.</a:t>
              </a:r>
            </a:p>
          </p:txBody>
        </p:sp>
      </p:grpSp>
      <p:grpSp>
        <p:nvGrpSpPr>
          <p:cNvPr id="24" name="Group 24"/>
          <p:cNvGrpSpPr/>
          <p:nvPr/>
        </p:nvGrpSpPr>
        <p:grpSpPr>
          <a:xfrm>
            <a:off x="7637368" y="3591311"/>
            <a:ext cx="3013264" cy="3019290"/>
            <a:chOff x="0" y="0"/>
            <a:chExt cx="6350000" cy="6362700"/>
          </a:xfrm>
        </p:grpSpPr>
        <p:sp>
          <p:nvSpPr>
            <p:cNvPr id="25" name="Freeform 25"/>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26" name="Group 26"/>
          <p:cNvGrpSpPr/>
          <p:nvPr/>
        </p:nvGrpSpPr>
        <p:grpSpPr>
          <a:xfrm>
            <a:off x="6906468" y="2351316"/>
            <a:ext cx="3377625" cy="1765943"/>
            <a:chOff x="0" y="-112884"/>
            <a:chExt cx="4503501" cy="2354591"/>
          </a:xfrm>
        </p:grpSpPr>
        <p:sp>
          <p:nvSpPr>
            <p:cNvPr id="27" name="AutoShape 27"/>
            <p:cNvSpPr/>
            <p:nvPr/>
          </p:nvSpPr>
          <p:spPr>
            <a:xfrm flipV="1">
              <a:off x="1114599" y="1175526"/>
              <a:ext cx="1110768" cy="1066181"/>
            </a:xfrm>
            <a:prstGeom prst="line">
              <a:avLst/>
            </a:prstGeom>
            <a:ln w="76200" cap="rnd">
              <a:solidFill>
                <a:srgbClr val="FFB7AF"/>
              </a:solidFill>
              <a:prstDash val="solid"/>
              <a:headEnd type="none" w="sm" len="sm"/>
              <a:tailEnd type="none" w="sm" len="sm"/>
            </a:ln>
          </p:spPr>
          <p:txBody>
            <a:bodyPr/>
            <a:lstStyle/>
            <a:p>
              <a:endParaRPr lang="en-US"/>
            </a:p>
          </p:txBody>
        </p:sp>
        <p:grpSp>
          <p:nvGrpSpPr>
            <p:cNvPr id="28" name="Group 28"/>
            <p:cNvGrpSpPr/>
            <p:nvPr/>
          </p:nvGrpSpPr>
          <p:grpSpPr>
            <a:xfrm>
              <a:off x="0" y="-112884"/>
              <a:ext cx="4503501" cy="1997939"/>
              <a:chOff x="0" y="-22298"/>
              <a:chExt cx="889580" cy="394655"/>
            </a:xfrm>
          </p:grpSpPr>
          <p:sp>
            <p:nvSpPr>
              <p:cNvPr id="29" name="Freeform 29"/>
              <p:cNvSpPr/>
              <p:nvPr/>
            </p:nvSpPr>
            <p:spPr>
              <a:xfrm>
                <a:off x="0" y="0"/>
                <a:ext cx="889580" cy="337505"/>
              </a:xfrm>
              <a:custGeom>
                <a:avLst/>
                <a:gdLst/>
                <a:ahLst/>
                <a:cxnLst/>
                <a:rect l="l" t="t" r="r" b="b"/>
                <a:pathLst>
                  <a:path w="889580" h="337505">
                    <a:moveTo>
                      <a:pt x="116898" y="0"/>
                    </a:moveTo>
                    <a:lnTo>
                      <a:pt x="772682" y="0"/>
                    </a:lnTo>
                    <a:cubicBezTo>
                      <a:pt x="837243" y="0"/>
                      <a:pt x="889580" y="52337"/>
                      <a:pt x="889580" y="116898"/>
                    </a:cubicBezTo>
                    <a:lnTo>
                      <a:pt x="889580" y="220606"/>
                    </a:lnTo>
                    <a:cubicBezTo>
                      <a:pt x="889580" y="251610"/>
                      <a:pt x="877264" y="281343"/>
                      <a:pt x="855342" y="303266"/>
                    </a:cubicBezTo>
                    <a:cubicBezTo>
                      <a:pt x="833419" y="325189"/>
                      <a:pt x="803686" y="337505"/>
                      <a:pt x="772682" y="337505"/>
                    </a:cubicBezTo>
                    <a:lnTo>
                      <a:pt x="116898" y="337505"/>
                    </a:lnTo>
                    <a:cubicBezTo>
                      <a:pt x="52337" y="337505"/>
                      <a:pt x="0" y="285168"/>
                      <a:pt x="0" y="220606"/>
                    </a:cubicBezTo>
                    <a:lnTo>
                      <a:pt x="0" y="116898"/>
                    </a:lnTo>
                    <a:cubicBezTo>
                      <a:pt x="0" y="52337"/>
                      <a:pt x="52337" y="0"/>
                      <a:pt x="116898" y="0"/>
                    </a:cubicBezTo>
                    <a:close/>
                  </a:path>
                </a:pathLst>
              </a:custGeom>
              <a:solidFill>
                <a:srgbClr val="FEFAF6"/>
              </a:solidFill>
              <a:ln w="66675" cap="rnd">
                <a:solidFill>
                  <a:srgbClr val="FFB7AF"/>
                </a:solidFill>
                <a:prstDash val="solid"/>
                <a:round/>
              </a:ln>
            </p:spPr>
            <p:txBody>
              <a:bodyPr/>
              <a:lstStyle/>
              <a:p>
                <a:endParaRPr lang="en-US"/>
              </a:p>
            </p:txBody>
          </p:sp>
          <p:sp>
            <p:nvSpPr>
              <p:cNvPr id="30" name="TextBox 30"/>
              <p:cNvSpPr txBox="1"/>
              <p:nvPr/>
            </p:nvSpPr>
            <p:spPr>
              <a:xfrm>
                <a:off x="0" y="-22298"/>
                <a:ext cx="869616"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She not sleep? She feel baby come?</a:t>
                </a:r>
              </a:p>
            </p:txBody>
          </p:sp>
        </p:grpSp>
      </p:grpSp>
      <p:grpSp>
        <p:nvGrpSpPr>
          <p:cNvPr id="31" name="Group 31"/>
          <p:cNvGrpSpPr/>
          <p:nvPr/>
        </p:nvGrpSpPr>
        <p:grpSpPr>
          <a:xfrm>
            <a:off x="2194822" y="9016023"/>
            <a:ext cx="16093178" cy="1380403"/>
            <a:chOff x="0" y="-37855"/>
            <a:chExt cx="4238532" cy="363563"/>
          </a:xfrm>
        </p:grpSpPr>
        <p:sp>
          <p:nvSpPr>
            <p:cNvPr id="32" name="Freeform 32"/>
            <p:cNvSpPr/>
            <p:nvPr/>
          </p:nvSpPr>
          <p:spPr>
            <a:xfrm>
              <a:off x="0" y="0"/>
              <a:ext cx="4238532" cy="296888"/>
            </a:xfrm>
            <a:custGeom>
              <a:avLst/>
              <a:gdLst/>
              <a:ahLst/>
              <a:cxnLst/>
              <a:rect l="l" t="t" r="r" b="b"/>
              <a:pathLst>
                <a:path w="4238532" h="296888">
                  <a:moveTo>
                    <a:pt x="0" y="0"/>
                  </a:moveTo>
                  <a:lnTo>
                    <a:pt x="4238532" y="0"/>
                  </a:lnTo>
                  <a:lnTo>
                    <a:pt x="4238532" y="296888"/>
                  </a:lnTo>
                  <a:lnTo>
                    <a:pt x="0" y="296888"/>
                  </a:lnTo>
                  <a:close/>
                </a:path>
              </a:pathLst>
            </a:custGeom>
            <a:solidFill>
              <a:srgbClr val="FEFAF6"/>
            </a:solidFill>
          </p:spPr>
          <p:txBody>
            <a:bodyPr/>
            <a:lstStyle/>
            <a:p>
              <a:endParaRPr lang="en-US"/>
            </a:p>
          </p:txBody>
        </p:sp>
        <p:sp>
          <p:nvSpPr>
            <p:cNvPr id="33" name="TextBox 33"/>
            <p:cNvSpPr txBox="1"/>
            <p:nvPr/>
          </p:nvSpPr>
          <p:spPr>
            <a:xfrm>
              <a:off x="0" y="-37855"/>
              <a:ext cx="4238532" cy="363563"/>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Anesthesiologist enters and sits down near patient, interpreter remains on screen.</a:t>
              </a:r>
            </a:p>
          </p:txBody>
        </p:sp>
      </p:grpSp>
      <p:grpSp>
        <p:nvGrpSpPr>
          <p:cNvPr id="34" name="Group 34"/>
          <p:cNvGrpSpPr/>
          <p:nvPr/>
        </p:nvGrpSpPr>
        <p:grpSpPr>
          <a:xfrm>
            <a:off x="0" y="129531"/>
            <a:ext cx="6330376" cy="1150567"/>
            <a:chOff x="0" y="-22305"/>
            <a:chExt cx="1827975" cy="332241"/>
          </a:xfrm>
        </p:grpSpPr>
        <p:sp>
          <p:nvSpPr>
            <p:cNvPr id="35" name="Freeform 35"/>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36" name="TextBox 36"/>
            <p:cNvSpPr txBox="1"/>
            <p:nvPr/>
          </p:nvSpPr>
          <p:spPr>
            <a:xfrm>
              <a:off x="0" y="-22305"/>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INFORMED CONSENT: 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4281879" y="3286927"/>
            <a:ext cx="10500110" cy="7000073"/>
          </a:xfrm>
          <a:custGeom>
            <a:avLst/>
            <a:gdLst/>
            <a:ahLst/>
            <a:cxnLst/>
            <a:rect l="l" t="t" r="r" b="b"/>
            <a:pathLst>
              <a:path w="10500110" h="7000073">
                <a:moveTo>
                  <a:pt x="0" y="0"/>
                </a:moveTo>
                <a:lnTo>
                  <a:pt x="10500110" y="0"/>
                </a:lnTo>
                <a:lnTo>
                  <a:pt x="10500110" y="7000073"/>
                </a:lnTo>
                <a:lnTo>
                  <a:pt x="0" y="7000073"/>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193094" y="2559014"/>
            <a:ext cx="2656082" cy="1150092"/>
            <a:chOff x="-13507" y="-144661"/>
            <a:chExt cx="3541443" cy="1533457"/>
          </a:xfrm>
        </p:grpSpPr>
        <p:sp>
          <p:nvSpPr>
            <p:cNvPr id="5" name="AutoShape 5"/>
            <p:cNvSpPr/>
            <p:nvPr/>
          </p:nvSpPr>
          <p:spPr>
            <a:xfrm>
              <a:off x="1763968" y="748397"/>
              <a:ext cx="870872" cy="640399"/>
            </a:xfrm>
            <a:prstGeom prst="line">
              <a:avLst/>
            </a:prstGeom>
            <a:ln w="76200" cap="rnd">
              <a:solidFill>
                <a:srgbClr val="B8F2E6"/>
              </a:solidFill>
              <a:prstDash val="solid"/>
              <a:headEnd type="none" w="sm" len="sm"/>
              <a:tailEnd type="none" w="sm" len="sm"/>
            </a:ln>
          </p:spPr>
          <p:txBody>
            <a:bodyPr/>
            <a:lstStyle/>
            <a:p>
              <a:endParaRPr lang="en-US"/>
            </a:p>
          </p:txBody>
        </p:sp>
        <p:grpSp>
          <p:nvGrpSpPr>
            <p:cNvPr id="6" name="Group 6"/>
            <p:cNvGrpSpPr/>
            <p:nvPr/>
          </p:nvGrpSpPr>
          <p:grpSpPr>
            <a:xfrm>
              <a:off x="-13507" y="-144661"/>
              <a:ext cx="3541443" cy="1366932"/>
              <a:chOff x="-2668" y="-28575"/>
              <a:chExt cx="699544" cy="270011"/>
            </a:xfrm>
          </p:grpSpPr>
          <p:sp>
            <p:nvSpPr>
              <p:cNvPr id="7" name="Freeform 7"/>
              <p:cNvSpPr/>
              <p:nvPr/>
            </p:nvSpPr>
            <p:spPr>
              <a:xfrm>
                <a:off x="0" y="0"/>
                <a:ext cx="696876" cy="212861"/>
              </a:xfrm>
              <a:custGeom>
                <a:avLst/>
                <a:gdLst/>
                <a:ahLst/>
                <a:cxnLst/>
                <a:rect l="l" t="t" r="r" b="b"/>
                <a:pathLst>
                  <a:path w="696876" h="212861">
                    <a:moveTo>
                      <a:pt x="106431" y="0"/>
                    </a:moveTo>
                    <a:lnTo>
                      <a:pt x="590446" y="0"/>
                    </a:lnTo>
                    <a:cubicBezTo>
                      <a:pt x="618673" y="0"/>
                      <a:pt x="645744" y="11213"/>
                      <a:pt x="665703" y="31173"/>
                    </a:cubicBezTo>
                    <a:cubicBezTo>
                      <a:pt x="685663" y="51132"/>
                      <a:pt x="696876" y="78203"/>
                      <a:pt x="696876" y="106431"/>
                    </a:cubicBezTo>
                    <a:lnTo>
                      <a:pt x="696876" y="106431"/>
                    </a:lnTo>
                    <a:cubicBezTo>
                      <a:pt x="696876" y="165211"/>
                      <a:pt x="649226" y="212861"/>
                      <a:pt x="590446" y="212861"/>
                    </a:cubicBezTo>
                    <a:lnTo>
                      <a:pt x="106431" y="212861"/>
                    </a:lnTo>
                    <a:cubicBezTo>
                      <a:pt x="47651" y="212861"/>
                      <a:pt x="0" y="165211"/>
                      <a:pt x="0" y="106431"/>
                    </a:cubicBezTo>
                    <a:lnTo>
                      <a:pt x="0" y="106431"/>
                    </a:lnTo>
                    <a:cubicBezTo>
                      <a:pt x="0" y="47651"/>
                      <a:pt x="47651" y="0"/>
                      <a:pt x="106431" y="0"/>
                    </a:cubicBezTo>
                    <a:close/>
                  </a:path>
                </a:pathLst>
              </a:custGeom>
              <a:solidFill>
                <a:srgbClr val="FEFAF6"/>
              </a:solidFill>
              <a:ln w="66675" cap="rnd">
                <a:solidFill>
                  <a:srgbClr val="B8F2E6"/>
                </a:solidFill>
                <a:prstDash val="solid"/>
                <a:round/>
              </a:ln>
            </p:spPr>
            <p:txBody>
              <a:bodyPr/>
              <a:lstStyle/>
              <a:p>
                <a:endParaRPr lang="en-US"/>
              </a:p>
            </p:txBody>
          </p:sp>
          <p:sp>
            <p:nvSpPr>
              <p:cNvPr id="8" name="TextBox 8"/>
              <p:cNvSpPr txBox="1"/>
              <p:nvPr/>
            </p:nvSpPr>
            <p:spPr>
              <a:xfrm>
                <a:off x="-2668" y="-28575"/>
                <a:ext cx="696876" cy="270011"/>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Yes.</a:t>
                </a:r>
              </a:p>
            </p:txBody>
          </p:sp>
        </p:grpSp>
      </p:grpSp>
      <p:sp>
        <p:nvSpPr>
          <p:cNvPr id="9" name="Freeform 9"/>
          <p:cNvSpPr/>
          <p:nvPr/>
        </p:nvSpPr>
        <p:spPr>
          <a:xfrm>
            <a:off x="3510919" y="3100541"/>
            <a:ext cx="6791098" cy="7186459"/>
          </a:xfrm>
          <a:custGeom>
            <a:avLst/>
            <a:gdLst/>
            <a:ahLst/>
            <a:cxnLst/>
            <a:rect l="l" t="t" r="r" b="b"/>
            <a:pathLst>
              <a:path w="6791098" h="7186459">
                <a:moveTo>
                  <a:pt x="0" y="0"/>
                </a:moveTo>
                <a:lnTo>
                  <a:pt x="6791098" y="0"/>
                </a:lnTo>
                <a:lnTo>
                  <a:pt x="6791098" y="7186459"/>
                </a:lnTo>
                <a:lnTo>
                  <a:pt x="0" y="7186459"/>
                </a:lnTo>
                <a:lnTo>
                  <a:pt x="0" y="0"/>
                </a:lnTo>
                <a:close/>
              </a:path>
            </a:pathLst>
          </a:custGeom>
          <a:blipFill>
            <a:blip r:embed="rId5"/>
            <a:stretch>
              <a:fillRect l="-58657"/>
            </a:stretch>
          </a:blipFill>
        </p:spPr>
        <p:txBody>
          <a:bodyPr/>
          <a:lstStyle/>
          <a:p>
            <a:endParaRPr lang="en-US"/>
          </a:p>
        </p:txBody>
      </p:sp>
      <p:sp>
        <p:nvSpPr>
          <p:cNvPr id="10" name="Freeform 10"/>
          <p:cNvSpPr/>
          <p:nvPr/>
        </p:nvSpPr>
        <p:spPr>
          <a:xfrm>
            <a:off x="8260124" y="2343058"/>
            <a:ext cx="8815468" cy="10923098"/>
          </a:xfrm>
          <a:custGeom>
            <a:avLst/>
            <a:gdLst/>
            <a:ahLst/>
            <a:cxnLst/>
            <a:rect l="l" t="t" r="r" b="b"/>
            <a:pathLst>
              <a:path w="8815468" h="10923098">
                <a:moveTo>
                  <a:pt x="0" y="0"/>
                </a:moveTo>
                <a:lnTo>
                  <a:pt x="8815468" y="0"/>
                </a:lnTo>
                <a:lnTo>
                  <a:pt x="8815468" y="10923098"/>
                </a:lnTo>
                <a:lnTo>
                  <a:pt x="0" y="10923098"/>
                </a:lnTo>
                <a:lnTo>
                  <a:pt x="0" y="0"/>
                </a:lnTo>
                <a:close/>
              </a:path>
            </a:pathLst>
          </a:custGeom>
          <a:blipFill>
            <a:blip r:embed="rId6"/>
            <a:stretch>
              <a:fillRect l="-24194"/>
            </a:stretch>
          </a:blipFill>
        </p:spPr>
        <p:txBody>
          <a:bodyPr/>
          <a:lstStyle/>
          <a:p>
            <a:endParaRPr lang="en-US"/>
          </a:p>
        </p:txBody>
      </p:sp>
      <p:grpSp>
        <p:nvGrpSpPr>
          <p:cNvPr id="11" name="Group 11"/>
          <p:cNvGrpSpPr/>
          <p:nvPr/>
        </p:nvGrpSpPr>
        <p:grpSpPr>
          <a:xfrm>
            <a:off x="12378467" y="2100536"/>
            <a:ext cx="7536266" cy="10676604"/>
            <a:chOff x="0" y="0"/>
            <a:chExt cx="10048355" cy="14235472"/>
          </a:xfrm>
        </p:grpSpPr>
        <p:sp>
          <p:nvSpPr>
            <p:cNvPr id="12" name="Freeform 12"/>
            <p:cNvSpPr/>
            <p:nvPr/>
          </p:nvSpPr>
          <p:spPr>
            <a:xfrm flipH="1">
              <a:off x="0" y="0"/>
              <a:ext cx="10048355" cy="14235472"/>
            </a:xfrm>
            <a:custGeom>
              <a:avLst/>
              <a:gdLst/>
              <a:ahLst/>
              <a:cxnLst/>
              <a:rect l="l" t="t" r="r" b="b"/>
              <a:pathLst>
                <a:path w="10048355" h="14235472">
                  <a:moveTo>
                    <a:pt x="10048355" y="0"/>
                  </a:moveTo>
                  <a:lnTo>
                    <a:pt x="0" y="0"/>
                  </a:lnTo>
                  <a:lnTo>
                    <a:pt x="0" y="14235472"/>
                  </a:lnTo>
                  <a:lnTo>
                    <a:pt x="10048355" y="14235472"/>
                  </a:lnTo>
                  <a:lnTo>
                    <a:pt x="10048355" y="0"/>
                  </a:lnTo>
                  <a:close/>
                </a:path>
              </a:pathLst>
            </a:custGeom>
            <a:blipFill>
              <a:blip r:embed="rId7"/>
              <a:stretch>
                <a:fillRect r="-41669"/>
              </a:stretch>
            </a:blipFill>
          </p:spPr>
          <p:txBody>
            <a:bodyPr/>
            <a:lstStyle/>
            <a:p>
              <a:endParaRPr lang="en-US"/>
            </a:p>
          </p:txBody>
        </p:sp>
        <p:grpSp>
          <p:nvGrpSpPr>
            <p:cNvPr id="13" name="Group 13"/>
            <p:cNvGrpSpPr/>
            <p:nvPr/>
          </p:nvGrpSpPr>
          <p:grpSpPr>
            <a:xfrm>
              <a:off x="392976" y="9396781"/>
              <a:ext cx="2875345" cy="1061917"/>
              <a:chOff x="0" y="-29018"/>
              <a:chExt cx="567969" cy="209761"/>
            </a:xfrm>
          </p:grpSpPr>
          <p:sp>
            <p:nvSpPr>
              <p:cNvPr id="14" name="Freeform 14"/>
              <p:cNvSpPr/>
              <p:nvPr/>
            </p:nvSpPr>
            <p:spPr>
              <a:xfrm>
                <a:off x="0" y="0"/>
                <a:ext cx="567969" cy="162136"/>
              </a:xfrm>
              <a:custGeom>
                <a:avLst/>
                <a:gdLst/>
                <a:ahLst/>
                <a:cxnLst/>
                <a:rect l="l" t="t" r="r" b="b"/>
                <a:pathLst>
                  <a:path w="567969" h="162136">
                    <a:moveTo>
                      <a:pt x="81068" y="0"/>
                    </a:moveTo>
                    <a:lnTo>
                      <a:pt x="486901" y="0"/>
                    </a:lnTo>
                    <a:cubicBezTo>
                      <a:pt x="531674" y="0"/>
                      <a:pt x="567969" y="36295"/>
                      <a:pt x="567969" y="81068"/>
                    </a:cubicBezTo>
                    <a:lnTo>
                      <a:pt x="567969" y="81068"/>
                    </a:lnTo>
                    <a:cubicBezTo>
                      <a:pt x="567969" y="102569"/>
                      <a:pt x="559428" y="123189"/>
                      <a:pt x="544225" y="138392"/>
                    </a:cubicBezTo>
                    <a:cubicBezTo>
                      <a:pt x="529022" y="153595"/>
                      <a:pt x="508402" y="162136"/>
                      <a:pt x="486901" y="162136"/>
                    </a:cubicBezTo>
                    <a:lnTo>
                      <a:pt x="81068" y="162136"/>
                    </a:lnTo>
                    <a:cubicBezTo>
                      <a:pt x="59568" y="162136"/>
                      <a:pt x="38948" y="153595"/>
                      <a:pt x="23744" y="138392"/>
                    </a:cubicBezTo>
                    <a:cubicBezTo>
                      <a:pt x="8541" y="123189"/>
                      <a:pt x="0" y="102569"/>
                      <a:pt x="0" y="81068"/>
                    </a:cubicBezTo>
                    <a:lnTo>
                      <a:pt x="0" y="81068"/>
                    </a:lnTo>
                    <a:cubicBezTo>
                      <a:pt x="0" y="59568"/>
                      <a:pt x="8541" y="38948"/>
                      <a:pt x="23744" y="23744"/>
                    </a:cubicBezTo>
                    <a:cubicBezTo>
                      <a:pt x="38948" y="8541"/>
                      <a:pt x="59568" y="0"/>
                      <a:pt x="81068" y="0"/>
                    </a:cubicBezTo>
                    <a:close/>
                  </a:path>
                </a:pathLst>
              </a:custGeom>
              <a:solidFill>
                <a:srgbClr val="FEFAF6"/>
              </a:solidFill>
              <a:ln w="38100" cap="rnd">
                <a:solidFill>
                  <a:srgbClr val="5E6472"/>
                </a:solidFill>
                <a:prstDash val="solid"/>
                <a:round/>
              </a:ln>
            </p:spPr>
            <p:txBody>
              <a:bodyPr/>
              <a:lstStyle/>
              <a:p>
                <a:endParaRPr lang="en-US"/>
              </a:p>
            </p:txBody>
          </p:sp>
          <p:sp>
            <p:nvSpPr>
              <p:cNvPr id="15" name="TextBox 15"/>
              <p:cNvSpPr txBox="1"/>
              <p:nvPr/>
            </p:nvSpPr>
            <p:spPr>
              <a:xfrm>
                <a:off x="0" y="-29018"/>
                <a:ext cx="567969" cy="209761"/>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Anesthesiologist</a:t>
                </a:r>
              </a:p>
            </p:txBody>
          </p:sp>
        </p:grpSp>
      </p:grpSp>
      <p:grpSp>
        <p:nvGrpSpPr>
          <p:cNvPr id="16" name="Group 16"/>
          <p:cNvGrpSpPr/>
          <p:nvPr/>
        </p:nvGrpSpPr>
        <p:grpSpPr>
          <a:xfrm>
            <a:off x="8844462" y="1436663"/>
            <a:ext cx="7646793" cy="2291734"/>
            <a:chOff x="0" y="0"/>
            <a:chExt cx="10195724" cy="3055645"/>
          </a:xfrm>
        </p:grpSpPr>
        <p:sp>
          <p:nvSpPr>
            <p:cNvPr id="17" name="AutoShape 17"/>
            <p:cNvSpPr/>
            <p:nvPr/>
          </p:nvSpPr>
          <p:spPr>
            <a:xfrm>
              <a:off x="7807496" y="0"/>
              <a:ext cx="0" cy="956899"/>
            </a:xfrm>
            <a:prstGeom prst="line">
              <a:avLst/>
            </a:prstGeom>
            <a:ln w="76200" cap="flat">
              <a:solidFill>
                <a:srgbClr val="5E6472"/>
              </a:solidFill>
              <a:prstDash val="solid"/>
              <a:headEnd type="none" w="sm" len="sm"/>
              <a:tailEnd type="none" w="sm" len="sm"/>
            </a:ln>
          </p:spPr>
          <p:txBody>
            <a:bodyPr/>
            <a:lstStyle/>
            <a:p>
              <a:endParaRPr lang="en-US"/>
            </a:p>
          </p:txBody>
        </p:sp>
        <p:sp>
          <p:nvSpPr>
            <p:cNvPr id="18" name="AutoShape 18"/>
            <p:cNvSpPr/>
            <p:nvPr/>
          </p:nvSpPr>
          <p:spPr>
            <a:xfrm>
              <a:off x="6496734" y="2381730"/>
              <a:ext cx="930336"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19" name="Group 19"/>
            <p:cNvGrpSpPr/>
            <p:nvPr/>
          </p:nvGrpSpPr>
          <p:grpSpPr>
            <a:xfrm>
              <a:off x="0" y="459103"/>
              <a:ext cx="10195724" cy="2259633"/>
              <a:chOff x="0" y="-57150"/>
              <a:chExt cx="2013970" cy="446347"/>
            </a:xfrm>
          </p:grpSpPr>
          <p:sp>
            <p:nvSpPr>
              <p:cNvPr id="20" name="Freeform 20"/>
              <p:cNvSpPr/>
              <p:nvPr/>
            </p:nvSpPr>
            <p:spPr>
              <a:xfrm>
                <a:off x="0" y="0"/>
                <a:ext cx="2013970" cy="342155"/>
              </a:xfrm>
              <a:custGeom>
                <a:avLst/>
                <a:gdLst/>
                <a:ahLst/>
                <a:cxnLst/>
                <a:rect l="l" t="t" r="r" b="b"/>
                <a:pathLst>
                  <a:path w="2013970" h="342155">
                    <a:moveTo>
                      <a:pt x="51634" y="0"/>
                    </a:moveTo>
                    <a:lnTo>
                      <a:pt x="1962336" y="0"/>
                    </a:lnTo>
                    <a:cubicBezTo>
                      <a:pt x="1976030" y="0"/>
                      <a:pt x="1989163" y="5440"/>
                      <a:pt x="1998847" y="15123"/>
                    </a:cubicBezTo>
                    <a:cubicBezTo>
                      <a:pt x="2008530" y="24807"/>
                      <a:pt x="2013970" y="37940"/>
                      <a:pt x="2013970" y="51634"/>
                    </a:cubicBezTo>
                    <a:lnTo>
                      <a:pt x="2013970" y="290521"/>
                    </a:lnTo>
                    <a:cubicBezTo>
                      <a:pt x="2013970" y="319038"/>
                      <a:pt x="1990853" y="342155"/>
                      <a:pt x="1962336" y="342155"/>
                    </a:cubicBezTo>
                    <a:lnTo>
                      <a:pt x="51634" y="342155"/>
                    </a:lnTo>
                    <a:cubicBezTo>
                      <a:pt x="23118" y="342155"/>
                      <a:pt x="0" y="319038"/>
                      <a:pt x="0" y="290521"/>
                    </a:cubicBezTo>
                    <a:lnTo>
                      <a:pt x="0" y="51634"/>
                    </a:lnTo>
                    <a:cubicBezTo>
                      <a:pt x="0" y="23118"/>
                      <a:pt x="23118" y="0"/>
                      <a:pt x="51634" y="0"/>
                    </a:cubicBezTo>
                    <a:close/>
                  </a:path>
                </a:pathLst>
              </a:custGeom>
              <a:solidFill>
                <a:srgbClr val="FEFAF6"/>
              </a:solidFill>
              <a:ln w="66675" cap="rnd">
                <a:solidFill>
                  <a:srgbClr val="5E6472"/>
                </a:solidFill>
                <a:prstDash val="solid"/>
                <a:round/>
              </a:ln>
            </p:spPr>
            <p:txBody>
              <a:bodyPr/>
              <a:lstStyle/>
              <a:p>
                <a:endParaRPr lang="en-US"/>
              </a:p>
            </p:txBody>
          </p:sp>
          <p:sp>
            <p:nvSpPr>
              <p:cNvPr id="21" name="TextBox 21"/>
              <p:cNvSpPr txBox="1"/>
              <p:nvPr/>
            </p:nvSpPr>
            <p:spPr>
              <a:xfrm>
                <a:off x="0" y="-57150"/>
                <a:ext cx="2013970" cy="446347"/>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Great. Let’s talk through what it is and what to expect, then you can decide. You can ask anything, and if you’re not ready, we can wait. You’re in charge of your body and this decision.</a:t>
                </a:r>
              </a:p>
            </p:txBody>
          </p:sp>
        </p:grpSp>
      </p:grpSp>
      <p:grpSp>
        <p:nvGrpSpPr>
          <p:cNvPr id="22" name="Group 22"/>
          <p:cNvGrpSpPr/>
          <p:nvPr/>
        </p:nvGrpSpPr>
        <p:grpSpPr>
          <a:xfrm>
            <a:off x="9980108" y="282537"/>
            <a:ext cx="6022261" cy="1498454"/>
            <a:chOff x="0" y="-27768"/>
            <a:chExt cx="1586110" cy="394655"/>
          </a:xfrm>
        </p:grpSpPr>
        <p:sp>
          <p:nvSpPr>
            <p:cNvPr id="23" name="Freeform 23"/>
            <p:cNvSpPr/>
            <p:nvPr/>
          </p:nvSpPr>
          <p:spPr>
            <a:xfrm>
              <a:off x="0" y="0"/>
              <a:ext cx="1586110" cy="337505"/>
            </a:xfrm>
            <a:custGeom>
              <a:avLst/>
              <a:gdLst/>
              <a:ahLst/>
              <a:cxnLst/>
              <a:rect l="l" t="t" r="r" b="b"/>
              <a:pathLst>
                <a:path w="1586110" h="337505">
                  <a:moveTo>
                    <a:pt x="65563" y="0"/>
                  </a:moveTo>
                  <a:lnTo>
                    <a:pt x="1520547" y="0"/>
                  </a:lnTo>
                  <a:cubicBezTo>
                    <a:pt x="1537935" y="0"/>
                    <a:pt x="1554611" y="6908"/>
                    <a:pt x="1566907" y="19203"/>
                  </a:cubicBezTo>
                  <a:cubicBezTo>
                    <a:pt x="1579202" y="31498"/>
                    <a:pt x="1586110" y="48175"/>
                    <a:pt x="1586110" y="65563"/>
                  </a:cubicBezTo>
                  <a:lnTo>
                    <a:pt x="1586110" y="271941"/>
                  </a:lnTo>
                  <a:cubicBezTo>
                    <a:pt x="1586110" y="308151"/>
                    <a:pt x="1556756" y="337505"/>
                    <a:pt x="1520547" y="337505"/>
                  </a:cubicBezTo>
                  <a:lnTo>
                    <a:pt x="65563" y="337505"/>
                  </a:lnTo>
                  <a:cubicBezTo>
                    <a:pt x="29354" y="337505"/>
                    <a:pt x="0" y="308151"/>
                    <a:pt x="0" y="271941"/>
                  </a:cubicBezTo>
                  <a:lnTo>
                    <a:pt x="0" y="65563"/>
                  </a:lnTo>
                  <a:cubicBezTo>
                    <a:pt x="0" y="48175"/>
                    <a:pt x="6908" y="31498"/>
                    <a:pt x="19203" y="19203"/>
                  </a:cubicBezTo>
                  <a:cubicBezTo>
                    <a:pt x="31498" y="6908"/>
                    <a:pt x="48175" y="0"/>
                    <a:pt x="65563" y="0"/>
                  </a:cubicBezTo>
                  <a:close/>
                </a:path>
              </a:pathLst>
            </a:custGeom>
            <a:solidFill>
              <a:srgbClr val="FEFAF6"/>
            </a:solidFill>
            <a:ln w="66675" cap="rnd">
              <a:solidFill>
                <a:srgbClr val="5E6472"/>
              </a:solidFill>
              <a:prstDash val="solid"/>
              <a:round/>
            </a:ln>
          </p:spPr>
          <p:txBody>
            <a:bodyPr/>
            <a:lstStyle/>
            <a:p>
              <a:endParaRPr lang="en-US"/>
            </a:p>
          </p:txBody>
        </p:sp>
        <p:sp>
          <p:nvSpPr>
            <p:cNvPr id="24" name="TextBox 24"/>
            <p:cNvSpPr txBox="1"/>
            <p:nvPr/>
          </p:nvSpPr>
          <p:spPr>
            <a:xfrm>
              <a:off x="0" y="-27768"/>
              <a:ext cx="1586110"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Hi, I’m Dr. Morales from anesthesia. I understand you might want an epidural. Is that right?</a:t>
              </a:r>
            </a:p>
          </p:txBody>
        </p:sp>
      </p:grpSp>
      <p:grpSp>
        <p:nvGrpSpPr>
          <p:cNvPr id="25" name="Group 25"/>
          <p:cNvGrpSpPr/>
          <p:nvPr/>
        </p:nvGrpSpPr>
        <p:grpSpPr>
          <a:xfrm>
            <a:off x="7637368" y="3591311"/>
            <a:ext cx="3013264" cy="3019290"/>
            <a:chOff x="0" y="0"/>
            <a:chExt cx="6350000" cy="6362700"/>
          </a:xfrm>
        </p:grpSpPr>
        <p:sp>
          <p:nvSpPr>
            <p:cNvPr id="26" name="Freeform 26"/>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8"/>
              <a:stretch>
                <a:fillRect l="-13441" r="-25592" b="-9457"/>
              </a:stretch>
            </a:blipFill>
            <a:ln w="66675" cap="sq">
              <a:solidFill>
                <a:srgbClr val="FAF3DD"/>
              </a:solidFill>
              <a:prstDash val="solid"/>
              <a:miter/>
            </a:ln>
          </p:spPr>
          <p:txBody>
            <a:bodyPr/>
            <a:lstStyle/>
            <a:p>
              <a:endParaRPr lang="en-US"/>
            </a:p>
          </p:txBody>
        </p:sp>
      </p:grpSp>
      <p:grpSp>
        <p:nvGrpSpPr>
          <p:cNvPr id="27" name="Group 27"/>
          <p:cNvGrpSpPr/>
          <p:nvPr/>
        </p:nvGrpSpPr>
        <p:grpSpPr>
          <a:xfrm>
            <a:off x="0" y="139868"/>
            <a:ext cx="6330376" cy="1150567"/>
            <a:chOff x="0" y="-19320"/>
            <a:chExt cx="1827975" cy="332241"/>
          </a:xfrm>
        </p:grpSpPr>
        <p:sp>
          <p:nvSpPr>
            <p:cNvPr id="28" name="Freeform 28"/>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29" name="TextBox 29"/>
            <p:cNvSpPr txBox="1"/>
            <p:nvPr/>
          </p:nvSpPr>
          <p:spPr>
            <a:xfrm>
              <a:off x="0" y="-19320"/>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INFORMED CONSENT: 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1645352" y="1473663"/>
            <a:ext cx="14997296" cy="7339673"/>
          </a:xfrm>
          <a:custGeom>
            <a:avLst/>
            <a:gdLst/>
            <a:ahLst/>
            <a:cxnLst/>
            <a:rect l="l" t="t" r="r" b="b"/>
            <a:pathLst>
              <a:path w="14997296" h="7339673">
                <a:moveTo>
                  <a:pt x="0" y="0"/>
                </a:moveTo>
                <a:lnTo>
                  <a:pt x="14997296" y="0"/>
                </a:lnTo>
                <a:lnTo>
                  <a:pt x="14997296" y="7339674"/>
                </a:lnTo>
                <a:lnTo>
                  <a:pt x="0" y="7339674"/>
                </a:lnTo>
                <a:lnTo>
                  <a:pt x="0" y="0"/>
                </a:lnTo>
                <a:close/>
              </a:path>
            </a:pathLst>
          </a:custGeom>
          <a:blipFill>
            <a:blip r:embed="rId4"/>
            <a:stretch>
              <a:fillRect l="-10970" t="-32080" r="-10970" b="-34030"/>
            </a:stretch>
          </a:blipFill>
        </p:spPr>
        <p:txBody>
          <a:bodyPr/>
          <a:lstStyle/>
          <a:p>
            <a:endParaRPr lang="en-US"/>
          </a:p>
        </p:txBody>
      </p:sp>
      <p:grpSp>
        <p:nvGrpSpPr>
          <p:cNvPr id="4" name="Group 4"/>
          <p:cNvGrpSpPr/>
          <p:nvPr/>
        </p:nvGrpSpPr>
        <p:grpSpPr>
          <a:xfrm>
            <a:off x="1645352" y="1473663"/>
            <a:ext cx="14997296" cy="7339673"/>
            <a:chOff x="0" y="0"/>
            <a:chExt cx="3949905" cy="1933083"/>
          </a:xfrm>
        </p:grpSpPr>
        <p:sp>
          <p:nvSpPr>
            <p:cNvPr id="5" name="Freeform 5"/>
            <p:cNvSpPr/>
            <p:nvPr/>
          </p:nvSpPr>
          <p:spPr>
            <a:xfrm>
              <a:off x="0" y="0"/>
              <a:ext cx="3949905" cy="1933083"/>
            </a:xfrm>
            <a:custGeom>
              <a:avLst/>
              <a:gdLst/>
              <a:ahLst/>
              <a:cxnLst/>
              <a:rect l="l" t="t" r="r" b="b"/>
              <a:pathLst>
                <a:path w="3949905" h="1933083">
                  <a:moveTo>
                    <a:pt x="0" y="0"/>
                  </a:moveTo>
                  <a:lnTo>
                    <a:pt x="3949905" y="0"/>
                  </a:lnTo>
                  <a:lnTo>
                    <a:pt x="3949905" y="1933083"/>
                  </a:lnTo>
                  <a:lnTo>
                    <a:pt x="0" y="1933083"/>
                  </a:lnTo>
                  <a:close/>
                </a:path>
              </a:pathLst>
            </a:custGeom>
            <a:solidFill>
              <a:srgbClr val="FEFAF6">
                <a:alpha val="60000"/>
              </a:srgbClr>
            </a:solidFill>
          </p:spPr>
          <p:txBody>
            <a:bodyPr/>
            <a:lstStyle/>
            <a:p>
              <a:endParaRPr lang="en-US"/>
            </a:p>
          </p:txBody>
        </p:sp>
        <p:sp>
          <p:nvSpPr>
            <p:cNvPr id="6" name="TextBox 6"/>
            <p:cNvSpPr txBox="1"/>
            <p:nvPr/>
          </p:nvSpPr>
          <p:spPr>
            <a:xfrm>
              <a:off x="0" y="-66675"/>
              <a:ext cx="3949905" cy="1999758"/>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2375030" y="1708911"/>
            <a:ext cx="13537940" cy="6764403"/>
          </a:xfrm>
          <a:prstGeom prst="rect">
            <a:avLst/>
          </a:prstGeom>
        </p:spPr>
        <p:txBody>
          <a:bodyPr lIns="0" tIns="0" rIns="0" bIns="0" rtlCol="0" anchor="t">
            <a:spAutoFit/>
          </a:bodyPr>
          <a:lstStyle/>
          <a:p>
            <a:pPr algn="l">
              <a:lnSpc>
                <a:spcPts val="6733"/>
              </a:lnSpc>
            </a:pPr>
            <a:r>
              <a:rPr lang="en-US" sz="4809">
                <a:solidFill>
                  <a:srgbClr val="000000"/>
                </a:solidFill>
                <a:latin typeface="Roboto"/>
                <a:ea typeface="Roboto"/>
                <a:cs typeface="Roboto"/>
                <a:sym typeface="Roboto"/>
              </a:rPr>
              <a:t>The anesthesiologist reviews the procedure in plain language, pacing explanations between contractions and pausing to ask: </a:t>
            </a:r>
          </a:p>
          <a:p>
            <a:pPr marL="1038462" lvl="1" indent="-519231" algn="l">
              <a:lnSpc>
                <a:spcPts val="6733"/>
              </a:lnSpc>
              <a:buFont typeface="Arial"/>
              <a:buChar char="•"/>
            </a:pPr>
            <a:r>
              <a:rPr lang="en-US" sz="4809">
                <a:solidFill>
                  <a:srgbClr val="000000"/>
                </a:solidFill>
                <a:latin typeface="Roboto"/>
                <a:ea typeface="Roboto"/>
                <a:cs typeface="Roboto"/>
                <a:sym typeface="Roboto"/>
              </a:rPr>
              <a:t>“Does that make sense so far?” </a:t>
            </a:r>
          </a:p>
          <a:p>
            <a:pPr marL="1038462" lvl="1" indent="-519231" algn="l">
              <a:lnSpc>
                <a:spcPts val="6733"/>
              </a:lnSpc>
              <a:buFont typeface="Arial"/>
              <a:buChar char="•"/>
            </a:pPr>
            <a:r>
              <a:rPr lang="en-US" sz="4809">
                <a:solidFill>
                  <a:srgbClr val="000000"/>
                </a:solidFill>
                <a:latin typeface="Roboto"/>
                <a:ea typeface="Roboto"/>
                <a:cs typeface="Roboto"/>
                <a:sym typeface="Roboto"/>
              </a:rPr>
              <a:t>“Would you like me to go over anything again?” </a:t>
            </a:r>
          </a:p>
          <a:p>
            <a:pPr marL="1038462" lvl="1" indent="-519231" algn="l">
              <a:lnSpc>
                <a:spcPts val="6733"/>
              </a:lnSpc>
              <a:spcBef>
                <a:spcPct val="0"/>
              </a:spcBef>
              <a:buFont typeface="Arial"/>
              <a:buChar char="•"/>
            </a:pPr>
            <a:r>
              <a:rPr lang="en-US" sz="4809">
                <a:solidFill>
                  <a:srgbClr val="000000"/>
                </a:solidFill>
                <a:latin typeface="Roboto"/>
                <a:ea typeface="Roboto"/>
                <a:cs typeface="Roboto"/>
                <a:sym typeface="Roboto"/>
              </a:rPr>
              <a:t>“Is this what you’d like to do, or would you like more time to decide?” </a:t>
            </a:r>
          </a:p>
        </p:txBody>
      </p:sp>
      <p:grpSp>
        <p:nvGrpSpPr>
          <p:cNvPr id="8" name="Group 8"/>
          <p:cNvGrpSpPr/>
          <p:nvPr/>
        </p:nvGrpSpPr>
        <p:grpSpPr>
          <a:xfrm>
            <a:off x="0" y="117562"/>
            <a:ext cx="6330376" cy="1150567"/>
            <a:chOff x="0" y="-25761"/>
            <a:chExt cx="1827975" cy="332241"/>
          </a:xfrm>
        </p:grpSpPr>
        <p:sp>
          <p:nvSpPr>
            <p:cNvPr id="9" name="Freeform 9"/>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10" name="TextBox 10"/>
            <p:cNvSpPr txBox="1"/>
            <p:nvPr/>
          </p:nvSpPr>
          <p:spPr>
            <a:xfrm>
              <a:off x="0" y="-25761"/>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INFORMED CONSENT: RESPECT</a:t>
              </a:r>
            </a:p>
          </p:txBody>
        </p:sp>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4281879" y="3286927"/>
            <a:ext cx="10500110" cy="7000073"/>
          </a:xfrm>
          <a:custGeom>
            <a:avLst/>
            <a:gdLst/>
            <a:ahLst/>
            <a:cxnLst/>
            <a:rect l="l" t="t" r="r" b="b"/>
            <a:pathLst>
              <a:path w="10500110" h="7000073">
                <a:moveTo>
                  <a:pt x="0" y="0"/>
                </a:moveTo>
                <a:lnTo>
                  <a:pt x="10500110" y="0"/>
                </a:lnTo>
                <a:lnTo>
                  <a:pt x="10500110" y="7000073"/>
                </a:lnTo>
                <a:lnTo>
                  <a:pt x="0" y="7000073"/>
                </a:lnTo>
                <a:lnTo>
                  <a:pt x="0" y="0"/>
                </a:lnTo>
                <a:close/>
              </a:path>
            </a:pathLst>
          </a:custGeom>
          <a:blipFill>
            <a:blip r:embed="rId4"/>
            <a:stretch>
              <a:fillRect/>
            </a:stretch>
          </a:blipFill>
        </p:spPr>
        <p:txBody>
          <a:bodyPr/>
          <a:lstStyle/>
          <a:p>
            <a:endParaRPr lang="en-US"/>
          </a:p>
        </p:txBody>
      </p:sp>
      <p:sp>
        <p:nvSpPr>
          <p:cNvPr id="4" name="Freeform 4"/>
          <p:cNvSpPr/>
          <p:nvPr/>
        </p:nvSpPr>
        <p:spPr>
          <a:xfrm>
            <a:off x="3510919" y="3100541"/>
            <a:ext cx="6791098" cy="7186459"/>
          </a:xfrm>
          <a:custGeom>
            <a:avLst/>
            <a:gdLst/>
            <a:ahLst/>
            <a:cxnLst/>
            <a:rect l="l" t="t" r="r" b="b"/>
            <a:pathLst>
              <a:path w="6791098" h="7186459">
                <a:moveTo>
                  <a:pt x="0" y="0"/>
                </a:moveTo>
                <a:lnTo>
                  <a:pt x="6791098" y="0"/>
                </a:lnTo>
                <a:lnTo>
                  <a:pt x="6791098" y="7186459"/>
                </a:lnTo>
                <a:lnTo>
                  <a:pt x="0" y="7186459"/>
                </a:lnTo>
                <a:lnTo>
                  <a:pt x="0" y="0"/>
                </a:lnTo>
                <a:close/>
              </a:path>
            </a:pathLst>
          </a:custGeom>
          <a:blipFill>
            <a:blip r:embed="rId5"/>
            <a:stretch>
              <a:fillRect l="-58657"/>
            </a:stretch>
          </a:blipFill>
        </p:spPr>
        <p:txBody>
          <a:bodyPr/>
          <a:lstStyle/>
          <a:p>
            <a:endParaRPr lang="en-US"/>
          </a:p>
        </p:txBody>
      </p:sp>
      <p:sp>
        <p:nvSpPr>
          <p:cNvPr id="5" name="Freeform 5"/>
          <p:cNvSpPr/>
          <p:nvPr/>
        </p:nvSpPr>
        <p:spPr>
          <a:xfrm>
            <a:off x="8260124" y="2343058"/>
            <a:ext cx="8815468" cy="10923098"/>
          </a:xfrm>
          <a:custGeom>
            <a:avLst/>
            <a:gdLst/>
            <a:ahLst/>
            <a:cxnLst/>
            <a:rect l="l" t="t" r="r" b="b"/>
            <a:pathLst>
              <a:path w="8815468" h="10923098">
                <a:moveTo>
                  <a:pt x="0" y="0"/>
                </a:moveTo>
                <a:lnTo>
                  <a:pt x="8815468" y="0"/>
                </a:lnTo>
                <a:lnTo>
                  <a:pt x="8815468" y="10923098"/>
                </a:lnTo>
                <a:lnTo>
                  <a:pt x="0" y="10923098"/>
                </a:lnTo>
                <a:lnTo>
                  <a:pt x="0" y="0"/>
                </a:lnTo>
                <a:close/>
              </a:path>
            </a:pathLst>
          </a:custGeom>
          <a:blipFill>
            <a:blip r:embed="rId6"/>
            <a:stretch>
              <a:fillRect l="-24194"/>
            </a:stretch>
          </a:blipFill>
        </p:spPr>
        <p:txBody>
          <a:bodyPr/>
          <a:lstStyle/>
          <a:p>
            <a:endParaRPr lang="en-US"/>
          </a:p>
        </p:txBody>
      </p:sp>
      <p:sp>
        <p:nvSpPr>
          <p:cNvPr id="6" name="Freeform 6"/>
          <p:cNvSpPr/>
          <p:nvPr/>
        </p:nvSpPr>
        <p:spPr>
          <a:xfrm flipH="1">
            <a:off x="12378467" y="2100536"/>
            <a:ext cx="7536266" cy="10676604"/>
          </a:xfrm>
          <a:custGeom>
            <a:avLst/>
            <a:gdLst/>
            <a:ahLst/>
            <a:cxnLst/>
            <a:rect l="l" t="t" r="r" b="b"/>
            <a:pathLst>
              <a:path w="7536266" h="10676604">
                <a:moveTo>
                  <a:pt x="7536266" y="0"/>
                </a:moveTo>
                <a:lnTo>
                  <a:pt x="0" y="0"/>
                </a:lnTo>
                <a:lnTo>
                  <a:pt x="0" y="10676604"/>
                </a:lnTo>
                <a:lnTo>
                  <a:pt x="7536266" y="10676604"/>
                </a:lnTo>
                <a:lnTo>
                  <a:pt x="7536266" y="0"/>
                </a:lnTo>
                <a:close/>
              </a:path>
            </a:pathLst>
          </a:custGeom>
          <a:blipFill>
            <a:blip r:embed="rId7"/>
            <a:stretch>
              <a:fillRect r="-41669"/>
            </a:stretch>
          </a:blipFill>
        </p:spPr>
        <p:txBody>
          <a:bodyPr/>
          <a:lstStyle/>
          <a:p>
            <a:endParaRPr lang="en-US"/>
          </a:p>
        </p:txBody>
      </p:sp>
      <p:grpSp>
        <p:nvGrpSpPr>
          <p:cNvPr id="7" name="Group 7"/>
          <p:cNvGrpSpPr/>
          <p:nvPr/>
        </p:nvGrpSpPr>
        <p:grpSpPr>
          <a:xfrm>
            <a:off x="10085013" y="1424874"/>
            <a:ext cx="6482583" cy="1843296"/>
            <a:chOff x="0" y="-144661"/>
            <a:chExt cx="8643444" cy="2457729"/>
          </a:xfrm>
        </p:grpSpPr>
        <p:sp>
          <p:nvSpPr>
            <p:cNvPr id="8" name="AutoShape 8"/>
            <p:cNvSpPr/>
            <p:nvPr/>
          </p:nvSpPr>
          <p:spPr>
            <a:xfrm>
              <a:off x="5224373" y="1639153"/>
              <a:ext cx="930336"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9" name="Group 9"/>
            <p:cNvGrpSpPr/>
            <p:nvPr/>
          </p:nvGrpSpPr>
          <p:grpSpPr>
            <a:xfrm>
              <a:off x="0" y="-144661"/>
              <a:ext cx="8643444" cy="2021483"/>
              <a:chOff x="0" y="-28575"/>
              <a:chExt cx="1707347" cy="399305"/>
            </a:xfrm>
          </p:grpSpPr>
          <p:sp>
            <p:nvSpPr>
              <p:cNvPr id="10" name="Freeform 10"/>
              <p:cNvSpPr/>
              <p:nvPr/>
            </p:nvSpPr>
            <p:spPr>
              <a:xfrm>
                <a:off x="0" y="0"/>
                <a:ext cx="1707347" cy="342155"/>
              </a:xfrm>
              <a:custGeom>
                <a:avLst/>
                <a:gdLst/>
                <a:ahLst/>
                <a:cxnLst/>
                <a:rect l="l" t="t" r="r" b="b"/>
                <a:pathLst>
                  <a:path w="1707347" h="342155">
                    <a:moveTo>
                      <a:pt x="60907" y="0"/>
                    </a:moveTo>
                    <a:lnTo>
                      <a:pt x="1646439" y="0"/>
                    </a:lnTo>
                    <a:cubicBezTo>
                      <a:pt x="1680078" y="0"/>
                      <a:pt x="1707347" y="27269"/>
                      <a:pt x="1707347" y="60907"/>
                    </a:cubicBezTo>
                    <a:lnTo>
                      <a:pt x="1707347" y="281248"/>
                    </a:lnTo>
                    <a:cubicBezTo>
                      <a:pt x="1707347" y="314886"/>
                      <a:pt x="1680078" y="342155"/>
                      <a:pt x="1646439" y="342155"/>
                    </a:cubicBezTo>
                    <a:lnTo>
                      <a:pt x="60907" y="342155"/>
                    </a:lnTo>
                    <a:cubicBezTo>
                      <a:pt x="27269" y="342155"/>
                      <a:pt x="0" y="314886"/>
                      <a:pt x="0" y="281248"/>
                    </a:cubicBezTo>
                    <a:lnTo>
                      <a:pt x="0" y="60907"/>
                    </a:lnTo>
                    <a:cubicBezTo>
                      <a:pt x="0" y="27269"/>
                      <a:pt x="27269" y="0"/>
                      <a:pt x="60907" y="0"/>
                    </a:cubicBezTo>
                    <a:close/>
                  </a:path>
                </a:pathLst>
              </a:custGeom>
              <a:solidFill>
                <a:srgbClr val="FEFAF6"/>
              </a:solidFill>
              <a:ln w="66675" cap="rnd">
                <a:solidFill>
                  <a:srgbClr val="5E6472"/>
                </a:solidFill>
                <a:prstDash val="solid"/>
                <a:round/>
              </a:ln>
            </p:spPr>
            <p:txBody>
              <a:bodyPr/>
              <a:lstStyle/>
              <a:p>
                <a:endParaRPr lang="en-US"/>
              </a:p>
            </p:txBody>
          </p:sp>
          <p:sp>
            <p:nvSpPr>
              <p:cNvPr id="11" name="TextBox 11"/>
              <p:cNvSpPr txBox="1"/>
              <p:nvPr/>
            </p:nvSpPr>
            <p:spPr>
              <a:xfrm>
                <a:off x="0" y="-28575"/>
                <a:ext cx="1707347" cy="39930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Okay. We’ll move ahead. I’ll be checking in along the way. If at any point you feel unsure, just tell us. Are you still comfortable with this plan?</a:t>
                </a:r>
              </a:p>
            </p:txBody>
          </p:sp>
        </p:grpSp>
      </p:grpSp>
      <p:grpSp>
        <p:nvGrpSpPr>
          <p:cNvPr id="12" name="Group 12"/>
          <p:cNvGrpSpPr/>
          <p:nvPr/>
        </p:nvGrpSpPr>
        <p:grpSpPr>
          <a:xfrm>
            <a:off x="600772" y="2154338"/>
            <a:ext cx="1840398" cy="1544875"/>
            <a:chOff x="0" y="0"/>
            <a:chExt cx="2453864" cy="2059832"/>
          </a:xfrm>
        </p:grpSpPr>
        <p:sp>
          <p:nvSpPr>
            <p:cNvPr id="13" name="AutoShape 13"/>
            <p:cNvSpPr/>
            <p:nvPr/>
          </p:nvSpPr>
          <p:spPr>
            <a:xfrm>
              <a:off x="608670" y="0"/>
              <a:ext cx="0" cy="956899"/>
            </a:xfrm>
            <a:prstGeom prst="line">
              <a:avLst/>
            </a:prstGeom>
            <a:ln w="76200" cap="flat">
              <a:solidFill>
                <a:srgbClr val="B8F2E6"/>
              </a:solidFill>
              <a:prstDash val="solid"/>
              <a:headEnd type="none" w="sm" len="sm"/>
              <a:tailEnd type="none" w="sm" len="sm"/>
            </a:ln>
          </p:spPr>
          <p:txBody>
            <a:bodyPr/>
            <a:lstStyle/>
            <a:p>
              <a:endParaRPr lang="en-US"/>
            </a:p>
          </p:txBody>
        </p:sp>
        <p:sp>
          <p:nvSpPr>
            <p:cNvPr id="14" name="AutoShape 14"/>
            <p:cNvSpPr/>
            <p:nvPr/>
          </p:nvSpPr>
          <p:spPr>
            <a:xfrm>
              <a:off x="1247115" y="1627276"/>
              <a:ext cx="749209" cy="432556"/>
            </a:xfrm>
            <a:prstGeom prst="line">
              <a:avLst/>
            </a:prstGeom>
            <a:ln w="76200" cap="rnd">
              <a:solidFill>
                <a:srgbClr val="B8F2E6"/>
              </a:solidFill>
              <a:prstDash val="solid"/>
              <a:headEnd type="none" w="sm" len="sm"/>
              <a:tailEnd type="none" w="sm" len="sm"/>
            </a:ln>
          </p:spPr>
          <p:txBody>
            <a:bodyPr/>
            <a:lstStyle/>
            <a:p>
              <a:endParaRPr lang="en-US"/>
            </a:p>
          </p:txBody>
        </p:sp>
        <p:grpSp>
          <p:nvGrpSpPr>
            <p:cNvPr id="15" name="Group 15"/>
            <p:cNvGrpSpPr/>
            <p:nvPr/>
          </p:nvGrpSpPr>
          <p:grpSpPr>
            <a:xfrm>
              <a:off x="0" y="547212"/>
              <a:ext cx="2453864" cy="1346829"/>
              <a:chOff x="0" y="-28117"/>
              <a:chExt cx="484714" cy="266041"/>
            </a:xfrm>
          </p:grpSpPr>
          <p:sp>
            <p:nvSpPr>
              <p:cNvPr id="16" name="Freeform 16"/>
              <p:cNvSpPr/>
              <p:nvPr/>
            </p:nvSpPr>
            <p:spPr>
              <a:xfrm>
                <a:off x="0" y="0"/>
                <a:ext cx="484714" cy="208891"/>
              </a:xfrm>
              <a:custGeom>
                <a:avLst/>
                <a:gdLst/>
                <a:ahLst/>
                <a:cxnLst/>
                <a:rect l="l" t="t" r="r" b="b"/>
                <a:pathLst>
                  <a:path w="484714" h="208891">
                    <a:moveTo>
                      <a:pt x="104445" y="0"/>
                    </a:moveTo>
                    <a:lnTo>
                      <a:pt x="380269" y="0"/>
                    </a:lnTo>
                    <a:cubicBezTo>
                      <a:pt x="407969" y="0"/>
                      <a:pt x="434535" y="11004"/>
                      <a:pt x="454123" y="30591"/>
                    </a:cubicBezTo>
                    <a:cubicBezTo>
                      <a:pt x="473710" y="50179"/>
                      <a:pt x="484714" y="76745"/>
                      <a:pt x="484714" y="104445"/>
                    </a:cubicBezTo>
                    <a:lnTo>
                      <a:pt x="484714" y="104445"/>
                    </a:lnTo>
                    <a:cubicBezTo>
                      <a:pt x="484714" y="132146"/>
                      <a:pt x="473710" y="158712"/>
                      <a:pt x="454123" y="178299"/>
                    </a:cubicBezTo>
                    <a:cubicBezTo>
                      <a:pt x="434535" y="197887"/>
                      <a:pt x="407969" y="208891"/>
                      <a:pt x="380269" y="208891"/>
                    </a:cubicBezTo>
                    <a:lnTo>
                      <a:pt x="104445" y="208891"/>
                    </a:lnTo>
                    <a:cubicBezTo>
                      <a:pt x="76745" y="208891"/>
                      <a:pt x="50179" y="197887"/>
                      <a:pt x="30591" y="178299"/>
                    </a:cubicBezTo>
                    <a:cubicBezTo>
                      <a:pt x="11004" y="158712"/>
                      <a:pt x="0" y="132146"/>
                      <a:pt x="0" y="104445"/>
                    </a:cubicBezTo>
                    <a:lnTo>
                      <a:pt x="0" y="104445"/>
                    </a:lnTo>
                    <a:cubicBezTo>
                      <a:pt x="0" y="76745"/>
                      <a:pt x="11004" y="50179"/>
                      <a:pt x="30591" y="30591"/>
                    </a:cubicBezTo>
                    <a:cubicBezTo>
                      <a:pt x="50179" y="11004"/>
                      <a:pt x="76745" y="0"/>
                      <a:pt x="104445" y="0"/>
                    </a:cubicBezTo>
                    <a:close/>
                  </a:path>
                </a:pathLst>
              </a:custGeom>
              <a:solidFill>
                <a:srgbClr val="FEFAF6"/>
              </a:solidFill>
              <a:ln w="66675" cap="rnd">
                <a:solidFill>
                  <a:srgbClr val="B8F2E6"/>
                </a:solidFill>
                <a:prstDash val="solid"/>
                <a:round/>
              </a:ln>
            </p:spPr>
            <p:txBody>
              <a:bodyPr/>
              <a:lstStyle/>
              <a:p>
                <a:endParaRPr lang="en-US"/>
              </a:p>
            </p:txBody>
          </p:sp>
          <p:sp>
            <p:nvSpPr>
              <p:cNvPr id="17" name="TextBox 17"/>
              <p:cNvSpPr txBox="1"/>
              <p:nvPr/>
            </p:nvSpPr>
            <p:spPr>
              <a:xfrm>
                <a:off x="0" y="-28117"/>
                <a:ext cx="484714" cy="266041"/>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Yes.</a:t>
                </a:r>
              </a:p>
            </p:txBody>
          </p:sp>
        </p:grpSp>
      </p:grpSp>
      <p:grpSp>
        <p:nvGrpSpPr>
          <p:cNvPr id="18" name="Group 18"/>
          <p:cNvGrpSpPr/>
          <p:nvPr/>
        </p:nvGrpSpPr>
        <p:grpSpPr>
          <a:xfrm>
            <a:off x="148125" y="1269511"/>
            <a:ext cx="3362794" cy="1293500"/>
            <a:chOff x="0" y="-31442"/>
            <a:chExt cx="745411" cy="306486"/>
          </a:xfrm>
        </p:grpSpPr>
        <p:sp>
          <p:nvSpPr>
            <p:cNvPr id="19" name="Freeform 19"/>
            <p:cNvSpPr/>
            <p:nvPr/>
          </p:nvSpPr>
          <p:spPr>
            <a:xfrm>
              <a:off x="0" y="0"/>
              <a:ext cx="745411" cy="249336"/>
            </a:xfrm>
            <a:custGeom>
              <a:avLst/>
              <a:gdLst/>
              <a:ahLst/>
              <a:cxnLst/>
              <a:rect l="l" t="t" r="r" b="b"/>
              <a:pathLst>
                <a:path w="745411" h="249336">
                  <a:moveTo>
                    <a:pt x="124668" y="0"/>
                  </a:moveTo>
                  <a:lnTo>
                    <a:pt x="620743" y="0"/>
                  </a:lnTo>
                  <a:cubicBezTo>
                    <a:pt x="653807" y="0"/>
                    <a:pt x="685517" y="13135"/>
                    <a:pt x="708897" y="36514"/>
                  </a:cubicBezTo>
                  <a:cubicBezTo>
                    <a:pt x="732277" y="59894"/>
                    <a:pt x="745411" y="91604"/>
                    <a:pt x="745411" y="124668"/>
                  </a:cubicBezTo>
                  <a:lnTo>
                    <a:pt x="745411" y="124668"/>
                  </a:lnTo>
                  <a:cubicBezTo>
                    <a:pt x="745411" y="193520"/>
                    <a:pt x="689596" y="249336"/>
                    <a:pt x="620743" y="249336"/>
                  </a:cubicBezTo>
                  <a:lnTo>
                    <a:pt x="124668" y="249336"/>
                  </a:lnTo>
                  <a:cubicBezTo>
                    <a:pt x="55816" y="249336"/>
                    <a:pt x="0" y="193520"/>
                    <a:pt x="0" y="124668"/>
                  </a:cubicBezTo>
                  <a:lnTo>
                    <a:pt x="0" y="124668"/>
                  </a:lnTo>
                  <a:cubicBezTo>
                    <a:pt x="0" y="55816"/>
                    <a:pt x="55816" y="0"/>
                    <a:pt x="124668" y="0"/>
                  </a:cubicBezTo>
                  <a:close/>
                </a:path>
              </a:pathLst>
            </a:custGeom>
            <a:solidFill>
              <a:srgbClr val="FEFAF6"/>
            </a:solidFill>
            <a:ln w="66675" cap="rnd">
              <a:solidFill>
                <a:srgbClr val="B8F2E6"/>
              </a:solidFill>
              <a:prstDash val="solid"/>
              <a:round/>
            </a:ln>
          </p:spPr>
          <p:txBody>
            <a:bodyPr/>
            <a:lstStyle/>
            <a:p>
              <a:endParaRPr lang="en-US"/>
            </a:p>
          </p:txBody>
        </p:sp>
        <p:sp>
          <p:nvSpPr>
            <p:cNvPr id="20" name="TextBox 20"/>
            <p:cNvSpPr txBox="1"/>
            <p:nvPr/>
          </p:nvSpPr>
          <p:spPr>
            <a:xfrm>
              <a:off x="0" y="-31442"/>
              <a:ext cx="745411" cy="306486"/>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Yes, I want to do it now.</a:t>
              </a:r>
            </a:p>
          </p:txBody>
        </p:sp>
      </p:grpSp>
      <p:grpSp>
        <p:nvGrpSpPr>
          <p:cNvPr id="21" name="Group 21"/>
          <p:cNvGrpSpPr/>
          <p:nvPr/>
        </p:nvGrpSpPr>
        <p:grpSpPr>
          <a:xfrm>
            <a:off x="0" y="8915696"/>
            <a:ext cx="18288000" cy="1425550"/>
            <a:chOff x="0" y="-36611"/>
            <a:chExt cx="4816593" cy="375453"/>
          </a:xfrm>
        </p:grpSpPr>
        <p:sp>
          <p:nvSpPr>
            <p:cNvPr id="22" name="Freeform 22"/>
            <p:cNvSpPr/>
            <p:nvPr/>
          </p:nvSpPr>
          <p:spPr>
            <a:xfrm>
              <a:off x="0" y="0"/>
              <a:ext cx="4816592" cy="308778"/>
            </a:xfrm>
            <a:custGeom>
              <a:avLst/>
              <a:gdLst/>
              <a:ahLst/>
              <a:cxnLst/>
              <a:rect l="l" t="t" r="r" b="b"/>
              <a:pathLst>
                <a:path w="4816592" h="308778">
                  <a:moveTo>
                    <a:pt x="0" y="0"/>
                  </a:moveTo>
                  <a:lnTo>
                    <a:pt x="4816592" y="0"/>
                  </a:lnTo>
                  <a:lnTo>
                    <a:pt x="4816592" y="308778"/>
                  </a:lnTo>
                  <a:lnTo>
                    <a:pt x="0" y="308778"/>
                  </a:lnTo>
                  <a:close/>
                </a:path>
              </a:pathLst>
            </a:custGeom>
            <a:solidFill>
              <a:srgbClr val="FEFAF6"/>
            </a:solidFill>
          </p:spPr>
          <p:txBody>
            <a:bodyPr/>
            <a:lstStyle/>
            <a:p>
              <a:endParaRPr lang="en-US"/>
            </a:p>
          </p:txBody>
        </p:sp>
        <p:sp>
          <p:nvSpPr>
            <p:cNvPr id="23" name="TextBox 23"/>
            <p:cNvSpPr txBox="1"/>
            <p:nvPr/>
          </p:nvSpPr>
          <p:spPr>
            <a:xfrm>
              <a:off x="0" y="-36611"/>
              <a:ext cx="4816593" cy="375453"/>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The nurse supports the patient through the positioning and placement, communicating at each step and ensuring comfort.</a:t>
              </a:r>
            </a:p>
          </p:txBody>
        </p:sp>
      </p:grpSp>
      <p:grpSp>
        <p:nvGrpSpPr>
          <p:cNvPr id="24" name="Group 24"/>
          <p:cNvGrpSpPr/>
          <p:nvPr/>
        </p:nvGrpSpPr>
        <p:grpSpPr>
          <a:xfrm>
            <a:off x="7637368" y="3591311"/>
            <a:ext cx="3013264" cy="3019290"/>
            <a:chOff x="0" y="0"/>
            <a:chExt cx="6350000" cy="6362700"/>
          </a:xfrm>
        </p:grpSpPr>
        <p:sp>
          <p:nvSpPr>
            <p:cNvPr id="25" name="Freeform 25"/>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8"/>
              <a:stretch>
                <a:fillRect l="-13441" r="-25592" b="-9457"/>
              </a:stretch>
            </a:blipFill>
            <a:ln w="66675" cap="sq">
              <a:solidFill>
                <a:srgbClr val="FAF3DD"/>
              </a:solidFill>
              <a:prstDash val="solid"/>
              <a:miter/>
            </a:ln>
          </p:spPr>
          <p:txBody>
            <a:bodyPr/>
            <a:lstStyle/>
            <a:p>
              <a:endParaRPr lang="en-US"/>
            </a:p>
          </p:txBody>
        </p:sp>
      </p:grpSp>
      <p:grpSp>
        <p:nvGrpSpPr>
          <p:cNvPr id="26" name="Group 26"/>
          <p:cNvGrpSpPr/>
          <p:nvPr/>
        </p:nvGrpSpPr>
        <p:grpSpPr>
          <a:xfrm>
            <a:off x="0" y="131058"/>
            <a:ext cx="6330376" cy="1150567"/>
            <a:chOff x="0" y="-21864"/>
            <a:chExt cx="1827975" cy="332241"/>
          </a:xfrm>
        </p:grpSpPr>
        <p:sp>
          <p:nvSpPr>
            <p:cNvPr id="27" name="Freeform 27"/>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28" name="TextBox 28"/>
            <p:cNvSpPr txBox="1"/>
            <p:nvPr/>
          </p:nvSpPr>
          <p:spPr>
            <a:xfrm>
              <a:off x="0" y="-21864"/>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INFORMED CONSENT: 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8851475" y="2825956"/>
            <a:ext cx="7796266" cy="3629025"/>
          </a:xfrm>
          <a:prstGeom prst="rect">
            <a:avLst/>
          </a:prstGeom>
        </p:spPr>
        <p:txBody>
          <a:bodyPr lIns="0" tIns="0" rIns="0" bIns="0" rtlCol="0" anchor="t">
            <a:spAutoFit/>
          </a:bodyPr>
          <a:lstStyle/>
          <a:p>
            <a:pPr marL="0" lvl="0" indent="0" algn="ctr">
              <a:lnSpc>
                <a:spcPts val="7195"/>
              </a:lnSpc>
              <a:spcBef>
                <a:spcPct val="0"/>
              </a:spcBef>
            </a:pPr>
            <a:r>
              <a:rPr lang="en-US" sz="5996" b="1">
                <a:solidFill>
                  <a:srgbClr val="010204"/>
                </a:solidFill>
                <a:latin typeface="Roboto Bold"/>
                <a:ea typeface="Roboto Bold"/>
                <a:cs typeface="Roboto Bold"/>
                <a:sym typeface="Roboto Bold"/>
              </a:rPr>
              <a:t>What respectful care practices did you observe in this scenario?</a:t>
            </a:r>
          </a:p>
        </p:txBody>
      </p:sp>
      <p:sp>
        <p:nvSpPr>
          <p:cNvPr id="3" name="Freeform 3"/>
          <p:cNvSpPr/>
          <p:nvPr/>
        </p:nvSpPr>
        <p:spPr>
          <a:xfrm>
            <a:off x="0" y="0"/>
            <a:ext cx="7716910" cy="10287000"/>
          </a:xfrm>
          <a:custGeom>
            <a:avLst/>
            <a:gdLst/>
            <a:ahLst/>
            <a:cxnLst/>
            <a:rect l="l" t="t" r="r" b="b"/>
            <a:pathLst>
              <a:path w="7716910" h="10287000">
                <a:moveTo>
                  <a:pt x="0" y="0"/>
                </a:moveTo>
                <a:lnTo>
                  <a:pt x="7716910" y="0"/>
                </a:lnTo>
                <a:lnTo>
                  <a:pt x="7716910" y="10287000"/>
                </a:lnTo>
                <a:lnTo>
                  <a:pt x="0" y="10287000"/>
                </a:lnTo>
                <a:lnTo>
                  <a:pt x="0" y="0"/>
                </a:lnTo>
                <a:close/>
              </a:path>
            </a:pathLst>
          </a:custGeom>
          <a:blipFill>
            <a:blip r:embed="rId3"/>
            <a:stretch>
              <a:fillRect r="-99862"/>
            </a:stretch>
          </a:blipFill>
        </p:spPr>
        <p:txBody>
          <a:bodyPr/>
          <a:lstStyle/>
          <a:p>
            <a:endParaRPr lang="en-US"/>
          </a:p>
        </p:txBody>
      </p:sp>
      <p:sp>
        <p:nvSpPr>
          <p:cNvPr id="4" name="Freeform 4"/>
          <p:cNvSpPr/>
          <p:nvPr/>
        </p:nvSpPr>
        <p:spPr>
          <a:xfrm>
            <a:off x="-4970511" y="0"/>
            <a:ext cx="12687421" cy="10287000"/>
          </a:xfrm>
          <a:custGeom>
            <a:avLst/>
            <a:gdLst/>
            <a:ahLst/>
            <a:cxnLst/>
            <a:rect l="l" t="t" r="r" b="b"/>
            <a:pathLst>
              <a:path w="12687421" h="10287000">
                <a:moveTo>
                  <a:pt x="0" y="0"/>
                </a:moveTo>
                <a:lnTo>
                  <a:pt x="12687421" y="0"/>
                </a:lnTo>
                <a:lnTo>
                  <a:pt x="12687421" y="10287000"/>
                </a:lnTo>
                <a:lnTo>
                  <a:pt x="0" y="10287000"/>
                </a:lnTo>
                <a:lnTo>
                  <a:pt x="0" y="0"/>
                </a:lnTo>
                <a:close/>
              </a:path>
            </a:pathLst>
          </a:custGeom>
          <a:blipFill>
            <a:blip r:embed="rId4"/>
            <a:stretch>
              <a:fillRect l="-9952" r="-11668"/>
            </a:stretch>
          </a:blipFill>
        </p:spPr>
        <p:txBody>
          <a:bodyPr/>
          <a:lstStyle/>
          <a:p>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85844" y="822970"/>
            <a:ext cx="18459689" cy="1506835"/>
            <a:chOff x="0" y="0"/>
            <a:chExt cx="9392053" cy="766658"/>
          </a:xfrm>
        </p:grpSpPr>
        <p:sp>
          <p:nvSpPr>
            <p:cNvPr id="3" name="Freeform 3"/>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4" name="TextBox 4"/>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77896" y="2714711"/>
            <a:ext cx="7439140" cy="1819275"/>
            <a:chOff x="0" y="0"/>
            <a:chExt cx="9918853" cy="2425700"/>
          </a:xfrm>
        </p:grpSpPr>
        <p:grpSp>
          <p:nvGrpSpPr>
            <p:cNvPr id="6" name="Group 6"/>
            <p:cNvGrpSpPr/>
            <p:nvPr/>
          </p:nvGrpSpPr>
          <p:grpSpPr>
            <a:xfrm>
              <a:off x="203200" y="203200"/>
              <a:ext cx="9715653" cy="2222500"/>
              <a:chOff x="0" y="0"/>
              <a:chExt cx="1919141" cy="439012"/>
            </a:xfrm>
          </p:grpSpPr>
          <p:sp>
            <p:nvSpPr>
              <p:cNvPr id="7" name="Freeform 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p:spPr>
            <p:txBody>
              <a:bodyPr/>
              <a:lstStyle/>
              <a:p>
                <a:endParaRPr lang="en-US"/>
              </a:p>
            </p:txBody>
          </p:sp>
          <p:sp>
            <p:nvSpPr>
              <p:cNvPr id="8" name="TextBox 8"/>
              <p:cNvSpPr txBox="1"/>
              <p:nvPr/>
            </p:nvSpPr>
            <p:spPr>
              <a:xfrm>
                <a:off x="0" y="-38100"/>
                <a:ext cx="1919141" cy="477112"/>
              </a:xfrm>
              <a:prstGeom prst="rect">
                <a:avLst/>
              </a:prstGeom>
            </p:spPr>
            <p:txBody>
              <a:bodyPr lIns="50800" tIns="50800" rIns="50800" bIns="50800" rtlCol="0" anchor="ctr"/>
              <a:lstStyle/>
              <a:p>
                <a:pPr algn="ctr">
                  <a:lnSpc>
                    <a:spcPts val="3359"/>
                  </a:lnSpc>
                </a:pPr>
                <a:endParaRPr/>
              </a:p>
            </p:txBody>
          </p:sp>
        </p:grpSp>
        <p:sp>
          <p:nvSpPr>
            <p:cNvPr id="9" name="TextBox 9"/>
            <p:cNvSpPr txBox="1"/>
            <p:nvPr/>
          </p:nvSpPr>
          <p:spPr>
            <a:xfrm>
              <a:off x="853342" y="517102"/>
              <a:ext cx="8415369"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10" name="Group 10"/>
            <p:cNvGrpSpPr/>
            <p:nvPr/>
          </p:nvGrpSpPr>
          <p:grpSpPr>
            <a:xfrm>
              <a:off x="0" y="0"/>
              <a:ext cx="9715653" cy="2222500"/>
              <a:chOff x="0" y="0"/>
              <a:chExt cx="1919141" cy="439012"/>
            </a:xfrm>
          </p:grpSpPr>
          <p:sp>
            <p:nvSpPr>
              <p:cNvPr id="11" name="Freeform 11"/>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p:spPr>
            <p:txBody>
              <a:bodyPr/>
              <a:lstStyle/>
              <a:p>
                <a:endParaRPr lang="en-US"/>
              </a:p>
            </p:txBody>
          </p:sp>
          <p:sp>
            <p:nvSpPr>
              <p:cNvPr id="12" name="TextBox 12"/>
              <p:cNvSpPr txBox="1"/>
              <p:nvPr/>
            </p:nvSpPr>
            <p:spPr>
              <a:xfrm>
                <a:off x="0" y="-47625"/>
                <a:ext cx="1919141" cy="486637"/>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650142" y="419735"/>
              <a:ext cx="8415369" cy="1316355"/>
            </a:xfrm>
            <a:prstGeom prst="rect">
              <a:avLst/>
            </a:prstGeom>
          </p:spPr>
          <p:txBody>
            <a:bodyPr lIns="0" tIns="0" rIns="0" bIns="0" rtlCol="0" anchor="t">
              <a:spAutoFit/>
            </a:bodyPr>
            <a:lstStyle/>
            <a:p>
              <a:pPr marL="0" lvl="0" indent="0" algn="ctr">
                <a:lnSpc>
                  <a:spcPts val="3990"/>
                </a:lnSpc>
                <a:spcBef>
                  <a:spcPct val="0"/>
                </a:spcBef>
              </a:pPr>
              <a:r>
                <a:rPr lang="en-US" sz="2850">
                  <a:solidFill>
                    <a:srgbClr val="010204"/>
                  </a:solidFill>
                  <a:latin typeface="Roboto"/>
                  <a:ea typeface="Roboto"/>
                  <a:cs typeface="Roboto"/>
                  <a:sym typeface="Roboto"/>
                </a:rPr>
                <a:t>Provided pain management information early, before procedure</a:t>
              </a:r>
            </a:p>
          </p:txBody>
        </p:sp>
      </p:grpSp>
      <p:grpSp>
        <p:nvGrpSpPr>
          <p:cNvPr id="14" name="Group 14"/>
          <p:cNvGrpSpPr/>
          <p:nvPr/>
        </p:nvGrpSpPr>
        <p:grpSpPr>
          <a:xfrm>
            <a:off x="9323364" y="2714711"/>
            <a:ext cx="7439140" cy="1819275"/>
            <a:chOff x="0" y="0"/>
            <a:chExt cx="9918853" cy="2425700"/>
          </a:xfrm>
        </p:grpSpPr>
        <p:grpSp>
          <p:nvGrpSpPr>
            <p:cNvPr id="15" name="Group 15"/>
            <p:cNvGrpSpPr/>
            <p:nvPr/>
          </p:nvGrpSpPr>
          <p:grpSpPr>
            <a:xfrm>
              <a:off x="203200" y="203200"/>
              <a:ext cx="9715653" cy="2222500"/>
              <a:chOff x="0" y="0"/>
              <a:chExt cx="1919141" cy="439012"/>
            </a:xfrm>
          </p:grpSpPr>
          <p:sp>
            <p:nvSpPr>
              <p:cNvPr id="16" name="Freeform 1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17" name="TextBox 17"/>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18" name="TextBox 18"/>
            <p:cNvSpPr txBox="1"/>
            <p:nvPr/>
          </p:nvSpPr>
          <p:spPr>
            <a:xfrm>
              <a:off x="488966" y="517102"/>
              <a:ext cx="9156820"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19" name="Group 19"/>
            <p:cNvGrpSpPr/>
            <p:nvPr/>
          </p:nvGrpSpPr>
          <p:grpSpPr>
            <a:xfrm>
              <a:off x="0" y="0"/>
              <a:ext cx="9715653" cy="2222500"/>
              <a:chOff x="0" y="0"/>
              <a:chExt cx="1919141" cy="439012"/>
            </a:xfrm>
          </p:grpSpPr>
          <p:sp>
            <p:nvSpPr>
              <p:cNvPr id="20" name="Freeform 20"/>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21" name="TextBox 21"/>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2" name="TextBox 22"/>
            <p:cNvSpPr txBox="1"/>
            <p:nvPr/>
          </p:nvSpPr>
          <p:spPr>
            <a:xfrm>
              <a:off x="279416" y="419735"/>
              <a:ext cx="9156820" cy="1316355"/>
            </a:xfrm>
            <a:prstGeom prst="rect">
              <a:avLst/>
            </a:prstGeom>
          </p:spPr>
          <p:txBody>
            <a:bodyPr lIns="0" tIns="0" rIns="0" bIns="0" rtlCol="0" anchor="t">
              <a:spAutoFit/>
            </a:bodyPr>
            <a:lstStyle/>
            <a:p>
              <a:pPr marL="0" lvl="0" indent="0" algn="ctr">
                <a:lnSpc>
                  <a:spcPts val="3990"/>
                </a:lnSpc>
                <a:spcBef>
                  <a:spcPct val="0"/>
                </a:spcBef>
              </a:pPr>
              <a:r>
                <a:rPr lang="en-US" sz="2850">
                  <a:solidFill>
                    <a:srgbClr val="010204"/>
                  </a:solidFill>
                  <a:latin typeface="Roboto"/>
                  <a:ea typeface="Roboto"/>
                  <a:cs typeface="Roboto"/>
                  <a:sym typeface="Roboto"/>
                </a:rPr>
                <a:t>Used video interpreter for clear, language-accessible communication</a:t>
              </a:r>
            </a:p>
          </p:txBody>
        </p:sp>
      </p:grpSp>
      <p:grpSp>
        <p:nvGrpSpPr>
          <p:cNvPr id="23" name="Group 23"/>
          <p:cNvGrpSpPr/>
          <p:nvPr/>
        </p:nvGrpSpPr>
        <p:grpSpPr>
          <a:xfrm>
            <a:off x="1677896" y="4637586"/>
            <a:ext cx="7439140" cy="1819275"/>
            <a:chOff x="0" y="0"/>
            <a:chExt cx="9918853" cy="2425700"/>
          </a:xfrm>
        </p:grpSpPr>
        <p:grpSp>
          <p:nvGrpSpPr>
            <p:cNvPr id="24" name="Group 24"/>
            <p:cNvGrpSpPr/>
            <p:nvPr/>
          </p:nvGrpSpPr>
          <p:grpSpPr>
            <a:xfrm>
              <a:off x="203200" y="203200"/>
              <a:ext cx="9715653" cy="2222500"/>
              <a:chOff x="0" y="0"/>
              <a:chExt cx="1919141" cy="439012"/>
            </a:xfrm>
          </p:grpSpPr>
          <p:sp>
            <p:nvSpPr>
              <p:cNvPr id="25" name="Freeform 25"/>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26" name="TextBox 26"/>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7" name="TextBox 27"/>
            <p:cNvSpPr txBox="1"/>
            <p:nvPr/>
          </p:nvSpPr>
          <p:spPr>
            <a:xfrm>
              <a:off x="100118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28" name="Group 28"/>
            <p:cNvGrpSpPr/>
            <p:nvPr/>
          </p:nvGrpSpPr>
          <p:grpSpPr>
            <a:xfrm>
              <a:off x="0" y="0"/>
              <a:ext cx="9715653" cy="2222500"/>
              <a:chOff x="0" y="0"/>
              <a:chExt cx="1919141" cy="439012"/>
            </a:xfrm>
          </p:grpSpPr>
          <p:sp>
            <p:nvSpPr>
              <p:cNvPr id="29" name="Freeform 29"/>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30" name="TextBox 30"/>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31" name="TextBox 31"/>
            <p:cNvSpPr txBox="1"/>
            <p:nvPr/>
          </p:nvSpPr>
          <p:spPr>
            <a:xfrm>
              <a:off x="797985" y="419735"/>
              <a:ext cx="8119683" cy="1316355"/>
            </a:xfrm>
            <a:prstGeom prst="rect">
              <a:avLst/>
            </a:prstGeom>
          </p:spPr>
          <p:txBody>
            <a:bodyPr lIns="0" tIns="0" rIns="0" bIns="0" rtlCol="0" anchor="t">
              <a:spAutoFit/>
            </a:bodyPr>
            <a:lstStyle/>
            <a:p>
              <a:pPr marL="0" lvl="0" indent="0" algn="ctr">
                <a:lnSpc>
                  <a:spcPts val="3990"/>
                </a:lnSpc>
                <a:spcBef>
                  <a:spcPct val="0"/>
                </a:spcBef>
              </a:pPr>
              <a:r>
                <a:rPr lang="en-US" sz="2850">
                  <a:solidFill>
                    <a:srgbClr val="010204"/>
                  </a:solidFill>
                  <a:latin typeface="Roboto"/>
                  <a:ea typeface="Roboto"/>
                  <a:cs typeface="Roboto"/>
                  <a:sym typeface="Roboto"/>
                </a:rPr>
                <a:t>Explained options in plain, calm language with visual reassurance</a:t>
              </a:r>
            </a:p>
          </p:txBody>
        </p:sp>
      </p:grpSp>
      <p:grpSp>
        <p:nvGrpSpPr>
          <p:cNvPr id="32" name="Group 32"/>
          <p:cNvGrpSpPr/>
          <p:nvPr/>
        </p:nvGrpSpPr>
        <p:grpSpPr>
          <a:xfrm>
            <a:off x="9323364" y="4637586"/>
            <a:ext cx="7439140" cy="1819275"/>
            <a:chOff x="0" y="0"/>
            <a:chExt cx="9918853" cy="2425700"/>
          </a:xfrm>
        </p:grpSpPr>
        <p:grpSp>
          <p:nvGrpSpPr>
            <p:cNvPr id="33" name="Group 33"/>
            <p:cNvGrpSpPr/>
            <p:nvPr/>
          </p:nvGrpSpPr>
          <p:grpSpPr>
            <a:xfrm>
              <a:off x="203200" y="203200"/>
              <a:ext cx="9715653" cy="2222500"/>
              <a:chOff x="0" y="0"/>
              <a:chExt cx="1919141" cy="439012"/>
            </a:xfrm>
          </p:grpSpPr>
          <p:sp>
            <p:nvSpPr>
              <p:cNvPr id="34" name="Freeform 34"/>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35" name="TextBox 35"/>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36" name="TextBox 36"/>
            <p:cNvSpPr txBox="1"/>
            <p:nvPr/>
          </p:nvSpPr>
          <p:spPr>
            <a:xfrm>
              <a:off x="1007535" y="286385"/>
              <a:ext cx="8119683" cy="643254"/>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37" name="Group 37"/>
            <p:cNvGrpSpPr/>
            <p:nvPr/>
          </p:nvGrpSpPr>
          <p:grpSpPr>
            <a:xfrm>
              <a:off x="0" y="0"/>
              <a:ext cx="9715653" cy="2222500"/>
              <a:chOff x="0" y="0"/>
              <a:chExt cx="1919141" cy="439012"/>
            </a:xfrm>
          </p:grpSpPr>
          <p:sp>
            <p:nvSpPr>
              <p:cNvPr id="38" name="Freeform 3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39" name="TextBox 39"/>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0" name="TextBox 40"/>
            <p:cNvSpPr txBox="1"/>
            <p:nvPr/>
          </p:nvSpPr>
          <p:spPr>
            <a:xfrm>
              <a:off x="797985" y="419735"/>
              <a:ext cx="8119683" cy="1316355"/>
            </a:xfrm>
            <a:prstGeom prst="rect">
              <a:avLst/>
            </a:prstGeom>
          </p:spPr>
          <p:txBody>
            <a:bodyPr lIns="0" tIns="0" rIns="0" bIns="0" rtlCol="0" anchor="t">
              <a:spAutoFit/>
            </a:bodyPr>
            <a:lstStyle/>
            <a:p>
              <a:pPr marL="0" lvl="0" indent="0" algn="ctr">
                <a:lnSpc>
                  <a:spcPts val="3990"/>
                </a:lnSpc>
                <a:spcBef>
                  <a:spcPct val="0"/>
                </a:spcBef>
              </a:pPr>
              <a:r>
                <a:rPr lang="en-US" sz="2850">
                  <a:solidFill>
                    <a:srgbClr val="010204"/>
                  </a:solidFill>
                  <a:latin typeface="Roboto"/>
                  <a:ea typeface="Roboto"/>
                  <a:cs typeface="Roboto"/>
                  <a:sym typeface="Roboto"/>
                </a:rPr>
                <a:t>Assessed understanding with open-ended questions</a:t>
              </a:r>
            </a:p>
          </p:txBody>
        </p:sp>
      </p:grpSp>
      <p:grpSp>
        <p:nvGrpSpPr>
          <p:cNvPr id="41" name="Group 41"/>
          <p:cNvGrpSpPr/>
          <p:nvPr/>
        </p:nvGrpSpPr>
        <p:grpSpPr>
          <a:xfrm>
            <a:off x="1677896" y="6561636"/>
            <a:ext cx="7439140" cy="1819275"/>
            <a:chOff x="0" y="0"/>
            <a:chExt cx="9918853" cy="2425700"/>
          </a:xfrm>
        </p:grpSpPr>
        <p:grpSp>
          <p:nvGrpSpPr>
            <p:cNvPr id="42" name="Group 42"/>
            <p:cNvGrpSpPr/>
            <p:nvPr/>
          </p:nvGrpSpPr>
          <p:grpSpPr>
            <a:xfrm>
              <a:off x="203200" y="203200"/>
              <a:ext cx="9715653" cy="2222500"/>
              <a:chOff x="0" y="0"/>
              <a:chExt cx="1919141" cy="439012"/>
            </a:xfrm>
          </p:grpSpPr>
          <p:sp>
            <p:nvSpPr>
              <p:cNvPr id="43" name="Freeform 43"/>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44" name="TextBox 44"/>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5" name="TextBox 45"/>
            <p:cNvSpPr txBox="1"/>
            <p:nvPr/>
          </p:nvSpPr>
          <p:spPr>
            <a:xfrm>
              <a:off x="1001185" y="622935"/>
              <a:ext cx="8119683" cy="643255"/>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46" name="Group 46"/>
            <p:cNvGrpSpPr/>
            <p:nvPr/>
          </p:nvGrpSpPr>
          <p:grpSpPr>
            <a:xfrm>
              <a:off x="0" y="0"/>
              <a:ext cx="9715653" cy="2222500"/>
              <a:chOff x="0" y="0"/>
              <a:chExt cx="1919141" cy="439012"/>
            </a:xfrm>
          </p:grpSpPr>
          <p:sp>
            <p:nvSpPr>
              <p:cNvPr id="47" name="Freeform 4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48" name="TextBox 48"/>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9" name="TextBox 49"/>
            <p:cNvSpPr txBox="1"/>
            <p:nvPr/>
          </p:nvSpPr>
          <p:spPr>
            <a:xfrm>
              <a:off x="797985" y="419735"/>
              <a:ext cx="8119683" cy="1316355"/>
            </a:xfrm>
            <a:prstGeom prst="rect">
              <a:avLst/>
            </a:prstGeom>
          </p:spPr>
          <p:txBody>
            <a:bodyPr lIns="0" tIns="0" rIns="0" bIns="0" rtlCol="0" anchor="t">
              <a:spAutoFit/>
            </a:bodyPr>
            <a:lstStyle/>
            <a:p>
              <a:pPr marL="0" lvl="0" indent="0" algn="ctr">
                <a:lnSpc>
                  <a:spcPts val="3990"/>
                </a:lnSpc>
                <a:spcBef>
                  <a:spcPct val="0"/>
                </a:spcBef>
              </a:pPr>
              <a:r>
                <a:rPr lang="en-US" sz="2850">
                  <a:solidFill>
                    <a:srgbClr val="010204"/>
                  </a:solidFill>
                  <a:latin typeface="Roboto"/>
                  <a:ea typeface="Roboto"/>
                  <a:cs typeface="Roboto"/>
                  <a:sym typeface="Roboto"/>
                </a:rPr>
                <a:t>Involved support person and made space for reflection</a:t>
              </a:r>
            </a:p>
          </p:txBody>
        </p:sp>
      </p:grpSp>
      <p:grpSp>
        <p:nvGrpSpPr>
          <p:cNvPr id="50" name="Group 50"/>
          <p:cNvGrpSpPr/>
          <p:nvPr/>
        </p:nvGrpSpPr>
        <p:grpSpPr>
          <a:xfrm>
            <a:off x="9323364" y="6561636"/>
            <a:ext cx="7439140" cy="1819275"/>
            <a:chOff x="0" y="0"/>
            <a:chExt cx="9918853" cy="2425700"/>
          </a:xfrm>
        </p:grpSpPr>
        <p:grpSp>
          <p:nvGrpSpPr>
            <p:cNvPr id="51" name="Group 51"/>
            <p:cNvGrpSpPr/>
            <p:nvPr/>
          </p:nvGrpSpPr>
          <p:grpSpPr>
            <a:xfrm>
              <a:off x="203200" y="203200"/>
              <a:ext cx="9715653" cy="2222500"/>
              <a:chOff x="0" y="0"/>
              <a:chExt cx="1919141" cy="439012"/>
            </a:xfrm>
          </p:grpSpPr>
          <p:sp>
            <p:nvSpPr>
              <p:cNvPr id="52" name="Freeform 52"/>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53" name="TextBox 53"/>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4" name="TextBox 54"/>
            <p:cNvSpPr txBox="1"/>
            <p:nvPr/>
          </p:nvSpPr>
          <p:spPr>
            <a:xfrm>
              <a:off x="100753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55" name="Group 55"/>
            <p:cNvGrpSpPr/>
            <p:nvPr/>
          </p:nvGrpSpPr>
          <p:grpSpPr>
            <a:xfrm>
              <a:off x="0" y="0"/>
              <a:ext cx="9715653" cy="2222500"/>
              <a:chOff x="0" y="0"/>
              <a:chExt cx="1919141" cy="439012"/>
            </a:xfrm>
          </p:grpSpPr>
          <p:sp>
            <p:nvSpPr>
              <p:cNvPr id="56" name="Freeform 5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57" name="TextBox 57"/>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8" name="TextBox 58"/>
            <p:cNvSpPr txBox="1"/>
            <p:nvPr/>
          </p:nvSpPr>
          <p:spPr>
            <a:xfrm>
              <a:off x="797985" y="756285"/>
              <a:ext cx="8119683" cy="643255"/>
            </a:xfrm>
            <a:prstGeom prst="rect">
              <a:avLst/>
            </a:prstGeom>
          </p:spPr>
          <p:txBody>
            <a:bodyPr lIns="0" tIns="0" rIns="0" bIns="0" rtlCol="0" anchor="t">
              <a:spAutoFit/>
            </a:bodyPr>
            <a:lstStyle/>
            <a:p>
              <a:pPr marL="0" lvl="0" indent="0" algn="ctr">
                <a:lnSpc>
                  <a:spcPts val="3990"/>
                </a:lnSpc>
                <a:spcBef>
                  <a:spcPct val="0"/>
                </a:spcBef>
              </a:pPr>
              <a:r>
                <a:rPr lang="en-US" sz="2850">
                  <a:solidFill>
                    <a:srgbClr val="010204"/>
                  </a:solidFill>
                  <a:latin typeface="Roboto"/>
                  <a:ea typeface="Roboto"/>
                  <a:cs typeface="Roboto"/>
                  <a:sym typeface="Roboto"/>
                </a:rPr>
                <a:t>Reaffirmed consent at key moments</a:t>
              </a:r>
            </a:p>
          </p:txBody>
        </p:sp>
      </p:grpSp>
      <p:grpSp>
        <p:nvGrpSpPr>
          <p:cNvPr id="59" name="Group 59"/>
          <p:cNvGrpSpPr/>
          <p:nvPr/>
        </p:nvGrpSpPr>
        <p:grpSpPr>
          <a:xfrm>
            <a:off x="1677896" y="8485686"/>
            <a:ext cx="7439140" cy="1628775"/>
            <a:chOff x="0" y="0"/>
            <a:chExt cx="9918853" cy="2171700"/>
          </a:xfrm>
        </p:grpSpPr>
        <p:grpSp>
          <p:nvGrpSpPr>
            <p:cNvPr id="60" name="Group 60"/>
            <p:cNvGrpSpPr/>
            <p:nvPr/>
          </p:nvGrpSpPr>
          <p:grpSpPr>
            <a:xfrm>
              <a:off x="203200" y="203200"/>
              <a:ext cx="9715653" cy="1968500"/>
              <a:chOff x="0" y="0"/>
              <a:chExt cx="1919141" cy="388840"/>
            </a:xfrm>
          </p:grpSpPr>
          <p:sp>
            <p:nvSpPr>
              <p:cNvPr id="61" name="Freeform 61"/>
              <p:cNvSpPr/>
              <p:nvPr/>
            </p:nvSpPr>
            <p:spPr>
              <a:xfrm>
                <a:off x="0" y="0"/>
                <a:ext cx="1919141" cy="388840"/>
              </a:xfrm>
              <a:custGeom>
                <a:avLst/>
                <a:gdLst/>
                <a:ahLst/>
                <a:cxnLst/>
                <a:rect l="l" t="t" r="r" b="b"/>
                <a:pathLst>
                  <a:path w="1919141" h="388840">
                    <a:moveTo>
                      <a:pt x="66935" y="0"/>
                    </a:moveTo>
                    <a:lnTo>
                      <a:pt x="1852206" y="0"/>
                    </a:lnTo>
                    <a:cubicBezTo>
                      <a:pt x="1869958" y="0"/>
                      <a:pt x="1886984" y="7052"/>
                      <a:pt x="1899536" y="19605"/>
                    </a:cubicBezTo>
                    <a:cubicBezTo>
                      <a:pt x="1912089" y="32158"/>
                      <a:pt x="1919141" y="49183"/>
                      <a:pt x="1919141" y="66935"/>
                    </a:cubicBezTo>
                    <a:lnTo>
                      <a:pt x="1919141" y="321904"/>
                    </a:lnTo>
                    <a:cubicBezTo>
                      <a:pt x="1919141" y="339656"/>
                      <a:pt x="1912089" y="356682"/>
                      <a:pt x="1899536" y="369235"/>
                    </a:cubicBezTo>
                    <a:cubicBezTo>
                      <a:pt x="1886984" y="381787"/>
                      <a:pt x="1869958" y="388840"/>
                      <a:pt x="1852206" y="388840"/>
                    </a:cubicBezTo>
                    <a:lnTo>
                      <a:pt x="66935" y="388840"/>
                    </a:lnTo>
                    <a:cubicBezTo>
                      <a:pt x="49183" y="388840"/>
                      <a:pt x="32158" y="381787"/>
                      <a:pt x="19605" y="369235"/>
                    </a:cubicBezTo>
                    <a:cubicBezTo>
                      <a:pt x="7052" y="356682"/>
                      <a:pt x="0" y="339656"/>
                      <a:pt x="0" y="321904"/>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62" name="TextBox 62"/>
              <p:cNvSpPr txBox="1"/>
              <p:nvPr/>
            </p:nvSpPr>
            <p:spPr>
              <a:xfrm>
                <a:off x="0" y="-38100"/>
                <a:ext cx="1919141" cy="426940"/>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63" name="TextBox 63"/>
            <p:cNvSpPr txBox="1"/>
            <p:nvPr/>
          </p:nvSpPr>
          <p:spPr>
            <a:xfrm>
              <a:off x="1001185" y="878387"/>
              <a:ext cx="8119683" cy="643254"/>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64" name="Group 64"/>
            <p:cNvGrpSpPr/>
            <p:nvPr/>
          </p:nvGrpSpPr>
          <p:grpSpPr>
            <a:xfrm>
              <a:off x="0" y="0"/>
              <a:ext cx="9715653" cy="1968500"/>
              <a:chOff x="0" y="0"/>
              <a:chExt cx="1919141" cy="388840"/>
            </a:xfrm>
          </p:grpSpPr>
          <p:sp>
            <p:nvSpPr>
              <p:cNvPr id="65" name="Freeform 65"/>
              <p:cNvSpPr/>
              <p:nvPr/>
            </p:nvSpPr>
            <p:spPr>
              <a:xfrm>
                <a:off x="0" y="0"/>
                <a:ext cx="1919141" cy="388840"/>
              </a:xfrm>
              <a:custGeom>
                <a:avLst/>
                <a:gdLst/>
                <a:ahLst/>
                <a:cxnLst/>
                <a:rect l="l" t="t" r="r" b="b"/>
                <a:pathLst>
                  <a:path w="1919141" h="388840">
                    <a:moveTo>
                      <a:pt x="66935" y="0"/>
                    </a:moveTo>
                    <a:lnTo>
                      <a:pt x="1852206" y="0"/>
                    </a:lnTo>
                    <a:cubicBezTo>
                      <a:pt x="1869958" y="0"/>
                      <a:pt x="1886984" y="7052"/>
                      <a:pt x="1899536" y="19605"/>
                    </a:cubicBezTo>
                    <a:cubicBezTo>
                      <a:pt x="1912089" y="32158"/>
                      <a:pt x="1919141" y="49183"/>
                      <a:pt x="1919141" y="66935"/>
                    </a:cubicBezTo>
                    <a:lnTo>
                      <a:pt x="1919141" y="321904"/>
                    </a:lnTo>
                    <a:cubicBezTo>
                      <a:pt x="1919141" y="339656"/>
                      <a:pt x="1912089" y="356682"/>
                      <a:pt x="1899536" y="369235"/>
                    </a:cubicBezTo>
                    <a:cubicBezTo>
                      <a:pt x="1886984" y="381787"/>
                      <a:pt x="1869958" y="388840"/>
                      <a:pt x="1852206" y="388840"/>
                    </a:cubicBezTo>
                    <a:lnTo>
                      <a:pt x="66935" y="388840"/>
                    </a:lnTo>
                    <a:cubicBezTo>
                      <a:pt x="49183" y="388840"/>
                      <a:pt x="32158" y="381787"/>
                      <a:pt x="19605" y="369235"/>
                    </a:cubicBezTo>
                    <a:cubicBezTo>
                      <a:pt x="7052" y="356682"/>
                      <a:pt x="0" y="339656"/>
                      <a:pt x="0" y="321904"/>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66" name="TextBox 66"/>
              <p:cNvSpPr txBox="1"/>
              <p:nvPr/>
            </p:nvSpPr>
            <p:spPr>
              <a:xfrm>
                <a:off x="0" y="-47625"/>
                <a:ext cx="1919141" cy="436465"/>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67" name="TextBox 67"/>
            <p:cNvSpPr txBox="1"/>
            <p:nvPr/>
          </p:nvSpPr>
          <p:spPr>
            <a:xfrm>
              <a:off x="696385" y="292735"/>
              <a:ext cx="8322883" cy="1316355"/>
            </a:xfrm>
            <a:prstGeom prst="rect">
              <a:avLst/>
            </a:prstGeom>
          </p:spPr>
          <p:txBody>
            <a:bodyPr lIns="0" tIns="0" rIns="0" bIns="0" rtlCol="0" anchor="t">
              <a:spAutoFit/>
            </a:bodyPr>
            <a:lstStyle/>
            <a:p>
              <a:pPr marL="0" lvl="0" indent="0" algn="ctr">
                <a:lnSpc>
                  <a:spcPts val="3990"/>
                </a:lnSpc>
                <a:spcBef>
                  <a:spcPct val="0"/>
                </a:spcBef>
              </a:pPr>
              <a:r>
                <a:rPr lang="en-US" sz="2850">
                  <a:solidFill>
                    <a:srgbClr val="010204"/>
                  </a:solidFill>
                  <a:latin typeface="Roboto"/>
                  <a:ea typeface="Roboto"/>
                  <a:cs typeface="Roboto"/>
                  <a:sym typeface="Roboto"/>
                </a:rPr>
                <a:t>Framed consent as a shared decision-making process, not a signature</a:t>
              </a:r>
            </a:p>
          </p:txBody>
        </p:sp>
      </p:grpSp>
      <p:grpSp>
        <p:nvGrpSpPr>
          <p:cNvPr id="68" name="Group 68"/>
          <p:cNvGrpSpPr/>
          <p:nvPr/>
        </p:nvGrpSpPr>
        <p:grpSpPr>
          <a:xfrm>
            <a:off x="9323364" y="8485686"/>
            <a:ext cx="7439140" cy="1628775"/>
            <a:chOff x="0" y="0"/>
            <a:chExt cx="9918853" cy="2171700"/>
          </a:xfrm>
        </p:grpSpPr>
        <p:sp>
          <p:nvSpPr>
            <p:cNvPr id="69" name="TextBox 69"/>
            <p:cNvSpPr txBox="1"/>
            <p:nvPr/>
          </p:nvSpPr>
          <p:spPr>
            <a:xfrm>
              <a:off x="1001185" y="878387"/>
              <a:ext cx="8119683" cy="643254"/>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70" name="Group 70"/>
            <p:cNvGrpSpPr/>
            <p:nvPr/>
          </p:nvGrpSpPr>
          <p:grpSpPr>
            <a:xfrm>
              <a:off x="203200" y="203200"/>
              <a:ext cx="9715653" cy="1968500"/>
              <a:chOff x="0" y="0"/>
              <a:chExt cx="1919141" cy="388840"/>
            </a:xfrm>
          </p:grpSpPr>
          <p:sp>
            <p:nvSpPr>
              <p:cNvPr id="71" name="Freeform 71"/>
              <p:cNvSpPr/>
              <p:nvPr/>
            </p:nvSpPr>
            <p:spPr>
              <a:xfrm>
                <a:off x="0" y="0"/>
                <a:ext cx="1919141" cy="388840"/>
              </a:xfrm>
              <a:custGeom>
                <a:avLst/>
                <a:gdLst/>
                <a:ahLst/>
                <a:cxnLst/>
                <a:rect l="l" t="t" r="r" b="b"/>
                <a:pathLst>
                  <a:path w="1919141" h="388840">
                    <a:moveTo>
                      <a:pt x="66935" y="0"/>
                    </a:moveTo>
                    <a:lnTo>
                      <a:pt x="1852206" y="0"/>
                    </a:lnTo>
                    <a:cubicBezTo>
                      <a:pt x="1869958" y="0"/>
                      <a:pt x="1886984" y="7052"/>
                      <a:pt x="1899536" y="19605"/>
                    </a:cubicBezTo>
                    <a:cubicBezTo>
                      <a:pt x="1912089" y="32158"/>
                      <a:pt x="1919141" y="49183"/>
                      <a:pt x="1919141" y="66935"/>
                    </a:cubicBezTo>
                    <a:lnTo>
                      <a:pt x="1919141" y="321904"/>
                    </a:lnTo>
                    <a:cubicBezTo>
                      <a:pt x="1919141" y="339656"/>
                      <a:pt x="1912089" y="356682"/>
                      <a:pt x="1899536" y="369235"/>
                    </a:cubicBezTo>
                    <a:cubicBezTo>
                      <a:pt x="1886984" y="381787"/>
                      <a:pt x="1869958" y="388840"/>
                      <a:pt x="1852206" y="388840"/>
                    </a:cubicBezTo>
                    <a:lnTo>
                      <a:pt x="66935" y="388840"/>
                    </a:lnTo>
                    <a:cubicBezTo>
                      <a:pt x="49183" y="388840"/>
                      <a:pt x="32158" y="381787"/>
                      <a:pt x="19605" y="369235"/>
                    </a:cubicBezTo>
                    <a:cubicBezTo>
                      <a:pt x="7052" y="356682"/>
                      <a:pt x="0" y="339656"/>
                      <a:pt x="0" y="321904"/>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72" name="TextBox 72"/>
              <p:cNvSpPr txBox="1"/>
              <p:nvPr/>
            </p:nvSpPr>
            <p:spPr>
              <a:xfrm>
                <a:off x="0" y="-38100"/>
                <a:ext cx="1919141" cy="426940"/>
              </a:xfrm>
              <a:prstGeom prst="rect">
                <a:avLst/>
              </a:prstGeom>
            </p:spPr>
            <p:txBody>
              <a:bodyPr lIns="50800" tIns="50800" rIns="50800" bIns="50800" rtlCol="0" anchor="ctr"/>
              <a:lstStyle/>
              <a:p>
                <a:pPr marL="0" lvl="0" indent="0" algn="ctr">
                  <a:lnSpc>
                    <a:spcPts val="3359"/>
                  </a:lnSpc>
                  <a:spcBef>
                    <a:spcPct val="0"/>
                  </a:spcBef>
                </a:pPr>
                <a:endParaRPr/>
              </a:p>
            </p:txBody>
          </p:sp>
        </p:grpSp>
        <p:grpSp>
          <p:nvGrpSpPr>
            <p:cNvPr id="73" name="Group 73"/>
            <p:cNvGrpSpPr/>
            <p:nvPr/>
          </p:nvGrpSpPr>
          <p:grpSpPr>
            <a:xfrm>
              <a:off x="0" y="0"/>
              <a:ext cx="9715653" cy="1968500"/>
              <a:chOff x="0" y="0"/>
              <a:chExt cx="1919141" cy="388840"/>
            </a:xfrm>
          </p:grpSpPr>
          <p:sp>
            <p:nvSpPr>
              <p:cNvPr id="74" name="Freeform 74"/>
              <p:cNvSpPr/>
              <p:nvPr/>
            </p:nvSpPr>
            <p:spPr>
              <a:xfrm>
                <a:off x="0" y="0"/>
                <a:ext cx="1919141" cy="388840"/>
              </a:xfrm>
              <a:custGeom>
                <a:avLst/>
                <a:gdLst/>
                <a:ahLst/>
                <a:cxnLst/>
                <a:rect l="l" t="t" r="r" b="b"/>
                <a:pathLst>
                  <a:path w="1919141" h="388840">
                    <a:moveTo>
                      <a:pt x="66935" y="0"/>
                    </a:moveTo>
                    <a:lnTo>
                      <a:pt x="1852206" y="0"/>
                    </a:lnTo>
                    <a:cubicBezTo>
                      <a:pt x="1869958" y="0"/>
                      <a:pt x="1886984" y="7052"/>
                      <a:pt x="1899536" y="19605"/>
                    </a:cubicBezTo>
                    <a:cubicBezTo>
                      <a:pt x="1912089" y="32158"/>
                      <a:pt x="1919141" y="49183"/>
                      <a:pt x="1919141" y="66935"/>
                    </a:cubicBezTo>
                    <a:lnTo>
                      <a:pt x="1919141" y="321904"/>
                    </a:lnTo>
                    <a:cubicBezTo>
                      <a:pt x="1919141" y="339656"/>
                      <a:pt x="1912089" y="356682"/>
                      <a:pt x="1899536" y="369235"/>
                    </a:cubicBezTo>
                    <a:cubicBezTo>
                      <a:pt x="1886984" y="381787"/>
                      <a:pt x="1869958" y="388840"/>
                      <a:pt x="1852206" y="388840"/>
                    </a:cubicBezTo>
                    <a:lnTo>
                      <a:pt x="66935" y="388840"/>
                    </a:lnTo>
                    <a:cubicBezTo>
                      <a:pt x="49183" y="388840"/>
                      <a:pt x="32158" y="381787"/>
                      <a:pt x="19605" y="369235"/>
                    </a:cubicBezTo>
                    <a:cubicBezTo>
                      <a:pt x="7052" y="356682"/>
                      <a:pt x="0" y="339656"/>
                      <a:pt x="0" y="321904"/>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75" name="TextBox 75"/>
              <p:cNvSpPr txBox="1"/>
              <p:nvPr/>
            </p:nvSpPr>
            <p:spPr>
              <a:xfrm>
                <a:off x="0" y="-47625"/>
                <a:ext cx="1919141" cy="436465"/>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76" name="TextBox 76"/>
            <p:cNvSpPr txBox="1"/>
            <p:nvPr/>
          </p:nvSpPr>
          <p:spPr>
            <a:xfrm>
              <a:off x="797985" y="292735"/>
              <a:ext cx="8119683" cy="1316355"/>
            </a:xfrm>
            <a:prstGeom prst="rect">
              <a:avLst/>
            </a:prstGeom>
          </p:spPr>
          <p:txBody>
            <a:bodyPr lIns="0" tIns="0" rIns="0" bIns="0" rtlCol="0" anchor="t">
              <a:spAutoFit/>
            </a:bodyPr>
            <a:lstStyle/>
            <a:p>
              <a:pPr marL="0" lvl="0" indent="0" algn="ctr">
                <a:lnSpc>
                  <a:spcPts val="3990"/>
                </a:lnSpc>
                <a:spcBef>
                  <a:spcPct val="0"/>
                </a:spcBef>
              </a:pPr>
              <a:r>
                <a:rPr lang="en-US" sz="2850">
                  <a:solidFill>
                    <a:srgbClr val="010204"/>
                  </a:solidFill>
                  <a:latin typeface="Roboto"/>
                  <a:ea typeface="Roboto"/>
                  <a:cs typeface="Roboto"/>
                  <a:sym typeface="Roboto"/>
                </a:rPr>
                <a:t>Empowered patient to ask questions and change their mind</a:t>
              </a:r>
            </a:p>
          </p:txBody>
        </p:sp>
      </p:grpSp>
      <p:sp>
        <p:nvSpPr>
          <p:cNvPr id="77" name="TextBox 77"/>
          <p:cNvSpPr txBox="1"/>
          <p:nvPr/>
        </p:nvSpPr>
        <p:spPr>
          <a:xfrm>
            <a:off x="1028700" y="1147763"/>
            <a:ext cx="13982700" cy="847725"/>
          </a:xfrm>
          <a:prstGeom prst="rect">
            <a:avLst/>
          </a:prstGeom>
        </p:spPr>
        <p:txBody>
          <a:bodyPr wrap="square" lIns="0" tIns="0" rIns="0" bIns="0" rtlCol="0" anchor="t">
            <a:spAutoFit/>
          </a:bodyPr>
          <a:lstStyle/>
          <a:p>
            <a:pPr algn="l">
              <a:lnSpc>
                <a:spcPts val="6600"/>
              </a:lnSpc>
            </a:pPr>
            <a:r>
              <a:rPr lang="en-US" sz="5500" b="1">
                <a:solidFill>
                  <a:srgbClr val="010204"/>
                </a:solidFill>
                <a:latin typeface="Roboto Slab Bold"/>
                <a:ea typeface="Roboto Slab Bold"/>
                <a:cs typeface="Roboto Slab Bold"/>
                <a:sym typeface="Roboto Slab Bold"/>
              </a:rPr>
              <a:t>RESPECTFUL PRACTICES HIGHLIGHTED</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481013"/>
            <a:ext cx="12088043" cy="2190750"/>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FURTHER REFLECTION AND DISCUSSION</a:t>
            </a:r>
          </a:p>
        </p:txBody>
      </p:sp>
      <p:grpSp>
        <p:nvGrpSpPr>
          <p:cNvPr id="3" name="Group 3"/>
          <p:cNvGrpSpPr/>
          <p:nvPr/>
        </p:nvGrpSpPr>
        <p:grpSpPr>
          <a:xfrm rot="-5400000">
            <a:off x="13276092" y="491405"/>
            <a:ext cx="5503313" cy="4520504"/>
            <a:chOff x="0" y="0"/>
            <a:chExt cx="2800015" cy="2299974"/>
          </a:xfrm>
        </p:grpSpPr>
        <p:sp>
          <p:nvSpPr>
            <p:cNvPr id="4" name="Freeform 4"/>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AED9E0"/>
            </a:solidFill>
          </p:spPr>
          <p:txBody>
            <a:bodyPr/>
            <a:lstStyle/>
            <a:p>
              <a:endParaRPr lang="en-US"/>
            </a:p>
          </p:txBody>
        </p:sp>
        <p:sp>
          <p:nvSpPr>
            <p:cNvPr id="5" name="TextBox 5"/>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12886324" y="2388007"/>
            <a:ext cx="7789683" cy="3013669"/>
            <a:chOff x="0" y="0"/>
            <a:chExt cx="3963291" cy="1533316"/>
          </a:xfrm>
        </p:grpSpPr>
        <p:sp>
          <p:nvSpPr>
            <p:cNvPr id="7" name="Freeform 7"/>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8" name="TextBox 8"/>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5400000">
            <a:off x="12391083" y="4390083"/>
            <a:ext cx="10287000" cy="1506835"/>
            <a:chOff x="0" y="0"/>
            <a:chExt cx="5233894" cy="766658"/>
          </a:xfrm>
        </p:grpSpPr>
        <p:sp>
          <p:nvSpPr>
            <p:cNvPr id="10" name="Freeform 10"/>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1" name="TextBox 11"/>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028700" y="2925149"/>
            <a:ext cx="12738796" cy="5607939"/>
          </a:xfrm>
          <a:prstGeom prst="rect">
            <a:avLst/>
          </a:prstGeom>
        </p:spPr>
        <p:txBody>
          <a:bodyPr lIns="0" tIns="0" rIns="0" bIns="0" rtlCol="0" anchor="t">
            <a:spAutoFit/>
          </a:bodyPr>
          <a:lstStyle/>
          <a:p>
            <a:pPr marL="680087" lvl="1" indent="-340043" algn="l">
              <a:lnSpc>
                <a:spcPts val="4473"/>
              </a:lnSpc>
              <a:buFont typeface="Arial"/>
              <a:buChar char="•"/>
            </a:pPr>
            <a:r>
              <a:rPr lang="en-US" sz="3150">
                <a:solidFill>
                  <a:srgbClr val="010204"/>
                </a:solidFill>
                <a:latin typeface="Roboto"/>
                <a:ea typeface="Roboto"/>
                <a:cs typeface="Roboto"/>
                <a:sym typeface="Roboto"/>
              </a:rPr>
              <a:t>What’s the difference between simply sharing information and obtaining informed consent? Do you see examples on your unit where the two are being conflated, and what could be done differently? </a:t>
            </a:r>
          </a:p>
          <a:p>
            <a:pPr marL="680087" lvl="1" indent="-340043" algn="l">
              <a:lnSpc>
                <a:spcPts val="4473"/>
              </a:lnSpc>
              <a:buFont typeface="Arial"/>
              <a:buChar char="•"/>
            </a:pPr>
            <a:r>
              <a:rPr lang="en-US" sz="3150">
                <a:solidFill>
                  <a:srgbClr val="010204"/>
                </a:solidFill>
                <a:latin typeface="Roboto"/>
                <a:ea typeface="Roboto"/>
                <a:cs typeface="Roboto"/>
                <a:sym typeface="Roboto"/>
              </a:rPr>
              <a:t>How can we ensure that consent is an ongoing process in the labor and delivery setting, rather than a one-time signature? </a:t>
            </a:r>
          </a:p>
          <a:p>
            <a:pPr marL="680087" lvl="1" indent="-340043" algn="l">
              <a:lnSpc>
                <a:spcPts val="4473"/>
              </a:lnSpc>
              <a:buFont typeface="Arial"/>
              <a:buChar char="•"/>
            </a:pPr>
            <a:r>
              <a:rPr lang="en-US" sz="3150">
                <a:solidFill>
                  <a:srgbClr val="010204"/>
                </a:solidFill>
                <a:latin typeface="Roboto"/>
                <a:ea typeface="Roboto"/>
                <a:cs typeface="Roboto"/>
                <a:sym typeface="Roboto"/>
              </a:rPr>
              <a:t>How do time-sensitive situations (such as rapid labor progression or emergent complications) affect the consent process? </a:t>
            </a:r>
          </a:p>
          <a:p>
            <a:pPr marL="680087" lvl="1" indent="-340043" algn="l">
              <a:lnSpc>
                <a:spcPts val="4473"/>
              </a:lnSpc>
              <a:buFont typeface="Arial"/>
              <a:buChar char="•"/>
            </a:pPr>
            <a:r>
              <a:rPr lang="en-US" sz="3150">
                <a:solidFill>
                  <a:srgbClr val="010204"/>
                </a:solidFill>
                <a:latin typeface="Roboto"/>
                <a:ea typeface="Roboto"/>
                <a:cs typeface="Roboto"/>
                <a:sym typeface="Roboto"/>
              </a:rPr>
              <a:t>What practical strategies or workarounds can help preserve patient understanding under pressure?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1028700"/>
            <a:ext cx="12088043" cy="1095375"/>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NEXT STEPS</a:t>
            </a:r>
          </a:p>
        </p:txBody>
      </p:sp>
      <p:grpSp>
        <p:nvGrpSpPr>
          <p:cNvPr id="3" name="Group 3"/>
          <p:cNvGrpSpPr/>
          <p:nvPr/>
        </p:nvGrpSpPr>
        <p:grpSpPr>
          <a:xfrm rot="-5400000">
            <a:off x="13276092" y="491405"/>
            <a:ext cx="5503313" cy="4520504"/>
            <a:chOff x="0" y="0"/>
            <a:chExt cx="2800015" cy="2299974"/>
          </a:xfrm>
        </p:grpSpPr>
        <p:sp>
          <p:nvSpPr>
            <p:cNvPr id="4" name="Freeform 4"/>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AED9E0"/>
            </a:solidFill>
          </p:spPr>
          <p:txBody>
            <a:bodyPr/>
            <a:lstStyle/>
            <a:p>
              <a:endParaRPr lang="en-US"/>
            </a:p>
          </p:txBody>
        </p:sp>
        <p:sp>
          <p:nvSpPr>
            <p:cNvPr id="5" name="TextBox 5"/>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12886324" y="2388007"/>
            <a:ext cx="7789683" cy="3013669"/>
            <a:chOff x="0" y="0"/>
            <a:chExt cx="3963291" cy="1533316"/>
          </a:xfrm>
        </p:grpSpPr>
        <p:sp>
          <p:nvSpPr>
            <p:cNvPr id="7" name="Freeform 7"/>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8" name="TextBox 8"/>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5400000">
            <a:off x="12391083" y="4390083"/>
            <a:ext cx="10287000" cy="1506835"/>
            <a:chOff x="0" y="0"/>
            <a:chExt cx="5233894" cy="766658"/>
          </a:xfrm>
        </p:grpSpPr>
        <p:sp>
          <p:nvSpPr>
            <p:cNvPr id="10" name="Freeform 10"/>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1" name="TextBox 11"/>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028700" y="2925149"/>
            <a:ext cx="12738796" cy="550164"/>
          </a:xfrm>
          <a:prstGeom prst="rect">
            <a:avLst/>
          </a:prstGeom>
        </p:spPr>
        <p:txBody>
          <a:bodyPr lIns="0" tIns="0" rIns="0" bIns="0" rtlCol="0" anchor="t">
            <a:spAutoFit/>
          </a:bodyPr>
          <a:lstStyle/>
          <a:p>
            <a:pPr algn="l">
              <a:lnSpc>
                <a:spcPts val="4473"/>
              </a:lnSpc>
            </a:pPr>
            <a:r>
              <a:rPr lang="en-US" sz="3150">
                <a:solidFill>
                  <a:srgbClr val="010204"/>
                </a:solidFill>
                <a:latin typeface="Roboto"/>
                <a:ea typeface="Roboto"/>
                <a:cs typeface="Roboto"/>
                <a:sym typeface="Roboto"/>
              </a:rPr>
              <a:t>Next steps content</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Freeform 2"/>
          <p:cNvSpPr/>
          <p:nvPr/>
        </p:nvSpPr>
        <p:spPr>
          <a:xfrm rot="5400000">
            <a:off x="-1928939" y="4752804"/>
            <a:ext cx="16230600" cy="466630"/>
          </a:xfrm>
          <a:custGeom>
            <a:avLst/>
            <a:gdLst/>
            <a:ahLst/>
            <a:cxnLst/>
            <a:rect l="l" t="t" r="r" b="b"/>
            <a:pathLst>
              <a:path w="16230600" h="466630">
                <a:moveTo>
                  <a:pt x="0" y="0"/>
                </a:moveTo>
                <a:lnTo>
                  <a:pt x="16230600" y="0"/>
                </a:lnTo>
                <a:lnTo>
                  <a:pt x="16230600" y="466629"/>
                </a:lnTo>
                <a:lnTo>
                  <a:pt x="0" y="466629"/>
                </a:lnTo>
                <a:lnTo>
                  <a:pt x="0" y="0"/>
                </a:lnTo>
                <a:close/>
              </a:path>
            </a:pathLst>
          </a:custGeom>
          <a:blipFill>
            <a:blip r:embed="rId2">
              <a:alphaModFix amt="70000"/>
            </a:blip>
            <a:stretch>
              <a:fillRect/>
            </a:stretch>
          </a:blipFill>
        </p:spPr>
        <p:txBody>
          <a:bodyPr/>
          <a:lstStyle/>
          <a:p>
            <a:endParaRPr lang="en-US"/>
          </a:p>
        </p:txBody>
      </p:sp>
      <p:grpSp>
        <p:nvGrpSpPr>
          <p:cNvPr id="3" name="Group 3"/>
          <p:cNvGrpSpPr/>
          <p:nvPr/>
        </p:nvGrpSpPr>
        <p:grpSpPr>
          <a:xfrm>
            <a:off x="0" y="0"/>
            <a:ext cx="6186361" cy="10287000"/>
            <a:chOff x="0" y="0"/>
            <a:chExt cx="1629330" cy="2709333"/>
          </a:xfrm>
        </p:grpSpPr>
        <p:sp>
          <p:nvSpPr>
            <p:cNvPr id="4" name="Freeform 4"/>
            <p:cNvSpPr/>
            <p:nvPr/>
          </p:nvSpPr>
          <p:spPr>
            <a:xfrm>
              <a:off x="0" y="0"/>
              <a:ext cx="1629330" cy="2709333"/>
            </a:xfrm>
            <a:custGeom>
              <a:avLst/>
              <a:gdLst/>
              <a:ahLst/>
              <a:cxnLst/>
              <a:rect l="l" t="t" r="r" b="b"/>
              <a:pathLst>
                <a:path w="1629330" h="2709333">
                  <a:moveTo>
                    <a:pt x="0" y="0"/>
                  </a:moveTo>
                  <a:lnTo>
                    <a:pt x="1629330" y="0"/>
                  </a:lnTo>
                  <a:lnTo>
                    <a:pt x="1629330" y="2709333"/>
                  </a:lnTo>
                  <a:lnTo>
                    <a:pt x="0" y="2709333"/>
                  </a:lnTo>
                  <a:close/>
                </a:path>
              </a:pathLst>
            </a:custGeom>
            <a:solidFill>
              <a:srgbClr val="F8A69F"/>
            </a:solidFill>
          </p:spPr>
          <p:txBody>
            <a:bodyPr/>
            <a:lstStyle/>
            <a:p>
              <a:endParaRPr lang="en-US"/>
            </a:p>
          </p:txBody>
        </p:sp>
        <p:sp>
          <p:nvSpPr>
            <p:cNvPr id="5" name="TextBox 5"/>
            <p:cNvSpPr txBox="1"/>
            <p:nvPr/>
          </p:nvSpPr>
          <p:spPr>
            <a:xfrm>
              <a:off x="0" y="-38100"/>
              <a:ext cx="1629330" cy="2747433"/>
            </a:xfrm>
            <a:prstGeom prst="rect">
              <a:avLst/>
            </a:prstGeom>
          </p:spPr>
          <p:txBody>
            <a:bodyPr lIns="50800" tIns="50800" rIns="50800" bIns="50800" rtlCol="0" anchor="ctr"/>
            <a:lstStyle/>
            <a:p>
              <a:pPr algn="ctr">
                <a:lnSpc>
                  <a:spcPts val="3405"/>
                </a:lnSpc>
              </a:pPr>
              <a:endParaRPr/>
            </a:p>
          </p:txBody>
        </p:sp>
      </p:grpSp>
      <p:sp>
        <p:nvSpPr>
          <p:cNvPr id="6" name="Freeform 6"/>
          <p:cNvSpPr/>
          <p:nvPr/>
        </p:nvSpPr>
        <p:spPr>
          <a:xfrm rot="-521369">
            <a:off x="-447805" y="6565876"/>
            <a:ext cx="3569273" cy="3328636"/>
          </a:xfrm>
          <a:custGeom>
            <a:avLst/>
            <a:gdLst/>
            <a:ahLst/>
            <a:cxnLst/>
            <a:rect l="l" t="t" r="r" b="b"/>
            <a:pathLst>
              <a:path w="3569273" h="3328636">
                <a:moveTo>
                  <a:pt x="0" y="0"/>
                </a:moveTo>
                <a:lnTo>
                  <a:pt x="3569274" y="0"/>
                </a:lnTo>
                <a:lnTo>
                  <a:pt x="3569274" y="3328637"/>
                </a:lnTo>
                <a:lnTo>
                  <a:pt x="0" y="3328637"/>
                </a:lnTo>
                <a:lnTo>
                  <a:pt x="0" y="0"/>
                </a:lnTo>
                <a:close/>
              </a:path>
            </a:pathLst>
          </a:custGeom>
          <a:blipFill>
            <a:blip r:embed="rId3"/>
            <a:stretch>
              <a:fillRect l="-131393" t="-492772" r="-354061" b="-35006"/>
            </a:stretch>
          </a:blipFill>
        </p:spPr>
        <p:txBody>
          <a:bodyPr/>
          <a:lstStyle/>
          <a:p>
            <a:endParaRPr lang="en-US"/>
          </a:p>
        </p:txBody>
      </p:sp>
      <p:sp>
        <p:nvSpPr>
          <p:cNvPr id="8" name="Freeform 8"/>
          <p:cNvSpPr/>
          <p:nvPr/>
        </p:nvSpPr>
        <p:spPr>
          <a:xfrm rot="743827">
            <a:off x="2635069" y="7410505"/>
            <a:ext cx="3602821" cy="3087742"/>
          </a:xfrm>
          <a:custGeom>
            <a:avLst/>
            <a:gdLst/>
            <a:ahLst/>
            <a:cxnLst/>
            <a:rect l="l" t="t" r="r" b="b"/>
            <a:pathLst>
              <a:path w="3602821" h="3087742">
                <a:moveTo>
                  <a:pt x="0" y="0"/>
                </a:moveTo>
                <a:lnTo>
                  <a:pt x="3602821" y="0"/>
                </a:lnTo>
                <a:lnTo>
                  <a:pt x="3602821" y="3087742"/>
                </a:lnTo>
                <a:lnTo>
                  <a:pt x="0" y="3087742"/>
                </a:lnTo>
                <a:lnTo>
                  <a:pt x="0" y="0"/>
                </a:lnTo>
                <a:close/>
              </a:path>
            </a:pathLst>
          </a:custGeom>
          <a:blipFill>
            <a:blip r:embed="rId3"/>
            <a:stretch>
              <a:fillRect l="-265917" t="-31387" r="-265642" b="-605524"/>
            </a:stretch>
          </a:blipFill>
        </p:spPr>
        <p:txBody>
          <a:bodyPr/>
          <a:lstStyle/>
          <a:p>
            <a:endParaRPr lang="en-US"/>
          </a:p>
        </p:txBody>
      </p:sp>
      <p:sp>
        <p:nvSpPr>
          <p:cNvPr id="9" name="Freeform 9"/>
          <p:cNvSpPr/>
          <p:nvPr/>
        </p:nvSpPr>
        <p:spPr>
          <a:xfrm rot="-5400000">
            <a:off x="-236294" y="-603731"/>
            <a:ext cx="3456074" cy="3202874"/>
          </a:xfrm>
          <a:custGeom>
            <a:avLst/>
            <a:gdLst/>
            <a:ahLst/>
            <a:cxnLst/>
            <a:rect l="l" t="t" r="r" b="b"/>
            <a:pathLst>
              <a:path w="3456074" h="3202874">
                <a:moveTo>
                  <a:pt x="0" y="0"/>
                </a:moveTo>
                <a:lnTo>
                  <a:pt x="3456074" y="0"/>
                </a:lnTo>
                <a:lnTo>
                  <a:pt x="3456074" y="3202875"/>
                </a:lnTo>
                <a:lnTo>
                  <a:pt x="0" y="3202875"/>
                </a:lnTo>
                <a:lnTo>
                  <a:pt x="0" y="0"/>
                </a:lnTo>
                <a:close/>
              </a:path>
            </a:pathLst>
          </a:custGeom>
          <a:blipFill>
            <a:blip r:embed="rId3"/>
            <a:stretch>
              <a:fillRect l="-332592" t="-237589" r="-114726" b="-252997"/>
            </a:stretch>
          </a:blipFill>
        </p:spPr>
        <p:txBody>
          <a:bodyPr/>
          <a:lstStyle/>
          <a:p>
            <a:endParaRPr lang="en-US"/>
          </a:p>
        </p:txBody>
      </p:sp>
      <p:sp>
        <p:nvSpPr>
          <p:cNvPr id="10" name="Freeform 10"/>
          <p:cNvSpPr/>
          <p:nvPr/>
        </p:nvSpPr>
        <p:spPr>
          <a:xfrm>
            <a:off x="3039164" y="2504952"/>
            <a:ext cx="3803206" cy="4296362"/>
          </a:xfrm>
          <a:custGeom>
            <a:avLst/>
            <a:gdLst/>
            <a:ahLst/>
            <a:cxnLst/>
            <a:rect l="l" t="t" r="r" b="b"/>
            <a:pathLst>
              <a:path w="3803206" h="4296362">
                <a:moveTo>
                  <a:pt x="0" y="0"/>
                </a:moveTo>
                <a:lnTo>
                  <a:pt x="3803206" y="0"/>
                </a:lnTo>
                <a:lnTo>
                  <a:pt x="3803206" y="4296362"/>
                </a:lnTo>
                <a:lnTo>
                  <a:pt x="0" y="4296362"/>
                </a:lnTo>
                <a:lnTo>
                  <a:pt x="0" y="0"/>
                </a:lnTo>
                <a:close/>
              </a:path>
            </a:pathLst>
          </a:custGeom>
          <a:blipFill>
            <a:blip r:embed="rId3"/>
            <a:stretch>
              <a:fillRect l="-38467" t="-511990" r="-594597" b="-36929"/>
            </a:stretch>
          </a:blipFill>
        </p:spPr>
        <p:txBody>
          <a:bodyPr/>
          <a:lstStyle/>
          <a:p>
            <a:endParaRPr lang="en-US"/>
          </a:p>
        </p:txBody>
      </p:sp>
      <p:sp>
        <p:nvSpPr>
          <p:cNvPr id="11" name="Freeform 11"/>
          <p:cNvSpPr/>
          <p:nvPr/>
        </p:nvSpPr>
        <p:spPr>
          <a:xfrm rot="-652084">
            <a:off x="-480721" y="2758941"/>
            <a:ext cx="4112013" cy="3788385"/>
          </a:xfrm>
          <a:custGeom>
            <a:avLst/>
            <a:gdLst/>
            <a:ahLst/>
            <a:cxnLst/>
            <a:rect l="l" t="t" r="r" b="b"/>
            <a:pathLst>
              <a:path w="4112013" h="3788385">
                <a:moveTo>
                  <a:pt x="0" y="0"/>
                </a:moveTo>
                <a:lnTo>
                  <a:pt x="4112013" y="0"/>
                </a:lnTo>
                <a:lnTo>
                  <a:pt x="4112013" y="3788385"/>
                </a:lnTo>
                <a:lnTo>
                  <a:pt x="0" y="3788385"/>
                </a:lnTo>
                <a:lnTo>
                  <a:pt x="0" y="0"/>
                </a:lnTo>
                <a:close/>
              </a:path>
            </a:pathLst>
          </a:custGeom>
          <a:blipFill>
            <a:blip r:embed="rId3"/>
            <a:stretch>
              <a:fillRect l="-235432" t="-252170" r="-234212" b="-266137"/>
            </a:stretch>
          </a:blipFill>
        </p:spPr>
        <p:txBody>
          <a:bodyPr/>
          <a:lstStyle/>
          <a:p>
            <a:endParaRPr lang="en-US"/>
          </a:p>
        </p:txBody>
      </p:sp>
      <p:sp>
        <p:nvSpPr>
          <p:cNvPr id="12" name="Freeform 12"/>
          <p:cNvSpPr/>
          <p:nvPr/>
        </p:nvSpPr>
        <p:spPr>
          <a:xfrm>
            <a:off x="3182117" y="-481444"/>
            <a:ext cx="3237559" cy="3020289"/>
          </a:xfrm>
          <a:custGeom>
            <a:avLst/>
            <a:gdLst/>
            <a:ahLst/>
            <a:cxnLst/>
            <a:rect l="l" t="t" r="r" b="b"/>
            <a:pathLst>
              <a:path w="3237559" h="3020289">
                <a:moveTo>
                  <a:pt x="0" y="0"/>
                </a:moveTo>
                <a:lnTo>
                  <a:pt x="3237558" y="0"/>
                </a:lnTo>
                <a:lnTo>
                  <a:pt x="3237558" y="3020288"/>
                </a:lnTo>
                <a:lnTo>
                  <a:pt x="0" y="3020288"/>
                </a:lnTo>
                <a:lnTo>
                  <a:pt x="0" y="0"/>
                </a:lnTo>
                <a:close/>
              </a:path>
            </a:pathLst>
          </a:custGeom>
          <a:blipFill>
            <a:blip r:embed="rId3"/>
            <a:stretch>
              <a:fillRect l="-252766" t="-145490" r="-252491" b="-403308"/>
            </a:stretch>
          </a:blipFill>
        </p:spPr>
        <p:txBody>
          <a:bodyPr/>
          <a:lstStyle/>
          <a:p>
            <a:endParaRPr lang="en-US"/>
          </a:p>
        </p:txBody>
      </p:sp>
      <p:sp>
        <p:nvSpPr>
          <p:cNvPr id="13" name="TextBox 13"/>
          <p:cNvSpPr txBox="1"/>
          <p:nvPr/>
        </p:nvSpPr>
        <p:spPr>
          <a:xfrm>
            <a:off x="6842370" y="2813050"/>
            <a:ext cx="8826826" cy="4746625"/>
          </a:xfrm>
          <a:prstGeom prst="rect">
            <a:avLst/>
          </a:prstGeom>
        </p:spPr>
        <p:txBody>
          <a:bodyPr lIns="0" tIns="0" rIns="0" bIns="0" rtlCol="0" anchor="t">
            <a:spAutoFit/>
          </a:bodyPr>
          <a:lstStyle/>
          <a:p>
            <a:pPr algn="l">
              <a:lnSpc>
                <a:spcPts val="9349"/>
              </a:lnSpc>
            </a:pPr>
            <a:r>
              <a:rPr lang="en-US" sz="8499" b="1">
                <a:solidFill>
                  <a:srgbClr val="010204"/>
                </a:solidFill>
                <a:latin typeface="Roboto Slab Bold"/>
                <a:ea typeface="Roboto Slab Bold"/>
                <a:cs typeface="Roboto Slab Bold"/>
                <a:sym typeface="Roboto Slab Bold"/>
              </a:rPr>
              <a:t>RESPECTFUL MATERNITY CARE ACROSS DOMAINS</a:t>
            </a:r>
          </a:p>
        </p:txBody>
      </p:sp>
      <p:sp>
        <p:nvSpPr>
          <p:cNvPr id="15" name="Freeform 7">
            <a:extLst>
              <a:ext uri="{FF2B5EF4-FFF2-40B4-BE49-F238E27FC236}">
                <a16:creationId xmlns:a16="http://schemas.microsoft.com/office/drawing/2014/main" id="{FB781C5B-CC1C-7D1E-E5EB-993F8876FAE0}"/>
              </a:ext>
            </a:extLst>
          </p:cNvPr>
          <p:cNvSpPr/>
          <p:nvPr/>
        </p:nvSpPr>
        <p:spPr>
          <a:xfrm>
            <a:off x="10550423" y="8954376"/>
            <a:ext cx="4282106" cy="1078992"/>
          </a:xfrm>
          <a:custGeom>
            <a:avLst/>
            <a:gdLst/>
            <a:ahLst/>
            <a:cxnLst/>
            <a:rect l="l" t="t" r="r" b="b"/>
            <a:pathLst>
              <a:path w="4282106" h="1078900">
                <a:moveTo>
                  <a:pt x="0" y="0"/>
                </a:moveTo>
                <a:lnTo>
                  <a:pt x="4282106" y="0"/>
                </a:lnTo>
                <a:lnTo>
                  <a:pt x="4282106" y="1078900"/>
                </a:lnTo>
                <a:lnTo>
                  <a:pt x="0" y="1078900"/>
                </a:lnTo>
                <a:lnTo>
                  <a:pt x="0" y="0"/>
                </a:lnTo>
                <a:close/>
              </a:path>
            </a:pathLst>
          </a:custGeom>
          <a:blipFill>
            <a:blip r:embed="rId4"/>
            <a:stretch>
              <a:fillRect t="-55093" b="-55922"/>
            </a:stretch>
          </a:blipFill>
        </p:spPr>
        <p:txBody>
          <a:bodyPr/>
          <a:lstStyle/>
          <a:p>
            <a:endParaRPr lang="en-US"/>
          </a:p>
        </p:txBody>
      </p:sp>
      <p:pic>
        <p:nvPicPr>
          <p:cNvPr id="16" name="Picture 15">
            <a:extLst>
              <a:ext uri="{FF2B5EF4-FFF2-40B4-BE49-F238E27FC236}">
                <a16:creationId xmlns:a16="http://schemas.microsoft.com/office/drawing/2014/main" id="{A116A0C5-A021-28D4-4CF2-9A5B1010F2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73503" y="8954376"/>
            <a:ext cx="2713347" cy="107899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2668252"/>
            <a:ext cx="16230600" cy="526745"/>
          </a:xfrm>
          <a:prstGeom prst="rect">
            <a:avLst/>
          </a:prstGeom>
        </p:spPr>
        <p:txBody>
          <a:bodyPr lIns="0" tIns="0" rIns="0" bIns="0" rtlCol="0" anchor="t">
            <a:spAutoFit/>
          </a:bodyPr>
          <a:lstStyle/>
          <a:p>
            <a:pPr algn="l">
              <a:lnSpc>
                <a:spcPts val="4196"/>
              </a:lnSpc>
            </a:pPr>
            <a:r>
              <a:rPr lang="en-US" sz="3203">
                <a:solidFill>
                  <a:srgbClr val="000000"/>
                </a:solidFill>
                <a:latin typeface="Roboto"/>
                <a:ea typeface="Roboto"/>
                <a:cs typeface="Roboto"/>
                <a:sym typeface="Roboto"/>
              </a:rPr>
              <a:t>Insert additional instruction or context for each scenario here.</a:t>
            </a:r>
          </a:p>
        </p:txBody>
      </p:sp>
      <p:grpSp>
        <p:nvGrpSpPr>
          <p:cNvPr id="3" name="Group 3"/>
          <p:cNvGrpSpPr/>
          <p:nvPr/>
        </p:nvGrpSpPr>
        <p:grpSpPr>
          <a:xfrm>
            <a:off x="-85844" y="822970"/>
            <a:ext cx="18459689" cy="1506835"/>
            <a:chOff x="0" y="0"/>
            <a:chExt cx="9392053" cy="766658"/>
          </a:xfrm>
        </p:grpSpPr>
        <p:sp>
          <p:nvSpPr>
            <p:cNvPr id="4" name="Freeform 4"/>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5" name="TextBox 5"/>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28700" y="1028700"/>
            <a:ext cx="15272816" cy="1095375"/>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ADDITIONAL CONTEXT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Freeform 2"/>
          <p:cNvSpPr/>
          <p:nvPr/>
        </p:nvSpPr>
        <p:spPr>
          <a:xfrm rot="5400000">
            <a:off x="-1928939" y="4752804"/>
            <a:ext cx="16230600" cy="466630"/>
          </a:xfrm>
          <a:custGeom>
            <a:avLst/>
            <a:gdLst/>
            <a:ahLst/>
            <a:cxnLst/>
            <a:rect l="l" t="t" r="r" b="b"/>
            <a:pathLst>
              <a:path w="16230600" h="466630">
                <a:moveTo>
                  <a:pt x="0" y="0"/>
                </a:moveTo>
                <a:lnTo>
                  <a:pt x="16230600" y="0"/>
                </a:lnTo>
                <a:lnTo>
                  <a:pt x="16230600" y="466629"/>
                </a:lnTo>
                <a:lnTo>
                  <a:pt x="0" y="466629"/>
                </a:lnTo>
                <a:lnTo>
                  <a:pt x="0" y="0"/>
                </a:lnTo>
                <a:close/>
              </a:path>
            </a:pathLst>
          </a:custGeom>
          <a:blipFill>
            <a:blip r:embed="rId3">
              <a:alphaModFix amt="70000"/>
            </a:blip>
            <a:stretch>
              <a:fillRect/>
            </a:stretch>
          </a:blipFill>
        </p:spPr>
        <p:txBody>
          <a:bodyPr/>
          <a:lstStyle/>
          <a:p>
            <a:endParaRPr lang="en-US"/>
          </a:p>
        </p:txBody>
      </p:sp>
      <p:grpSp>
        <p:nvGrpSpPr>
          <p:cNvPr id="3" name="Group 3"/>
          <p:cNvGrpSpPr/>
          <p:nvPr/>
        </p:nvGrpSpPr>
        <p:grpSpPr>
          <a:xfrm>
            <a:off x="0" y="0"/>
            <a:ext cx="6186361" cy="10287000"/>
            <a:chOff x="0" y="0"/>
            <a:chExt cx="1629330" cy="2709333"/>
          </a:xfrm>
        </p:grpSpPr>
        <p:sp>
          <p:nvSpPr>
            <p:cNvPr id="4" name="Freeform 4"/>
            <p:cNvSpPr/>
            <p:nvPr/>
          </p:nvSpPr>
          <p:spPr>
            <a:xfrm>
              <a:off x="0" y="0"/>
              <a:ext cx="1629330" cy="2709333"/>
            </a:xfrm>
            <a:custGeom>
              <a:avLst/>
              <a:gdLst/>
              <a:ahLst/>
              <a:cxnLst/>
              <a:rect l="l" t="t" r="r" b="b"/>
              <a:pathLst>
                <a:path w="1629330" h="2709333">
                  <a:moveTo>
                    <a:pt x="0" y="0"/>
                  </a:moveTo>
                  <a:lnTo>
                    <a:pt x="1629330" y="0"/>
                  </a:lnTo>
                  <a:lnTo>
                    <a:pt x="1629330" y="2709333"/>
                  </a:lnTo>
                  <a:lnTo>
                    <a:pt x="0" y="2709333"/>
                  </a:lnTo>
                  <a:close/>
                </a:path>
              </a:pathLst>
            </a:custGeom>
            <a:solidFill>
              <a:srgbClr val="F8A69F"/>
            </a:solidFill>
          </p:spPr>
          <p:txBody>
            <a:bodyPr/>
            <a:lstStyle/>
            <a:p>
              <a:endParaRPr lang="en-US"/>
            </a:p>
          </p:txBody>
        </p:sp>
        <p:sp>
          <p:nvSpPr>
            <p:cNvPr id="5" name="TextBox 5"/>
            <p:cNvSpPr txBox="1"/>
            <p:nvPr/>
          </p:nvSpPr>
          <p:spPr>
            <a:xfrm>
              <a:off x="0" y="-38100"/>
              <a:ext cx="1629330" cy="2747433"/>
            </a:xfrm>
            <a:prstGeom prst="rect">
              <a:avLst/>
            </a:prstGeom>
          </p:spPr>
          <p:txBody>
            <a:bodyPr lIns="50800" tIns="50800" rIns="50800" bIns="50800" rtlCol="0" anchor="ctr"/>
            <a:lstStyle/>
            <a:p>
              <a:pPr algn="ctr">
                <a:lnSpc>
                  <a:spcPts val="3405"/>
                </a:lnSpc>
              </a:pPr>
              <a:endParaRPr/>
            </a:p>
          </p:txBody>
        </p:sp>
      </p:grpSp>
      <p:sp>
        <p:nvSpPr>
          <p:cNvPr id="6" name="Freeform 6"/>
          <p:cNvSpPr/>
          <p:nvPr/>
        </p:nvSpPr>
        <p:spPr>
          <a:xfrm rot="-521369">
            <a:off x="-447805" y="6565876"/>
            <a:ext cx="3569273" cy="3328636"/>
          </a:xfrm>
          <a:custGeom>
            <a:avLst/>
            <a:gdLst/>
            <a:ahLst/>
            <a:cxnLst/>
            <a:rect l="l" t="t" r="r" b="b"/>
            <a:pathLst>
              <a:path w="3569273" h="3328636">
                <a:moveTo>
                  <a:pt x="0" y="0"/>
                </a:moveTo>
                <a:lnTo>
                  <a:pt x="3569274" y="0"/>
                </a:lnTo>
                <a:lnTo>
                  <a:pt x="3569274" y="3328637"/>
                </a:lnTo>
                <a:lnTo>
                  <a:pt x="0" y="3328637"/>
                </a:lnTo>
                <a:lnTo>
                  <a:pt x="0" y="0"/>
                </a:lnTo>
                <a:close/>
              </a:path>
            </a:pathLst>
          </a:custGeom>
          <a:blipFill>
            <a:blip r:embed="rId4"/>
            <a:stretch>
              <a:fillRect l="-131393" t="-492772" r="-354061" b="-35006"/>
            </a:stretch>
          </a:blipFill>
        </p:spPr>
        <p:txBody>
          <a:bodyPr/>
          <a:lstStyle/>
          <a:p>
            <a:endParaRPr lang="en-US"/>
          </a:p>
        </p:txBody>
      </p:sp>
      <p:sp>
        <p:nvSpPr>
          <p:cNvPr id="7" name="Freeform 7"/>
          <p:cNvSpPr/>
          <p:nvPr/>
        </p:nvSpPr>
        <p:spPr>
          <a:xfrm rot="743827">
            <a:off x="2635069" y="7410505"/>
            <a:ext cx="3602821" cy="3087742"/>
          </a:xfrm>
          <a:custGeom>
            <a:avLst/>
            <a:gdLst/>
            <a:ahLst/>
            <a:cxnLst/>
            <a:rect l="l" t="t" r="r" b="b"/>
            <a:pathLst>
              <a:path w="3602821" h="3087742">
                <a:moveTo>
                  <a:pt x="0" y="0"/>
                </a:moveTo>
                <a:lnTo>
                  <a:pt x="3602821" y="0"/>
                </a:lnTo>
                <a:lnTo>
                  <a:pt x="3602821" y="3087742"/>
                </a:lnTo>
                <a:lnTo>
                  <a:pt x="0" y="3087742"/>
                </a:lnTo>
                <a:lnTo>
                  <a:pt x="0" y="0"/>
                </a:lnTo>
                <a:close/>
              </a:path>
            </a:pathLst>
          </a:custGeom>
          <a:blipFill>
            <a:blip r:embed="rId4"/>
            <a:stretch>
              <a:fillRect l="-265917" t="-31387" r="-265642" b="-605524"/>
            </a:stretch>
          </a:blipFill>
        </p:spPr>
        <p:txBody>
          <a:bodyPr/>
          <a:lstStyle/>
          <a:p>
            <a:endParaRPr lang="en-US"/>
          </a:p>
        </p:txBody>
      </p:sp>
      <p:sp>
        <p:nvSpPr>
          <p:cNvPr id="8" name="Freeform 8"/>
          <p:cNvSpPr/>
          <p:nvPr/>
        </p:nvSpPr>
        <p:spPr>
          <a:xfrm rot="-5400000">
            <a:off x="-236294" y="-603731"/>
            <a:ext cx="3456074" cy="3202874"/>
          </a:xfrm>
          <a:custGeom>
            <a:avLst/>
            <a:gdLst/>
            <a:ahLst/>
            <a:cxnLst/>
            <a:rect l="l" t="t" r="r" b="b"/>
            <a:pathLst>
              <a:path w="3456074" h="3202874">
                <a:moveTo>
                  <a:pt x="0" y="0"/>
                </a:moveTo>
                <a:lnTo>
                  <a:pt x="3456074" y="0"/>
                </a:lnTo>
                <a:lnTo>
                  <a:pt x="3456074" y="3202875"/>
                </a:lnTo>
                <a:lnTo>
                  <a:pt x="0" y="3202875"/>
                </a:lnTo>
                <a:lnTo>
                  <a:pt x="0" y="0"/>
                </a:lnTo>
                <a:close/>
              </a:path>
            </a:pathLst>
          </a:custGeom>
          <a:blipFill>
            <a:blip r:embed="rId4"/>
            <a:stretch>
              <a:fillRect l="-332592" t="-237589" r="-114726" b="-252997"/>
            </a:stretch>
          </a:blipFill>
        </p:spPr>
        <p:txBody>
          <a:bodyPr/>
          <a:lstStyle/>
          <a:p>
            <a:endParaRPr lang="en-US"/>
          </a:p>
        </p:txBody>
      </p:sp>
      <p:sp>
        <p:nvSpPr>
          <p:cNvPr id="9" name="Freeform 9"/>
          <p:cNvSpPr/>
          <p:nvPr/>
        </p:nvSpPr>
        <p:spPr>
          <a:xfrm>
            <a:off x="3039164" y="2504952"/>
            <a:ext cx="3803206" cy="4296362"/>
          </a:xfrm>
          <a:custGeom>
            <a:avLst/>
            <a:gdLst/>
            <a:ahLst/>
            <a:cxnLst/>
            <a:rect l="l" t="t" r="r" b="b"/>
            <a:pathLst>
              <a:path w="3803206" h="4296362">
                <a:moveTo>
                  <a:pt x="0" y="0"/>
                </a:moveTo>
                <a:lnTo>
                  <a:pt x="3803206" y="0"/>
                </a:lnTo>
                <a:lnTo>
                  <a:pt x="3803206" y="4296362"/>
                </a:lnTo>
                <a:lnTo>
                  <a:pt x="0" y="4296362"/>
                </a:lnTo>
                <a:lnTo>
                  <a:pt x="0" y="0"/>
                </a:lnTo>
                <a:close/>
              </a:path>
            </a:pathLst>
          </a:custGeom>
          <a:blipFill>
            <a:blip r:embed="rId4"/>
            <a:stretch>
              <a:fillRect l="-38467" t="-511990" r="-594597" b="-36929"/>
            </a:stretch>
          </a:blipFill>
        </p:spPr>
        <p:txBody>
          <a:bodyPr/>
          <a:lstStyle/>
          <a:p>
            <a:endParaRPr lang="en-US"/>
          </a:p>
        </p:txBody>
      </p:sp>
      <p:sp>
        <p:nvSpPr>
          <p:cNvPr id="10" name="Freeform 10"/>
          <p:cNvSpPr/>
          <p:nvPr/>
        </p:nvSpPr>
        <p:spPr>
          <a:xfrm rot="-652084">
            <a:off x="-480721" y="2758941"/>
            <a:ext cx="4112013" cy="3788385"/>
          </a:xfrm>
          <a:custGeom>
            <a:avLst/>
            <a:gdLst/>
            <a:ahLst/>
            <a:cxnLst/>
            <a:rect l="l" t="t" r="r" b="b"/>
            <a:pathLst>
              <a:path w="4112013" h="3788385">
                <a:moveTo>
                  <a:pt x="0" y="0"/>
                </a:moveTo>
                <a:lnTo>
                  <a:pt x="4112013" y="0"/>
                </a:lnTo>
                <a:lnTo>
                  <a:pt x="4112013" y="3788385"/>
                </a:lnTo>
                <a:lnTo>
                  <a:pt x="0" y="3788385"/>
                </a:lnTo>
                <a:lnTo>
                  <a:pt x="0" y="0"/>
                </a:lnTo>
                <a:close/>
              </a:path>
            </a:pathLst>
          </a:custGeom>
          <a:blipFill>
            <a:blip r:embed="rId4"/>
            <a:stretch>
              <a:fillRect l="-235432" t="-252170" r="-234212" b="-266137"/>
            </a:stretch>
          </a:blipFill>
        </p:spPr>
        <p:txBody>
          <a:bodyPr/>
          <a:lstStyle/>
          <a:p>
            <a:endParaRPr lang="en-US"/>
          </a:p>
        </p:txBody>
      </p:sp>
      <p:sp>
        <p:nvSpPr>
          <p:cNvPr id="11" name="Freeform 11"/>
          <p:cNvSpPr/>
          <p:nvPr/>
        </p:nvSpPr>
        <p:spPr>
          <a:xfrm>
            <a:off x="3182117" y="-481444"/>
            <a:ext cx="3237559" cy="3020289"/>
          </a:xfrm>
          <a:custGeom>
            <a:avLst/>
            <a:gdLst/>
            <a:ahLst/>
            <a:cxnLst/>
            <a:rect l="l" t="t" r="r" b="b"/>
            <a:pathLst>
              <a:path w="3237559" h="3020289">
                <a:moveTo>
                  <a:pt x="0" y="0"/>
                </a:moveTo>
                <a:lnTo>
                  <a:pt x="3237558" y="0"/>
                </a:lnTo>
                <a:lnTo>
                  <a:pt x="3237558" y="3020288"/>
                </a:lnTo>
                <a:lnTo>
                  <a:pt x="0" y="3020288"/>
                </a:lnTo>
                <a:lnTo>
                  <a:pt x="0" y="0"/>
                </a:lnTo>
                <a:close/>
              </a:path>
            </a:pathLst>
          </a:custGeom>
          <a:blipFill>
            <a:blip r:embed="rId4"/>
            <a:stretch>
              <a:fillRect l="-252766" t="-145490" r="-252491" b="-403308"/>
            </a:stretch>
          </a:blipFill>
        </p:spPr>
        <p:txBody>
          <a:bodyPr/>
          <a:lstStyle/>
          <a:p>
            <a:endParaRPr lang="en-US"/>
          </a:p>
        </p:txBody>
      </p:sp>
      <p:sp>
        <p:nvSpPr>
          <p:cNvPr id="12" name="TextBox 12"/>
          <p:cNvSpPr txBox="1"/>
          <p:nvPr/>
        </p:nvSpPr>
        <p:spPr>
          <a:xfrm>
            <a:off x="7984356" y="2714406"/>
            <a:ext cx="8940670" cy="3629025"/>
          </a:xfrm>
          <a:prstGeom prst="rect">
            <a:avLst/>
          </a:prstGeom>
        </p:spPr>
        <p:txBody>
          <a:bodyPr lIns="0" tIns="0" rIns="0" bIns="0" rtlCol="0" anchor="t">
            <a:spAutoFit/>
          </a:bodyPr>
          <a:lstStyle/>
          <a:p>
            <a:pPr marL="0" lvl="0" indent="0" algn="ctr">
              <a:lnSpc>
                <a:spcPts val="7195"/>
              </a:lnSpc>
              <a:spcBef>
                <a:spcPct val="0"/>
              </a:spcBef>
            </a:pPr>
            <a:r>
              <a:rPr lang="en-US" sz="5996" b="1">
                <a:solidFill>
                  <a:srgbClr val="010204"/>
                </a:solidFill>
                <a:latin typeface="Roboto Bold"/>
                <a:ea typeface="Roboto Bold"/>
                <a:cs typeface="Roboto Bold"/>
                <a:sym typeface="Roboto Bold"/>
              </a:rPr>
              <a:t>How can you ensure that your maternity patient is treated with respect when there is an emergency?</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85844" y="822970"/>
            <a:ext cx="18459689" cy="1506835"/>
            <a:chOff x="0" y="0"/>
            <a:chExt cx="9392053" cy="766658"/>
          </a:xfrm>
        </p:grpSpPr>
        <p:sp>
          <p:nvSpPr>
            <p:cNvPr id="3" name="Freeform 3"/>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4" name="TextBox 4"/>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299967" y="3995048"/>
            <a:ext cx="3229356" cy="826794"/>
            <a:chOff x="0" y="0"/>
            <a:chExt cx="932517" cy="238747"/>
          </a:xfrm>
        </p:grpSpPr>
        <p:sp>
          <p:nvSpPr>
            <p:cNvPr id="6" name="Freeform 6"/>
            <p:cNvSpPr/>
            <p:nvPr/>
          </p:nvSpPr>
          <p:spPr>
            <a:xfrm>
              <a:off x="0" y="0"/>
              <a:ext cx="932517" cy="238747"/>
            </a:xfrm>
            <a:custGeom>
              <a:avLst/>
              <a:gdLst/>
              <a:ahLst/>
              <a:cxnLst/>
              <a:rect l="l" t="t" r="r" b="b"/>
              <a:pathLst>
                <a:path w="932517" h="238747">
                  <a:moveTo>
                    <a:pt x="119374" y="0"/>
                  </a:moveTo>
                  <a:lnTo>
                    <a:pt x="813143" y="0"/>
                  </a:lnTo>
                  <a:cubicBezTo>
                    <a:pt x="879071" y="0"/>
                    <a:pt x="932517" y="53445"/>
                    <a:pt x="932517" y="119374"/>
                  </a:cubicBezTo>
                  <a:lnTo>
                    <a:pt x="932517" y="119374"/>
                  </a:lnTo>
                  <a:cubicBezTo>
                    <a:pt x="932517" y="185302"/>
                    <a:pt x="879071" y="238747"/>
                    <a:pt x="813143" y="238747"/>
                  </a:cubicBezTo>
                  <a:lnTo>
                    <a:pt x="119374" y="238747"/>
                  </a:lnTo>
                  <a:cubicBezTo>
                    <a:pt x="53445" y="238747"/>
                    <a:pt x="0" y="185302"/>
                    <a:pt x="0" y="119374"/>
                  </a:cubicBezTo>
                  <a:lnTo>
                    <a:pt x="0" y="119374"/>
                  </a:lnTo>
                  <a:cubicBezTo>
                    <a:pt x="0" y="53445"/>
                    <a:pt x="53445" y="0"/>
                    <a:pt x="119374" y="0"/>
                  </a:cubicBezTo>
                  <a:close/>
                </a:path>
              </a:pathLst>
            </a:custGeom>
            <a:solidFill>
              <a:srgbClr val="F8A69F"/>
            </a:solidFill>
          </p:spPr>
          <p:txBody>
            <a:bodyPr/>
            <a:lstStyle/>
            <a:p>
              <a:endParaRPr lang="en-US"/>
            </a:p>
          </p:txBody>
        </p:sp>
        <p:sp>
          <p:nvSpPr>
            <p:cNvPr id="7" name="TextBox 7"/>
            <p:cNvSpPr txBox="1"/>
            <p:nvPr/>
          </p:nvSpPr>
          <p:spPr>
            <a:xfrm>
              <a:off x="0" y="-38100"/>
              <a:ext cx="932517" cy="276847"/>
            </a:xfrm>
            <a:prstGeom prst="rect">
              <a:avLst/>
            </a:prstGeom>
          </p:spPr>
          <p:txBody>
            <a:bodyPr lIns="254000" tIns="254000" rIns="254000" bIns="254000" rtlCol="0" anchor="ctr"/>
            <a:lstStyle/>
            <a:p>
              <a:pPr marL="0" lvl="0" indent="0" algn="ctr">
                <a:lnSpc>
                  <a:spcPts val="2877"/>
                </a:lnSpc>
              </a:pPr>
              <a:r>
                <a:rPr lang="en-US" sz="2100" b="1" spc="-42">
                  <a:solidFill>
                    <a:srgbClr val="010204"/>
                  </a:solidFill>
                  <a:latin typeface="Roboto Bold"/>
                  <a:ea typeface="Roboto Bold"/>
                  <a:cs typeface="Roboto Bold"/>
                  <a:sym typeface="Roboto Bold"/>
                </a:rPr>
                <a:t>OBJECTIVE 1</a:t>
              </a:r>
            </a:p>
          </p:txBody>
        </p:sp>
      </p:grpSp>
      <p:grpSp>
        <p:nvGrpSpPr>
          <p:cNvPr id="8" name="Group 8"/>
          <p:cNvGrpSpPr/>
          <p:nvPr/>
        </p:nvGrpSpPr>
        <p:grpSpPr>
          <a:xfrm>
            <a:off x="10566791" y="3995048"/>
            <a:ext cx="3229356" cy="826794"/>
            <a:chOff x="0" y="0"/>
            <a:chExt cx="932517" cy="238747"/>
          </a:xfrm>
        </p:grpSpPr>
        <p:sp>
          <p:nvSpPr>
            <p:cNvPr id="9" name="Freeform 9"/>
            <p:cNvSpPr/>
            <p:nvPr/>
          </p:nvSpPr>
          <p:spPr>
            <a:xfrm>
              <a:off x="0" y="0"/>
              <a:ext cx="932517" cy="238747"/>
            </a:xfrm>
            <a:custGeom>
              <a:avLst/>
              <a:gdLst/>
              <a:ahLst/>
              <a:cxnLst/>
              <a:rect l="l" t="t" r="r" b="b"/>
              <a:pathLst>
                <a:path w="932517" h="238747">
                  <a:moveTo>
                    <a:pt x="119374" y="0"/>
                  </a:moveTo>
                  <a:lnTo>
                    <a:pt x="813143" y="0"/>
                  </a:lnTo>
                  <a:cubicBezTo>
                    <a:pt x="879071" y="0"/>
                    <a:pt x="932517" y="53445"/>
                    <a:pt x="932517" y="119374"/>
                  </a:cubicBezTo>
                  <a:lnTo>
                    <a:pt x="932517" y="119374"/>
                  </a:lnTo>
                  <a:cubicBezTo>
                    <a:pt x="932517" y="185302"/>
                    <a:pt x="879071" y="238747"/>
                    <a:pt x="813143" y="238747"/>
                  </a:cubicBezTo>
                  <a:lnTo>
                    <a:pt x="119374" y="238747"/>
                  </a:lnTo>
                  <a:cubicBezTo>
                    <a:pt x="53445" y="238747"/>
                    <a:pt x="0" y="185302"/>
                    <a:pt x="0" y="119374"/>
                  </a:cubicBezTo>
                  <a:lnTo>
                    <a:pt x="0" y="119374"/>
                  </a:lnTo>
                  <a:cubicBezTo>
                    <a:pt x="0" y="53445"/>
                    <a:pt x="53445" y="0"/>
                    <a:pt x="119374" y="0"/>
                  </a:cubicBezTo>
                  <a:close/>
                </a:path>
              </a:pathLst>
            </a:custGeom>
            <a:solidFill>
              <a:srgbClr val="F8A69F"/>
            </a:solidFill>
          </p:spPr>
          <p:txBody>
            <a:bodyPr/>
            <a:lstStyle/>
            <a:p>
              <a:endParaRPr lang="en-US"/>
            </a:p>
          </p:txBody>
        </p:sp>
        <p:sp>
          <p:nvSpPr>
            <p:cNvPr id="10" name="TextBox 10"/>
            <p:cNvSpPr txBox="1"/>
            <p:nvPr/>
          </p:nvSpPr>
          <p:spPr>
            <a:xfrm>
              <a:off x="0" y="-47625"/>
              <a:ext cx="932517" cy="286372"/>
            </a:xfrm>
            <a:prstGeom prst="rect">
              <a:avLst/>
            </a:prstGeom>
          </p:spPr>
          <p:txBody>
            <a:bodyPr lIns="254000" tIns="254000" rIns="254000" bIns="254000" rtlCol="0" anchor="ctr"/>
            <a:lstStyle/>
            <a:p>
              <a:pPr marL="0" lvl="0" indent="0" algn="ctr">
                <a:lnSpc>
                  <a:spcPts val="2740"/>
                </a:lnSpc>
              </a:pPr>
              <a:r>
                <a:rPr lang="en-US" sz="2000" b="1" spc="-40">
                  <a:solidFill>
                    <a:srgbClr val="010204"/>
                  </a:solidFill>
                  <a:latin typeface="Roboto Bold"/>
                  <a:ea typeface="Roboto Bold"/>
                  <a:cs typeface="Roboto Bold"/>
                  <a:sym typeface="Roboto Bold"/>
                </a:rPr>
                <a:t>OBJECTIVE 2</a:t>
              </a:r>
            </a:p>
          </p:txBody>
        </p:sp>
      </p:grpSp>
      <p:grpSp>
        <p:nvGrpSpPr>
          <p:cNvPr id="11" name="Group 11"/>
          <p:cNvGrpSpPr/>
          <p:nvPr/>
        </p:nvGrpSpPr>
        <p:grpSpPr>
          <a:xfrm>
            <a:off x="1440131" y="7615334"/>
            <a:ext cx="3229356" cy="826794"/>
            <a:chOff x="0" y="0"/>
            <a:chExt cx="932517" cy="238747"/>
          </a:xfrm>
        </p:grpSpPr>
        <p:sp>
          <p:nvSpPr>
            <p:cNvPr id="12" name="Freeform 12"/>
            <p:cNvSpPr/>
            <p:nvPr/>
          </p:nvSpPr>
          <p:spPr>
            <a:xfrm>
              <a:off x="0" y="0"/>
              <a:ext cx="932517" cy="238747"/>
            </a:xfrm>
            <a:custGeom>
              <a:avLst/>
              <a:gdLst/>
              <a:ahLst/>
              <a:cxnLst/>
              <a:rect l="l" t="t" r="r" b="b"/>
              <a:pathLst>
                <a:path w="932517" h="238747">
                  <a:moveTo>
                    <a:pt x="119374" y="0"/>
                  </a:moveTo>
                  <a:lnTo>
                    <a:pt x="813143" y="0"/>
                  </a:lnTo>
                  <a:cubicBezTo>
                    <a:pt x="879071" y="0"/>
                    <a:pt x="932517" y="53445"/>
                    <a:pt x="932517" y="119374"/>
                  </a:cubicBezTo>
                  <a:lnTo>
                    <a:pt x="932517" y="119374"/>
                  </a:lnTo>
                  <a:cubicBezTo>
                    <a:pt x="932517" y="185302"/>
                    <a:pt x="879071" y="238747"/>
                    <a:pt x="813143" y="238747"/>
                  </a:cubicBezTo>
                  <a:lnTo>
                    <a:pt x="119374" y="238747"/>
                  </a:lnTo>
                  <a:cubicBezTo>
                    <a:pt x="53445" y="238747"/>
                    <a:pt x="0" y="185302"/>
                    <a:pt x="0" y="119374"/>
                  </a:cubicBezTo>
                  <a:lnTo>
                    <a:pt x="0" y="119374"/>
                  </a:lnTo>
                  <a:cubicBezTo>
                    <a:pt x="0" y="53445"/>
                    <a:pt x="53445" y="0"/>
                    <a:pt x="119374" y="0"/>
                  </a:cubicBezTo>
                  <a:close/>
                </a:path>
              </a:pathLst>
            </a:custGeom>
            <a:solidFill>
              <a:srgbClr val="F8A69F"/>
            </a:solidFill>
          </p:spPr>
          <p:txBody>
            <a:bodyPr/>
            <a:lstStyle/>
            <a:p>
              <a:endParaRPr lang="en-US"/>
            </a:p>
          </p:txBody>
        </p:sp>
        <p:sp>
          <p:nvSpPr>
            <p:cNvPr id="13" name="TextBox 13"/>
            <p:cNvSpPr txBox="1"/>
            <p:nvPr/>
          </p:nvSpPr>
          <p:spPr>
            <a:xfrm>
              <a:off x="0" y="-38100"/>
              <a:ext cx="932517" cy="276847"/>
            </a:xfrm>
            <a:prstGeom prst="rect">
              <a:avLst/>
            </a:prstGeom>
          </p:spPr>
          <p:txBody>
            <a:bodyPr lIns="254000" tIns="254000" rIns="254000" bIns="254000" rtlCol="0" anchor="ctr"/>
            <a:lstStyle/>
            <a:p>
              <a:pPr marL="0" lvl="0" indent="0" algn="ctr">
                <a:lnSpc>
                  <a:spcPts val="2877"/>
                </a:lnSpc>
              </a:pPr>
              <a:r>
                <a:rPr lang="en-US" sz="2100" b="1" spc="-42">
                  <a:solidFill>
                    <a:srgbClr val="010204"/>
                  </a:solidFill>
                  <a:latin typeface="Roboto Bold"/>
                  <a:ea typeface="Roboto Bold"/>
                  <a:cs typeface="Roboto Bold"/>
                  <a:sym typeface="Roboto Bold"/>
                </a:rPr>
                <a:t>OBJECTIVE 3</a:t>
              </a:r>
            </a:p>
          </p:txBody>
        </p:sp>
      </p:grpSp>
      <p:sp>
        <p:nvSpPr>
          <p:cNvPr id="14" name="Freeform 14"/>
          <p:cNvSpPr/>
          <p:nvPr/>
        </p:nvSpPr>
        <p:spPr>
          <a:xfrm>
            <a:off x="2483309" y="6472334"/>
            <a:ext cx="1143000" cy="1073055"/>
          </a:xfrm>
          <a:custGeom>
            <a:avLst/>
            <a:gdLst/>
            <a:ahLst/>
            <a:cxnLst/>
            <a:rect l="l" t="t" r="r" b="b"/>
            <a:pathLst>
              <a:path w="1143000" h="1073055">
                <a:moveTo>
                  <a:pt x="0" y="0"/>
                </a:moveTo>
                <a:lnTo>
                  <a:pt x="1143000" y="0"/>
                </a:lnTo>
                <a:lnTo>
                  <a:pt x="1143000" y="1073055"/>
                </a:lnTo>
                <a:lnTo>
                  <a:pt x="0" y="1073055"/>
                </a:lnTo>
                <a:lnTo>
                  <a:pt x="0" y="0"/>
                </a:lnTo>
                <a:close/>
              </a:path>
            </a:pathLst>
          </a:custGeom>
          <a:blipFill>
            <a:blip r:embed="rId3"/>
            <a:stretch>
              <a:fillRect l="-26980" t="-24384" r="-505512" b="-549336"/>
            </a:stretch>
          </a:blipFill>
        </p:spPr>
        <p:txBody>
          <a:bodyPr/>
          <a:lstStyle/>
          <a:p>
            <a:endParaRPr lang="en-US"/>
          </a:p>
        </p:txBody>
      </p:sp>
      <p:grpSp>
        <p:nvGrpSpPr>
          <p:cNvPr id="15" name="Group 15"/>
          <p:cNvGrpSpPr/>
          <p:nvPr/>
        </p:nvGrpSpPr>
        <p:grpSpPr>
          <a:xfrm>
            <a:off x="7395237" y="7615334"/>
            <a:ext cx="3229356" cy="826794"/>
            <a:chOff x="0" y="0"/>
            <a:chExt cx="932517" cy="238747"/>
          </a:xfrm>
        </p:grpSpPr>
        <p:sp>
          <p:nvSpPr>
            <p:cNvPr id="16" name="Freeform 16"/>
            <p:cNvSpPr/>
            <p:nvPr/>
          </p:nvSpPr>
          <p:spPr>
            <a:xfrm>
              <a:off x="0" y="0"/>
              <a:ext cx="932517" cy="238747"/>
            </a:xfrm>
            <a:custGeom>
              <a:avLst/>
              <a:gdLst/>
              <a:ahLst/>
              <a:cxnLst/>
              <a:rect l="l" t="t" r="r" b="b"/>
              <a:pathLst>
                <a:path w="932517" h="238747">
                  <a:moveTo>
                    <a:pt x="119374" y="0"/>
                  </a:moveTo>
                  <a:lnTo>
                    <a:pt x="813143" y="0"/>
                  </a:lnTo>
                  <a:cubicBezTo>
                    <a:pt x="879071" y="0"/>
                    <a:pt x="932517" y="53445"/>
                    <a:pt x="932517" y="119374"/>
                  </a:cubicBezTo>
                  <a:lnTo>
                    <a:pt x="932517" y="119374"/>
                  </a:lnTo>
                  <a:cubicBezTo>
                    <a:pt x="932517" y="185302"/>
                    <a:pt x="879071" y="238747"/>
                    <a:pt x="813143" y="238747"/>
                  </a:cubicBezTo>
                  <a:lnTo>
                    <a:pt x="119374" y="238747"/>
                  </a:lnTo>
                  <a:cubicBezTo>
                    <a:pt x="53445" y="238747"/>
                    <a:pt x="0" y="185302"/>
                    <a:pt x="0" y="119374"/>
                  </a:cubicBezTo>
                  <a:lnTo>
                    <a:pt x="0" y="119374"/>
                  </a:lnTo>
                  <a:cubicBezTo>
                    <a:pt x="0" y="53445"/>
                    <a:pt x="53445" y="0"/>
                    <a:pt x="119374" y="0"/>
                  </a:cubicBezTo>
                  <a:close/>
                </a:path>
              </a:pathLst>
            </a:custGeom>
            <a:solidFill>
              <a:srgbClr val="F8A69F"/>
            </a:solidFill>
          </p:spPr>
          <p:txBody>
            <a:bodyPr/>
            <a:lstStyle/>
            <a:p>
              <a:endParaRPr lang="en-US"/>
            </a:p>
          </p:txBody>
        </p:sp>
        <p:sp>
          <p:nvSpPr>
            <p:cNvPr id="17" name="TextBox 17"/>
            <p:cNvSpPr txBox="1"/>
            <p:nvPr/>
          </p:nvSpPr>
          <p:spPr>
            <a:xfrm>
              <a:off x="0" y="-38100"/>
              <a:ext cx="932517" cy="276847"/>
            </a:xfrm>
            <a:prstGeom prst="rect">
              <a:avLst/>
            </a:prstGeom>
          </p:spPr>
          <p:txBody>
            <a:bodyPr lIns="254000" tIns="254000" rIns="254000" bIns="254000" rtlCol="0" anchor="ctr"/>
            <a:lstStyle/>
            <a:p>
              <a:pPr marL="0" lvl="0" indent="0" algn="ctr">
                <a:lnSpc>
                  <a:spcPts val="2877"/>
                </a:lnSpc>
              </a:pPr>
              <a:r>
                <a:rPr lang="en-US" sz="2100" b="1" spc="-42">
                  <a:solidFill>
                    <a:srgbClr val="010204"/>
                  </a:solidFill>
                  <a:latin typeface="Roboto Bold"/>
                  <a:ea typeface="Roboto Bold"/>
                  <a:cs typeface="Roboto Bold"/>
                  <a:sym typeface="Roboto Bold"/>
                </a:rPr>
                <a:t>OBJECTIVE 4</a:t>
              </a:r>
            </a:p>
          </p:txBody>
        </p:sp>
      </p:grpSp>
      <p:grpSp>
        <p:nvGrpSpPr>
          <p:cNvPr id="18" name="Group 18"/>
          <p:cNvGrpSpPr/>
          <p:nvPr/>
        </p:nvGrpSpPr>
        <p:grpSpPr>
          <a:xfrm>
            <a:off x="13604260" y="7545389"/>
            <a:ext cx="3229356" cy="826794"/>
            <a:chOff x="0" y="0"/>
            <a:chExt cx="932517" cy="238747"/>
          </a:xfrm>
        </p:grpSpPr>
        <p:sp>
          <p:nvSpPr>
            <p:cNvPr id="19" name="Freeform 19"/>
            <p:cNvSpPr/>
            <p:nvPr/>
          </p:nvSpPr>
          <p:spPr>
            <a:xfrm>
              <a:off x="0" y="0"/>
              <a:ext cx="932517" cy="238747"/>
            </a:xfrm>
            <a:custGeom>
              <a:avLst/>
              <a:gdLst/>
              <a:ahLst/>
              <a:cxnLst/>
              <a:rect l="l" t="t" r="r" b="b"/>
              <a:pathLst>
                <a:path w="932517" h="238747">
                  <a:moveTo>
                    <a:pt x="119374" y="0"/>
                  </a:moveTo>
                  <a:lnTo>
                    <a:pt x="813143" y="0"/>
                  </a:lnTo>
                  <a:cubicBezTo>
                    <a:pt x="879071" y="0"/>
                    <a:pt x="932517" y="53445"/>
                    <a:pt x="932517" y="119374"/>
                  </a:cubicBezTo>
                  <a:lnTo>
                    <a:pt x="932517" y="119374"/>
                  </a:lnTo>
                  <a:cubicBezTo>
                    <a:pt x="932517" y="185302"/>
                    <a:pt x="879071" y="238747"/>
                    <a:pt x="813143" y="238747"/>
                  </a:cubicBezTo>
                  <a:lnTo>
                    <a:pt x="119374" y="238747"/>
                  </a:lnTo>
                  <a:cubicBezTo>
                    <a:pt x="53445" y="238747"/>
                    <a:pt x="0" y="185302"/>
                    <a:pt x="0" y="119374"/>
                  </a:cubicBezTo>
                  <a:lnTo>
                    <a:pt x="0" y="119374"/>
                  </a:lnTo>
                  <a:cubicBezTo>
                    <a:pt x="0" y="53445"/>
                    <a:pt x="53445" y="0"/>
                    <a:pt x="119374" y="0"/>
                  </a:cubicBezTo>
                  <a:close/>
                </a:path>
              </a:pathLst>
            </a:custGeom>
            <a:solidFill>
              <a:srgbClr val="F8A69F"/>
            </a:solidFill>
          </p:spPr>
          <p:txBody>
            <a:bodyPr/>
            <a:lstStyle/>
            <a:p>
              <a:endParaRPr lang="en-US"/>
            </a:p>
          </p:txBody>
        </p:sp>
        <p:sp>
          <p:nvSpPr>
            <p:cNvPr id="20" name="TextBox 20"/>
            <p:cNvSpPr txBox="1"/>
            <p:nvPr/>
          </p:nvSpPr>
          <p:spPr>
            <a:xfrm>
              <a:off x="0" y="-38100"/>
              <a:ext cx="932517" cy="276847"/>
            </a:xfrm>
            <a:prstGeom prst="rect">
              <a:avLst/>
            </a:prstGeom>
          </p:spPr>
          <p:txBody>
            <a:bodyPr lIns="254000" tIns="254000" rIns="254000" bIns="254000" rtlCol="0" anchor="ctr"/>
            <a:lstStyle/>
            <a:p>
              <a:pPr marL="0" lvl="0" indent="0" algn="ctr">
                <a:lnSpc>
                  <a:spcPts val="2877"/>
                </a:lnSpc>
              </a:pPr>
              <a:r>
                <a:rPr lang="en-US" sz="2100" b="1" spc="-42">
                  <a:solidFill>
                    <a:srgbClr val="010204"/>
                  </a:solidFill>
                  <a:latin typeface="Roboto Bold"/>
                  <a:ea typeface="Roboto Bold"/>
                  <a:cs typeface="Roboto Bold"/>
                  <a:sym typeface="Roboto Bold"/>
                </a:rPr>
                <a:t>OBJECTIVE 5</a:t>
              </a:r>
            </a:p>
          </p:txBody>
        </p:sp>
      </p:grpSp>
      <p:sp>
        <p:nvSpPr>
          <p:cNvPr id="21" name="Freeform 21"/>
          <p:cNvSpPr/>
          <p:nvPr/>
        </p:nvSpPr>
        <p:spPr>
          <a:xfrm>
            <a:off x="8572500" y="6362465"/>
            <a:ext cx="1143000" cy="1182924"/>
          </a:xfrm>
          <a:custGeom>
            <a:avLst/>
            <a:gdLst/>
            <a:ahLst/>
            <a:cxnLst/>
            <a:rect l="l" t="t" r="r" b="b"/>
            <a:pathLst>
              <a:path w="1143000" h="1182924">
                <a:moveTo>
                  <a:pt x="0" y="0"/>
                </a:moveTo>
                <a:lnTo>
                  <a:pt x="1143000" y="0"/>
                </a:lnTo>
                <a:lnTo>
                  <a:pt x="1143000" y="1182924"/>
                </a:lnTo>
                <a:lnTo>
                  <a:pt x="0" y="11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22"/>
          <p:cNvSpPr/>
          <p:nvPr/>
        </p:nvSpPr>
        <p:spPr>
          <a:xfrm>
            <a:off x="11609969" y="2662463"/>
            <a:ext cx="1143000" cy="1000125"/>
          </a:xfrm>
          <a:custGeom>
            <a:avLst/>
            <a:gdLst/>
            <a:ahLst/>
            <a:cxnLst/>
            <a:rect l="l" t="t" r="r" b="b"/>
            <a:pathLst>
              <a:path w="1143000" h="1000125">
                <a:moveTo>
                  <a:pt x="0" y="0"/>
                </a:moveTo>
                <a:lnTo>
                  <a:pt x="1143000" y="0"/>
                </a:lnTo>
                <a:lnTo>
                  <a:pt x="1143000" y="1000125"/>
                </a:lnTo>
                <a:lnTo>
                  <a:pt x="0" y="10001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23"/>
          <p:cNvSpPr/>
          <p:nvPr/>
        </p:nvSpPr>
        <p:spPr>
          <a:xfrm>
            <a:off x="5434209" y="2510979"/>
            <a:ext cx="1000125" cy="1303094"/>
          </a:xfrm>
          <a:custGeom>
            <a:avLst/>
            <a:gdLst/>
            <a:ahLst/>
            <a:cxnLst/>
            <a:rect l="l" t="t" r="r" b="b"/>
            <a:pathLst>
              <a:path w="1000125" h="1303094">
                <a:moveTo>
                  <a:pt x="0" y="0"/>
                </a:moveTo>
                <a:lnTo>
                  <a:pt x="1000125" y="0"/>
                </a:lnTo>
                <a:lnTo>
                  <a:pt x="1000125" y="1303094"/>
                </a:lnTo>
                <a:lnTo>
                  <a:pt x="0" y="13030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TextBox 24"/>
          <p:cNvSpPr txBox="1"/>
          <p:nvPr/>
        </p:nvSpPr>
        <p:spPr>
          <a:xfrm>
            <a:off x="1028700" y="1028700"/>
            <a:ext cx="11268035" cy="1095375"/>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LEARNING OBJECTIVES</a:t>
            </a:r>
          </a:p>
        </p:txBody>
      </p:sp>
      <p:sp>
        <p:nvSpPr>
          <p:cNvPr id="25" name="TextBox 25"/>
          <p:cNvSpPr txBox="1"/>
          <p:nvPr/>
        </p:nvSpPr>
        <p:spPr>
          <a:xfrm>
            <a:off x="2411901" y="4928551"/>
            <a:ext cx="6429835" cy="1279581"/>
          </a:xfrm>
          <a:prstGeom prst="rect">
            <a:avLst/>
          </a:prstGeom>
        </p:spPr>
        <p:txBody>
          <a:bodyPr lIns="0" tIns="0" rIns="0" bIns="0" rtlCol="0" anchor="t">
            <a:spAutoFit/>
          </a:bodyPr>
          <a:lstStyle/>
          <a:p>
            <a:pPr marL="0" lvl="0" indent="0" algn="ctr">
              <a:lnSpc>
                <a:spcPts val="3421"/>
              </a:lnSpc>
              <a:spcBef>
                <a:spcPct val="0"/>
              </a:spcBef>
            </a:pPr>
            <a:r>
              <a:rPr lang="en-US" sz="2497" spc="-49">
                <a:solidFill>
                  <a:srgbClr val="010204"/>
                </a:solidFill>
                <a:latin typeface="Roboto"/>
                <a:ea typeface="Roboto"/>
                <a:cs typeface="Roboto"/>
                <a:sym typeface="Roboto"/>
              </a:rPr>
              <a:t>D</a:t>
            </a:r>
            <a:r>
              <a:rPr lang="en-US" sz="2497" u="none" strike="noStrike" spc="-49">
                <a:solidFill>
                  <a:srgbClr val="010204"/>
                </a:solidFill>
                <a:latin typeface="Roboto"/>
                <a:ea typeface="Roboto"/>
                <a:cs typeface="Roboto"/>
                <a:sym typeface="Roboto"/>
              </a:rPr>
              <a:t>escribe how to preserve patient dignity during delivery and the immediate postpartum period, even in urgent or high-pressure situations.</a:t>
            </a:r>
          </a:p>
        </p:txBody>
      </p:sp>
      <p:sp>
        <p:nvSpPr>
          <p:cNvPr id="26" name="TextBox 26"/>
          <p:cNvSpPr txBox="1"/>
          <p:nvPr/>
        </p:nvSpPr>
        <p:spPr>
          <a:xfrm>
            <a:off x="9538281" y="4886856"/>
            <a:ext cx="6429375" cy="1284946"/>
          </a:xfrm>
          <a:prstGeom prst="rect">
            <a:avLst/>
          </a:prstGeom>
        </p:spPr>
        <p:txBody>
          <a:bodyPr lIns="0" tIns="0" rIns="0" bIns="0" rtlCol="0" anchor="t">
            <a:spAutoFit/>
          </a:bodyPr>
          <a:lstStyle/>
          <a:p>
            <a:pPr marL="0" lvl="0" indent="0" algn="ctr">
              <a:lnSpc>
                <a:spcPts val="3436"/>
              </a:lnSpc>
              <a:spcBef>
                <a:spcPct val="0"/>
              </a:spcBef>
            </a:pPr>
            <a:r>
              <a:rPr lang="en-US" sz="2508" spc="-50">
                <a:solidFill>
                  <a:srgbClr val="010204"/>
                </a:solidFill>
                <a:latin typeface="Roboto"/>
                <a:ea typeface="Roboto"/>
                <a:cs typeface="Roboto"/>
                <a:sym typeface="Roboto"/>
              </a:rPr>
              <a:t>A</a:t>
            </a:r>
            <a:r>
              <a:rPr lang="en-US" sz="2508" u="none" strike="noStrike" spc="-50">
                <a:solidFill>
                  <a:srgbClr val="010204"/>
                </a:solidFill>
                <a:latin typeface="Roboto"/>
                <a:ea typeface="Roboto"/>
                <a:cs typeface="Roboto"/>
                <a:sym typeface="Roboto"/>
              </a:rPr>
              <a:t>pply respectful, clear and culturally responsive communication strategies during delivery and immediate postpartum care.</a:t>
            </a:r>
          </a:p>
        </p:txBody>
      </p:sp>
      <p:sp>
        <p:nvSpPr>
          <p:cNvPr id="27" name="TextBox 27"/>
          <p:cNvSpPr txBox="1"/>
          <p:nvPr/>
        </p:nvSpPr>
        <p:spPr>
          <a:xfrm>
            <a:off x="694881" y="8518328"/>
            <a:ext cx="4931937" cy="1279581"/>
          </a:xfrm>
          <a:prstGeom prst="rect">
            <a:avLst/>
          </a:prstGeom>
        </p:spPr>
        <p:txBody>
          <a:bodyPr lIns="0" tIns="0" rIns="0" bIns="0" rtlCol="0" anchor="t">
            <a:spAutoFit/>
          </a:bodyPr>
          <a:lstStyle/>
          <a:p>
            <a:pPr marL="0" lvl="0" indent="0" algn="ctr">
              <a:lnSpc>
                <a:spcPts val="3421"/>
              </a:lnSpc>
              <a:spcBef>
                <a:spcPct val="0"/>
              </a:spcBef>
            </a:pPr>
            <a:r>
              <a:rPr lang="en-US" sz="2497" spc="-49">
                <a:solidFill>
                  <a:srgbClr val="010204"/>
                </a:solidFill>
                <a:latin typeface="Roboto"/>
                <a:ea typeface="Roboto"/>
                <a:cs typeface="Roboto"/>
                <a:sym typeface="Roboto"/>
              </a:rPr>
              <a:t>D</a:t>
            </a:r>
            <a:r>
              <a:rPr lang="en-US" sz="2497" u="none" strike="noStrike" spc="-49">
                <a:solidFill>
                  <a:srgbClr val="010204"/>
                </a:solidFill>
                <a:latin typeface="Roboto"/>
                <a:ea typeface="Roboto"/>
                <a:cs typeface="Roboto"/>
                <a:sym typeface="Roboto"/>
              </a:rPr>
              <a:t>emonstrate how to balance clinical urgency with patient-centered respect for decision-making.</a:t>
            </a:r>
          </a:p>
        </p:txBody>
      </p:sp>
      <p:sp>
        <p:nvSpPr>
          <p:cNvPr id="28" name="TextBox 28"/>
          <p:cNvSpPr txBox="1"/>
          <p:nvPr/>
        </p:nvSpPr>
        <p:spPr>
          <a:xfrm>
            <a:off x="6543946" y="8518328"/>
            <a:ext cx="4931937" cy="1708206"/>
          </a:xfrm>
          <a:prstGeom prst="rect">
            <a:avLst/>
          </a:prstGeom>
        </p:spPr>
        <p:txBody>
          <a:bodyPr lIns="0" tIns="0" rIns="0" bIns="0" rtlCol="0" anchor="t">
            <a:spAutoFit/>
          </a:bodyPr>
          <a:lstStyle/>
          <a:p>
            <a:pPr marL="0" lvl="0" indent="0" algn="ctr">
              <a:lnSpc>
                <a:spcPts val="3421"/>
              </a:lnSpc>
              <a:spcBef>
                <a:spcPct val="0"/>
              </a:spcBef>
            </a:pPr>
            <a:r>
              <a:rPr lang="en-US" sz="2497" spc="-49">
                <a:solidFill>
                  <a:srgbClr val="010204"/>
                </a:solidFill>
                <a:latin typeface="Roboto"/>
                <a:ea typeface="Roboto"/>
                <a:cs typeface="Roboto"/>
                <a:sym typeface="Roboto"/>
              </a:rPr>
              <a:t>Id</a:t>
            </a:r>
            <a:r>
              <a:rPr lang="en-US" sz="2497" u="none" strike="noStrike" spc="-49">
                <a:solidFill>
                  <a:srgbClr val="010204"/>
                </a:solidFill>
                <a:latin typeface="Roboto"/>
                <a:ea typeface="Roboto"/>
                <a:cs typeface="Roboto"/>
                <a:sym typeface="Roboto"/>
              </a:rPr>
              <a:t>entify strategies for obtaining and reaffirming consent under fast-paced or emergent clinical conditions.</a:t>
            </a:r>
          </a:p>
        </p:txBody>
      </p:sp>
      <p:sp>
        <p:nvSpPr>
          <p:cNvPr id="29" name="TextBox 29"/>
          <p:cNvSpPr txBox="1"/>
          <p:nvPr/>
        </p:nvSpPr>
        <p:spPr>
          <a:xfrm>
            <a:off x="12752969" y="8394503"/>
            <a:ext cx="4931937" cy="1708206"/>
          </a:xfrm>
          <a:prstGeom prst="rect">
            <a:avLst/>
          </a:prstGeom>
        </p:spPr>
        <p:txBody>
          <a:bodyPr lIns="0" tIns="0" rIns="0" bIns="0" rtlCol="0" anchor="t">
            <a:spAutoFit/>
          </a:bodyPr>
          <a:lstStyle/>
          <a:p>
            <a:pPr marL="0" lvl="0" indent="0" algn="ctr">
              <a:lnSpc>
                <a:spcPts val="3421"/>
              </a:lnSpc>
              <a:spcBef>
                <a:spcPct val="0"/>
              </a:spcBef>
            </a:pPr>
            <a:r>
              <a:rPr lang="en-US" sz="2497" spc="-49">
                <a:solidFill>
                  <a:srgbClr val="010204"/>
                </a:solidFill>
                <a:latin typeface="Roboto"/>
                <a:ea typeface="Roboto"/>
                <a:cs typeface="Roboto"/>
                <a:sym typeface="Roboto"/>
              </a:rPr>
              <a:t>P</a:t>
            </a:r>
            <a:r>
              <a:rPr lang="en-US" sz="2497" u="none" strike="noStrike" spc="-49">
                <a:solidFill>
                  <a:srgbClr val="010204"/>
                </a:solidFill>
                <a:latin typeface="Roboto"/>
                <a:ea typeface="Roboto"/>
                <a:cs typeface="Roboto"/>
                <a:sym typeface="Roboto"/>
              </a:rPr>
              <a:t>ractice providing clear, balanced information about interventions while respecting patient values, preferences and birth plans.</a:t>
            </a:r>
          </a:p>
        </p:txBody>
      </p:sp>
      <p:sp>
        <p:nvSpPr>
          <p:cNvPr id="30" name="Freeform 30"/>
          <p:cNvSpPr/>
          <p:nvPr/>
        </p:nvSpPr>
        <p:spPr>
          <a:xfrm>
            <a:off x="14658975" y="6335714"/>
            <a:ext cx="1143000" cy="1143000"/>
          </a:xfrm>
          <a:custGeom>
            <a:avLst/>
            <a:gdLst/>
            <a:ahLst/>
            <a:cxnLst/>
            <a:rect l="l" t="t" r="r" b="b"/>
            <a:pathLst>
              <a:path w="1143000" h="1143000">
                <a:moveTo>
                  <a:pt x="0" y="0"/>
                </a:moveTo>
                <a:lnTo>
                  <a:pt x="1143000" y="0"/>
                </a:lnTo>
                <a:lnTo>
                  <a:pt x="11430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2668252"/>
            <a:ext cx="16230600" cy="526745"/>
          </a:xfrm>
          <a:prstGeom prst="rect">
            <a:avLst/>
          </a:prstGeom>
        </p:spPr>
        <p:txBody>
          <a:bodyPr lIns="0" tIns="0" rIns="0" bIns="0" rtlCol="0" anchor="t">
            <a:spAutoFit/>
          </a:bodyPr>
          <a:lstStyle/>
          <a:p>
            <a:pPr algn="l">
              <a:lnSpc>
                <a:spcPts val="4196"/>
              </a:lnSpc>
            </a:pPr>
            <a:r>
              <a:rPr lang="en-US" sz="3203">
                <a:solidFill>
                  <a:srgbClr val="000000"/>
                </a:solidFill>
                <a:latin typeface="Roboto"/>
                <a:ea typeface="Roboto"/>
                <a:cs typeface="Roboto"/>
                <a:sym typeface="Roboto"/>
              </a:rPr>
              <a:t>Insert additional instruction or context for each scenario here.</a:t>
            </a:r>
          </a:p>
        </p:txBody>
      </p:sp>
      <p:grpSp>
        <p:nvGrpSpPr>
          <p:cNvPr id="3" name="Group 3"/>
          <p:cNvGrpSpPr/>
          <p:nvPr/>
        </p:nvGrpSpPr>
        <p:grpSpPr>
          <a:xfrm>
            <a:off x="-85844" y="822970"/>
            <a:ext cx="18459689" cy="1506835"/>
            <a:chOff x="0" y="0"/>
            <a:chExt cx="9392053" cy="766658"/>
          </a:xfrm>
        </p:grpSpPr>
        <p:sp>
          <p:nvSpPr>
            <p:cNvPr id="4" name="Freeform 4"/>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5" name="TextBox 5"/>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28700" y="1028700"/>
            <a:ext cx="15272816" cy="1095375"/>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ADDITIONAL CONTEXT</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DAEB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408461"/>
            <a:ext cx="13858581" cy="3470077"/>
            <a:chOff x="0" y="0"/>
            <a:chExt cx="18478108" cy="4626770"/>
          </a:xfrm>
        </p:grpSpPr>
        <p:sp>
          <p:nvSpPr>
            <p:cNvPr id="3" name="TextBox 3"/>
            <p:cNvSpPr txBox="1"/>
            <p:nvPr/>
          </p:nvSpPr>
          <p:spPr>
            <a:xfrm>
              <a:off x="0" y="0"/>
              <a:ext cx="18478108" cy="2819400"/>
            </a:xfrm>
            <a:prstGeom prst="rect">
              <a:avLst/>
            </a:prstGeom>
          </p:spPr>
          <p:txBody>
            <a:bodyPr lIns="0" tIns="0" rIns="0" bIns="0" rtlCol="0" anchor="t">
              <a:spAutoFit/>
            </a:bodyPr>
            <a:lstStyle/>
            <a:p>
              <a:pPr algn="l">
                <a:lnSpc>
                  <a:spcPts val="8399"/>
                </a:lnSpc>
              </a:pPr>
              <a:r>
                <a:rPr lang="en-US" sz="6999" b="1">
                  <a:solidFill>
                    <a:srgbClr val="010204"/>
                  </a:solidFill>
                  <a:latin typeface="Roboto Slab Bold"/>
                  <a:ea typeface="Roboto Slab Bold"/>
                  <a:cs typeface="Roboto Slab Bold"/>
                  <a:sym typeface="Roboto Slab Bold"/>
                </a:rPr>
                <a:t>RESPECTFUL MATERNITY CARE ACROSS DOMAINS</a:t>
              </a:r>
            </a:p>
          </p:txBody>
        </p:sp>
        <p:sp>
          <p:nvSpPr>
            <p:cNvPr id="4" name="TextBox 4"/>
            <p:cNvSpPr txBox="1"/>
            <p:nvPr/>
          </p:nvSpPr>
          <p:spPr>
            <a:xfrm>
              <a:off x="0" y="3207545"/>
              <a:ext cx="18478108" cy="1419225"/>
            </a:xfrm>
            <a:prstGeom prst="rect">
              <a:avLst/>
            </a:prstGeom>
          </p:spPr>
          <p:txBody>
            <a:bodyPr lIns="0" tIns="0" rIns="0" bIns="0" rtlCol="0" anchor="t">
              <a:spAutoFit/>
            </a:bodyPr>
            <a:lstStyle/>
            <a:p>
              <a:pPr algn="l">
                <a:lnSpc>
                  <a:spcPts val="8399"/>
                </a:lnSpc>
              </a:pPr>
              <a:r>
                <a:rPr lang="en-US" sz="6999">
                  <a:solidFill>
                    <a:srgbClr val="010204"/>
                  </a:solidFill>
                  <a:latin typeface="Roboto"/>
                  <a:ea typeface="Roboto"/>
                  <a:cs typeface="Roboto"/>
                  <a:sym typeface="Roboto"/>
                </a:rPr>
                <a:t>Scenario 9: Disrespectful Care</a:t>
              </a:r>
            </a:p>
          </p:txBody>
        </p:sp>
      </p:grpSp>
      <p:grpSp>
        <p:nvGrpSpPr>
          <p:cNvPr id="5" name="Group 5"/>
          <p:cNvGrpSpPr/>
          <p:nvPr/>
        </p:nvGrpSpPr>
        <p:grpSpPr>
          <a:xfrm rot="-5400000">
            <a:off x="13276092" y="491405"/>
            <a:ext cx="5503313" cy="4520504"/>
            <a:chOff x="0" y="0"/>
            <a:chExt cx="2800015" cy="2299974"/>
          </a:xfrm>
        </p:grpSpPr>
        <p:sp>
          <p:nvSpPr>
            <p:cNvPr id="6" name="Freeform 6"/>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FAF3DD"/>
            </a:solidFill>
          </p:spPr>
          <p:txBody>
            <a:bodyPr/>
            <a:lstStyle/>
            <a:p>
              <a:endParaRPr lang="en-US"/>
            </a:p>
          </p:txBody>
        </p:sp>
        <p:sp>
          <p:nvSpPr>
            <p:cNvPr id="7" name="TextBox 7"/>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12886324" y="2388007"/>
            <a:ext cx="7789683" cy="3013669"/>
            <a:chOff x="0" y="0"/>
            <a:chExt cx="3963291" cy="1533316"/>
          </a:xfrm>
        </p:grpSpPr>
        <p:sp>
          <p:nvSpPr>
            <p:cNvPr id="9" name="Freeform 9"/>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10" name="TextBox 10"/>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5400000">
            <a:off x="12391083" y="4390083"/>
            <a:ext cx="10287000" cy="1506835"/>
            <a:chOff x="0" y="0"/>
            <a:chExt cx="5233894" cy="766658"/>
          </a:xfrm>
        </p:grpSpPr>
        <p:sp>
          <p:nvSpPr>
            <p:cNvPr id="12" name="Freeform 12"/>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3" name="TextBox 13"/>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1028700" y="1473663"/>
            <a:ext cx="16230600" cy="7784637"/>
          </a:xfrm>
          <a:custGeom>
            <a:avLst/>
            <a:gdLst/>
            <a:ahLst/>
            <a:cxnLst/>
            <a:rect l="l" t="t" r="r" b="b"/>
            <a:pathLst>
              <a:path w="16230600" h="7784637">
                <a:moveTo>
                  <a:pt x="0" y="0"/>
                </a:moveTo>
                <a:lnTo>
                  <a:pt x="16230600" y="0"/>
                </a:lnTo>
                <a:lnTo>
                  <a:pt x="16230600" y="7784637"/>
                </a:lnTo>
                <a:lnTo>
                  <a:pt x="0" y="7784637"/>
                </a:lnTo>
                <a:lnTo>
                  <a:pt x="0" y="0"/>
                </a:lnTo>
                <a:close/>
              </a:path>
            </a:pathLst>
          </a:custGeom>
          <a:blipFill>
            <a:blip r:embed="rId4"/>
            <a:stretch>
              <a:fillRect l="-6338" t="-30247" r="-6338" b="-26369"/>
            </a:stretch>
          </a:blipFill>
        </p:spPr>
        <p:txBody>
          <a:bodyPr/>
          <a:lstStyle/>
          <a:p>
            <a:endParaRPr lang="en-US"/>
          </a:p>
        </p:txBody>
      </p:sp>
      <p:grpSp>
        <p:nvGrpSpPr>
          <p:cNvPr id="4" name="Group 4"/>
          <p:cNvGrpSpPr/>
          <p:nvPr/>
        </p:nvGrpSpPr>
        <p:grpSpPr>
          <a:xfrm>
            <a:off x="1028700" y="1473663"/>
            <a:ext cx="16230600" cy="7784637"/>
            <a:chOff x="0" y="0"/>
            <a:chExt cx="4274726" cy="2050275"/>
          </a:xfrm>
        </p:grpSpPr>
        <p:sp>
          <p:nvSpPr>
            <p:cNvPr id="5" name="Freeform 5"/>
            <p:cNvSpPr/>
            <p:nvPr/>
          </p:nvSpPr>
          <p:spPr>
            <a:xfrm>
              <a:off x="0" y="0"/>
              <a:ext cx="4274726" cy="2050275"/>
            </a:xfrm>
            <a:custGeom>
              <a:avLst/>
              <a:gdLst/>
              <a:ahLst/>
              <a:cxnLst/>
              <a:rect l="l" t="t" r="r" b="b"/>
              <a:pathLst>
                <a:path w="4274726" h="2050275">
                  <a:moveTo>
                    <a:pt x="0" y="0"/>
                  </a:moveTo>
                  <a:lnTo>
                    <a:pt x="4274726" y="0"/>
                  </a:lnTo>
                  <a:lnTo>
                    <a:pt x="4274726" y="2050275"/>
                  </a:lnTo>
                  <a:lnTo>
                    <a:pt x="0" y="2050275"/>
                  </a:lnTo>
                  <a:close/>
                </a:path>
              </a:pathLst>
            </a:custGeom>
            <a:solidFill>
              <a:srgbClr val="FEFAF6">
                <a:alpha val="60000"/>
              </a:srgbClr>
            </a:solidFill>
          </p:spPr>
          <p:txBody>
            <a:bodyPr/>
            <a:lstStyle/>
            <a:p>
              <a:endParaRPr lang="en-US"/>
            </a:p>
          </p:txBody>
        </p:sp>
        <p:sp>
          <p:nvSpPr>
            <p:cNvPr id="6" name="TextBox 6"/>
            <p:cNvSpPr txBox="1"/>
            <p:nvPr/>
          </p:nvSpPr>
          <p:spPr>
            <a:xfrm>
              <a:off x="0" y="-66675"/>
              <a:ext cx="4274726" cy="2116950"/>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1232002" y="2110104"/>
            <a:ext cx="15668153" cy="6590666"/>
          </a:xfrm>
          <a:prstGeom prst="rect">
            <a:avLst/>
          </a:prstGeom>
        </p:spPr>
        <p:txBody>
          <a:bodyPr lIns="0" tIns="0" rIns="0" bIns="0" rtlCol="0" anchor="t">
            <a:spAutoFit/>
          </a:bodyPr>
          <a:lstStyle/>
          <a:p>
            <a:pPr algn="l">
              <a:lnSpc>
                <a:spcPts val="4759"/>
              </a:lnSpc>
            </a:pPr>
            <a:r>
              <a:rPr lang="en-US" sz="3399">
                <a:solidFill>
                  <a:srgbClr val="000000"/>
                </a:solidFill>
                <a:latin typeface="Roboto"/>
                <a:ea typeface="Roboto"/>
                <a:cs typeface="Roboto"/>
                <a:sym typeface="Roboto"/>
              </a:rPr>
              <a:t>Setting:</a:t>
            </a:r>
          </a:p>
          <a:p>
            <a:pPr marL="734051" lvl="1" indent="-367026" algn="l">
              <a:lnSpc>
                <a:spcPts val="4759"/>
              </a:lnSpc>
              <a:buFont typeface="Arial"/>
              <a:buChar char="•"/>
            </a:pPr>
            <a:r>
              <a:rPr lang="en-US" sz="3399">
                <a:solidFill>
                  <a:srgbClr val="000000"/>
                </a:solidFill>
                <a:latin typeface="Roboto"/>
                <a:ea typeface="Roboto"/>
                <a:cs typeface="Roboto"/>
                <a:sym typeface="Roboto"/>
              </a:rPr>
              <a:t>Labor and Delivery Room – Active labor with non-reassuring fetal heart tones</a:t>
            </a:r>
          </a:p>
          <a:p>
            <a:pPr algn="l">
              <a:lnSpc>
                <a:spcPts val="4759"/>
              </a:lnSpc>
            </a:pPr>
            <a:endParaRPr lang="en-US" sz="3399">
              <a:solidFill>
                <a:srgbClr val="000000"/>
              </a:solidFill>
              <a:latin typeface="Roboto"/>
              <a:ea typeface="Roboto"/>
              <a:cs typeface="Roboto"/>
              <a:sym typeface="Roboto"/>
            </a:endParaRPr>
          </a:p>
          <a:p>
            <a:pPr algn="l">
              <a:lnSpc>
                <a:spcPts val="4759"/>
              </a:lnSpc>
            </a:pPr>
            <a:r>
              <a:rPr lang="en-US" sz="3399">
                <a:solidFill>
                  <a:srgbClr val="000000"/>
                </a:solidFill>
                <a:latin typeface="Roboto"/>
                <a:ea typeface="Roboto"/>
                <a:cs typeface="Roboto"/>
                <a:sym typeface="Roboto"/>
              </a:rPr>
              <a:t>Characters:</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Patient</a:t>
            </a:r>
            <a:r>
              <a:rPr lang="en-US" sz="3399">
                <a:solidFill>
                  <a:srgbClr val="000000"/>
                </a:solidFill>
                <a:latin typeface="Roboto"/>
                <a:ea typeface="Roboto"/>
                <a:cs typeface="Roboto"/>
                <a:sym typeface="Roboto"/>
              </a:rPr>
              <a:t>:</a:t>
            </a:r>
            <a:r>
              <a:rPr lang="en-US" sz="3399" b="1">
                <a:solidFill>
                  <a:srgbClr val="000000"/>
                </a:solidFill>
                <a:latin typeface="Roboto Bold"/>
                <a:ea typeface="Roboto Bold"/>
                <a:cs typeface="Roboto Bold"/>
                <a:sym typeface="Roboto Bold"/>
              </a:rPr>
              <a:t> </a:t>
            </a:r>
            <a:r>
              <a:rPr lang="en-US" sz="3399">
                <a:solidFill>
                  <a:srgbClr val="000000"/>
                </a:solidFill>
                <a:latin typeface="Roboto"/>
                <a:ea typeface="Roboto"/>
                <a:cs typeface="Roboto"/>
                <a:sym typeface="Roboto"/>
              </a:rPr>
              <a:t>29-year-old Black, Spanish-speaking woman named Sherice from the Dominican Republic, has Medicaid coverage for her health care.</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Support Person</a:t>
            </a:r>
            <a:r>
              <a:rPr lang="en-US" sz="3399">
                <a:solidFill>
                  <a:srgbClr val="000000"/>
                </a:solidFill>
                <a:latin typeface="Roboto"/>
                <a:ea typeface="Roboto"/>
                <a:cs typeface="Roboto"/>
                <a:sym typeface="Roboto"/>
              </a:rPr>
              <a:t>: Her cousin, who is also Spanish-speaking and who speaks limited English.</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Obstetrician</a:t>
            </a:r>
            <a:r>
              <a:rPr lang="en-US" sz="3399">
                <a:solidFill>
                  <a:srgbClr val="000000"/>
                </a:solidFill>
                <a:latin typeface="Roboto"/>
                <a:ea typeface="Roboto"/>
                <a:cs typeface="Roboto"/>
                <a:sym typeface="Roboto"/>
              </a:rPr>
              <a:t>: English-speaking, does not speak Spanish.</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Nurse</a:t>
            </a:r>
            <a:r>
              <a:rPr lang="en-US" sz="3399">
                <a:solidFill>
                  <a:srgbClr val="000000"/>
                </a:solidFill>
                <a:latin typeface="Roboto"/>
                <a:ea typeface="Roboto"/>
                <a:cs typeface="Roboto"/>
                <a:sym typeface="Roboto"/>
              </a:rPr>
              <a:t>: English-speaking, does not speak Spanish.</a:t>
            </a:r>
          </a:p>
          <a:p>
            <a:pPr marL="734051" lvl="1" indent="-367026" algn="l">
              <a:lnSpc>
                <a:spcPts val="4759"/>
              </a:lnSpc>
              <a:spcBef>
                <a:spcPct val="0"/>
              </a:spcBef>
              <a:buFont typeface="Arial"/>
              <a:buChar char="•"/>
            </a:pPr>
            <a:r>
              <a:rPr lang="en-US" sz="3399" b="1">
                <a:solidFill>
                  <a:srgbClr val="000000"/>
                </a:solidFill>
                <a:latin typeface="Roboto Bold"/>
                <a:ea typeface="Roboto Bold"/>
                <a:cs typeface="Roboto Bold"/>
                <a:sym typeface="Roboto Bold"/>
              </a:rPr>
              <a:t>Interpreter</a:t>
            </a:r>
            <a:r>
              <a:rPr lang="en-US" sz="3399">
                <a:solidFill>
                  <a:srgbClr val="000000"/>
                </a:solidFill>
                <a:latin typeface="Roboto"/>
                <a:ea typeface="Roboto"/>
                <a:cs typeface="Roboto"/>
                <a:sym typeface="Roboto"/>
              </a:rPr>
              <a:t>: Spanish and English-speaking. Accessed through video.</a:t>
            </a:r>
          </a:p>
        </p:txBody>
      </p:sp>
      <p:grpSp>
        <p:nvGrpSpPr>
          <p:cNvPr id="8" name="Group 8"/>
          <p:cNvGrpSpPr/>
          <p:nvPr/>
        </p:nvGrpSpPr>
        <p:grpSpPr>
          <a:xfrm>
            <a:off x="0" y="124308"/>
            <a:ext cx="6864768" cy="1150567"/>
            <a:chOff x="0" y="-23813"/>
            <a:chExt cx="1982287" cy="332241"/>
          </a:xfrm>
        </p:grpSpPr>
        <p:sp>
          <p:nvSpPr>
            <p:cNvPr id="9" name="Freeform 9"/>
            <p:cNvSpPr/>
            <p:nvPr/>
          </p:nvSpPr>
          <p:spPr>
            <a:xfrm>
              <a:off x="0" y="0"/>
              <a:ext cx="1982287" cy="284616"/>
            </a:xfrm>
            <a:custGeom>
              <a:avLst/>
              <a:gdLst/>
              <a:ahLst/>
              <a:cxnLst/>
              <a:rect l="l" t="t" r="r" b="b"/>
              <a:pathLst>
                <a:path w="1982287" h="284616">
                  <a:moveTo>
                    <a:pt x="57517" y="0"/>
                  </a:moveTo>
                  <a:lnTo>
                    <a:pt x="1924771" y="0"/>
                  </a:lnTo>
                  <a:cubicBezTo>
                    <a:pt x="1940025" y="0"/>
                    <a:pt x="1954655" y="6060"/>
                    <a:pt x="1965441" y="16846"/>
                  </a:cubicBezTo>
                  <a:cubicBezTo>
                    <a:pt x="1976228" y="27633"/>
                    <a:pt x="1982287" y="42262"/>
                    <a:pt x="1982287" y="57517"/>
                  </a:cubicBezTo>
                  <a:lnTo>
                    <a:pt x="1982287" y="227099"/>
                  </a:lnTo>
                  <a:cubicBezTo>
                    <a:pt x="1982287" y="258865"/>
                    <a:pt x="1956536" y="284616"/>
                    <a:pt x="1924771" y="284616"/>
                  </a:cubicBezTo>
                  <a:lnTo>
                    <a:pt x="57517" y="284616"/>
                  </a:lnTo>
                  <a:cubicBezTo>
                    <a:pt x="42262" y="284616"/>
                    <a:pt x="27633" y="278556"/>
                    <a:pt x="16846" y="267769"/>
                  </a:cubicBezTo>
                  <a:cubicBezTo>
                    <a:pt x="6060" y="256983"/>
                    <a:pt x="0" y="242353"/>
                    <a:pt x="0" y="227099"/>
                  </a:cubicBezTo>
                  <a:lnTo>
                    <a:pt x="0" y="57517"/>
                  </a:lnTo>
                  <a:cubicBezTo>
                    <a:pt x="0" y="25751"/>
                    <a:pt x="25751" y="0"/>
                    <a:pt x="57517" y="0"/>
                  </a:cubicBezTo>
                  <a:close/>
                </a:path>
              </a:pathLst>
            </a:custGeom>
            <a:solidFill>
              <a:srgbClr val="F8A69F"/>
            </a:solidFill>
            <a:ln w="38100" cap="rnd">
              <a:solidFill>
                <a:srgbClr val="5E6472"/>
              </a:solidFill>
              <a:prstDash val="solid"/>
              <a:round/>
            </a:ln>
          </p:spPr>
          <p:txBody>
            <a:bodyPr/>
            <a:lstStyle/>
            <a:p>
              <a:endParaRPr lang="en-US"/>
            </a:p>
          </p:txBody>
        </p:sp>
        <p:sp>
          <p:nvSpPr>
            <p:cNvPr id="10" name="TextBox 10"/>
            <p:cNvSpPr txBox="1"/>
            <p:nvPr/>
          </p:nvSpPr>
          <p:spPr>
            <a:xfrm>
              <a:off x="0" y="-23813"/>
              <a:ext cx="1982287"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RMC ACROSS DOMAINS: DISRESPECT</a:t>
              </a:r>
            </a:p>
          </p:txBody>
        </p:sp>
      </p:gr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1645352" y="1473663"/>
            <a:ext cx="14997296" cy="7339673"/>
          </a:xfrm>
          <a:custGeom>
            <a:avLst/>
            <a:gdLst/>
            <a:ahLst/>
            <a:cxnLst/>
            <a:rect l="l" t="t" r="r" b="b"/>
            <a:pathLst>
              <a:path w="14997296" h="7339673">
                <a:moveTo>
                  <a:pt x="0" y="0"/>
                </a:moveTo>
                <a:lnTo>
                  <a:pt x="14997296" y="0"/>
                </a:lnTo>
                <a:lnTo>
                  <a:pt x="14997296" y="7339674"/>
                </a:lnTo>
                <a:lnTo>
                  <a:pt x="0" y="7339674"/>
                </a:lnTo>
                <a:lnTo>
                  <a:pt x="0" y="0"/>
                </a:lnTo>
                <a:close/>
              </a:path>
            </a:pathLst>
          </a:custGeom>
          <a:blipFill>
            <a:blip r:embed="rId4"/>
            <a:stretch>
              <a:fillRect l="-10970" t="-32080" r="-10970" b="-34030"/>
            </a:stretch>
          </a:blipFill>
        </p:spPr>
        <p:txBody>
          <a:bodyPr/>
          <a:lstStyle/>
          <a:p>
            <a:endParaRPr lang="en-US"/>
          </a:p>
        </p:txBody>
      </p:sp>
      <p:grpSp>
        <p:nvGrpSpPr>
          <p:cNvPr id="4" name="Group 4"/>
          <p:cNvGrpSpPr/>
          <p:nvPr/>
        </p:nvGrpSpPr>
        <p:grpSpPr>
          <a:xfrm>
            <a:off x="1645352" y="1397463"/>
            <a:ext cx="14997296" cy="7492073"/>
            <a:chOff x="0" y="0"/>
            <a:chExt cx="3949905" cy="1973221"/>
          </a:xfrm>
        </p:grpSpPr>
        <p:sp>
          <p:nvSpPr>
            <p:cNvPr id="5" name="Freeform 5"/>
            <p:cNvSpPr/>
            <p:nvPr/>
          </p:nvSpPr>
          <p:spPr>
            <a:xfrm>
              <a:off x="0" y="0"/>
              <a:ext cx="3949905" cy="1973221"/>
            </a:xfrm>
            <a:custGeom>
              <a:avLst/>
              <a:gdLst/>
              <a:ahLst/>
              <a:cxnLst/>
              <a:rect l="l" t="t" r="r" b="b"/>
              <a:pathLst>
                <a:path w="3949905" h="1973221">
                  <a:moveTo>
                    <a:pt x="0" y="0"/>
                  </a:moveTo>
                  <a:lnTo>
                    <a:pt x="3949905" y="0"/>
                  </a:lnTo>
                  <a:lnTo>
                    <a:pt x="3949905" y="1973221"/>
                  </a:lnTo>
                  <a:lnTo>
                    <a:pt x="0" y="1973221"/>
                  </a:lnTo>
                  <a:close/>
                </a:path>
              </a:pathLst>
            </a:custGeom>
            <a:solidFill>
              <a:srgbClr val="FEFAF6">
                <a:alpha val="60000"/>
              </a:srgbClr>
            </a:solidFill>
          </p:spPr>
          <p:txBody>
            <a:bodyPr/>
            <a:lstStyle/>
            <a:p>
              <a:endParaRPr lang="en-US"/>
            </a:p>
          </p:txBody>
        </p:sp>
        <p:sp>
          <p:nvSpPr>
            <p:cNvPr id="6" name="TextBox 6"/>
            <p:cNvSpPr txBox="1"/>
            <p:nvPr/>
          </p:nvSpPr>
          <p:spPr>
            <a:xfrm>
              <a:off x="0" y="-66675"/>
              <a:ext cx="3949905" cy="2039896"/>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2498723" y="2773712"/>
            <a:ext cx="13537940" cy="5027044"/>
          </a:xfrm>
          <a:prstGeom prst="rect">
            <a:avLst/>
          </a:prstGeom>
        </p:spPr>
        <p:txBody>
          <a:bodyPr lIns="0" tIns="0" rIns="0" bIns="0" rtlCol="0" anchor="t">
            <a:spAutoFit/>
          </a:bodyPr>
          <a:lstStyle/>
          <a:p>
            <a:pPr algn="l">
              <a:lnSpc>
                <a:spcPts val="7993"/>
              </a:lnSpc>
              <a:spcBef>
                <a:spcPct val="0"/>
              </a:spcBef>
            </a:pPr>
            <a:r>
              <a:rPr lang="en-US" sz="5709">
                <a:solidFill>
                  <a:srgbClr val="000000"/>
                </a:solidFill>
                <a:latin typeface="Roboto"/>
                <a:ea typeface="Roboto"/>
                <a:cs typeface="Roboto"/>
                <a:sym typeface="Roboto"/>
              </a:rPr>
              <a:t>Context: The patient is attempting a vaginal birth after a previous cesarean birth (VBAC); her provider is now considering a cesarean for fetal indications.</a:t>
            </a:r>
          </a:p>
        </p:txBody>
      </p:sp>
      <p:grpSp>
        <p:nvGrpSpPr>
          <p:cNvPr id="8" name="Group 8"/>
          <p:cNvGrpSpPr/>
          <p:nvPr/>
        </p:nvGrpSpPr>
        <p:grpSpPr>
          <a:xfrm>
            <a:off x="0" y="139868"/>
            <a:ext cx="6864768" cy="1150567"/>
            <a:chOff x="0" y="-19320"/>
            <a:chExt cx="1982287" cy="332241"/>
          </a:xfrm>
        </p:grpSpPr>
        <p:sp>
          <p:nvSpPr>
            <p:cNvPr id="9" name="Freeform 9"/>
            <p:cNvSpPr/>
            <p:nvPr/>
          </p:nvSpPr>
          <p:spPr>
            <a:xfrm>
              <a:off x="0" y="0"/>
              <a:ext cx="1982287" cy="284616"/>
            </a:xfrm>
            <a:custGeom>
              <a:avLst/>
              <a:gdLst/>
              <a:ahLst/>
              <a:cxnLst/>
              <a:rect l="l" t="t" r="r" b="b"/>
              <a:pathLst>
                <a:path w="1982287" h="284616">
                  <a:moveTo>
                    <a:pt x="57517" y="0"/>
                  </a:moveTo>
                  <a:lnTo>
                    <a:pt x="1924771" y="0"/>
                  </a:lnTo>
                  <a:cubicBezTo>
                    <a:pt x="1940025" y="0"/>
                    <a:pt x="1954655" y="6060"/>
                    <a:pt x="1965441" y="16846"/>
                  </a:cubicBezTo>
                  <a:cubicBezTo>
                    <a:pt x="1976228" y="27633"/>
                    <a:pt x="1982287" y="42262"/>
                    <a:pt x="1982287" y="57517"/>
                  </a:cubicBezTo>
                  <a:lnTo>
                    <a:pt x="1982287" y="227099"/>
                  </a:lnTo>
                  <a:cubicBezTo>
                    <a:pt x="1982287" y="258865"/>
                    <a:pt x="1956536" y="284616"/>
                    <a:pt x="1924771" y="284616"/>
                  </a:cubicBezTo>
                  <a:lnTo>
                    <a:pt x="57517" y="284616"/>
                  </a:lnTo>
                  <a:cubicBezTo>
                    <a:pt x="42262" y="284616"/>
                    <a:pt x="27633" y="278556"/>
                    <a:pt x="16846" y="267769"/>
                  </a:cubicBezTo>
                  <a:cubicBezTo>
                    <a:pt x="6060" y="256983"/>
                    <a:pt x="0" y="242353"/>
                    <a:pt x="0" y="227099"/>
                  </a:cubicBezTo>
                  <a:lnTo>
                    <a:pt x="0" y="57517"/>
                  </a:lnTo>
                  <a:cubicBezTo>
                    <a:pt x="0" y="25751"/>
                    <a:pt x="25751" y="0"/>
                    <a:pt x="57517" y="0"/>
                  </a:cubicBezTo>
                  <a:close/>
                </a:path>
              </a:pathLst>
            </a:custGeom>
            <a:solidFill>
              <a:srgbClr val="F8A69F"/>
            </a:solidFill>
            <a:ln w="38100" cap="rnd">
              <a:solidFill>
                <a:srgbClr val="5E6472"/>
              </a:solidFill>
              <a:prstDash val="solid"/>
              <a:round/>
            </a:ln>
          </p:spPr>
          <p:txBody>
            <a:bodyPr/>
            <a:lstStyle/>
            <a:p>
              <a:endParaRPr lang="en-US"/>
            </a:p>
          </p:txBody>
        </p:sp>
        <p:sp>
          <p:nvSpPr>
            <p:cNvPr id="10" name="TextBox 10"/>
            <p:cNvSpPr txBox="1"/>
            <p:nvPr/>
          </p:nvSpPr>
          <p:spPr>
            <a:xfrm>
              <a:off x="0" y="-19320"/>
              <a:ext cx="1982287"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RMC ACROSS DOMAINS: DISRESPECT</a:t>
              </a:r>
            </a:p>
          </p:txBody>
        </p:sp>
      </p:gr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8818331" y="2247252"/>
            <a:ext cx="6265623" cy="10618998"/>
            <a:chOff x="0" y="0"/>
            <a:chExt cx="8354164" cy="14158665"/>
          </a:xfrm>
        </p:grpSpPr>
        <p:sp>
          <p:nvSpPr>
            <p:cNvPr id="4" name="Freeform 4"/>
            <p:cNvSpPr/>
            <p:nvPr/>
          </p:nvSpPr>
          <p:spPr>
            <a:xfrm>
              <a:off x="0" y="0"/>
              <a:ext cx="8354164" cy="14158665"/>
            </a:xfrm>
            <a:custGeom>
              <a:avLst/>
              <a:gdLst/>
              <a:ahLst/>
              <a:cxnLst/>
              <a:rect l="l" t="t" r="r" b="b"/>
              <a:pathLst>
                <a:path w="8354164" h="14158665">
                  <a:moveTo>
                    <a:pt x="0" y="0"/>
                  </a:moveTo>
                  <a:lnTo>
                    <a:pt x="8354164" y="0"/>
                  </a:lnTo>
                  <a:lnTo>
                    <a:pt x="8354164" y="14158665"/>
                  </a:lnTo>
                  <a:lnTo>
                    <a:pt x="0" y="14158665"/>
                  </a:lnTo>
                  <a:lnTo>
                    <a:pt x="0" y="0"/>
                  </a:lnTo>
                  <a:close/>
                </a:path>
              </a:pathLst>
            </a:custGeom>
            <a:blipFill>
              <a:blip r:embed="rId4"/>
              <a:stretch>
                <a:fillRect l="-29732" r="-40139"/>
              </a:stretch>
            </a:blipFill>
          </p:spPr>
          <p:txBody>
            <a:bodyPr/>
            <a:lstStyle/>
            <a:p>
              <a:endParaRPr lang="en-US"/>
            </a:p>
          </p:txBody>
        </p:sp>
        <p:grpSp>
          <p:nvGrpSpPr>
            <p:cNvPr id="5" name="Group 5"/>
            <p:cNvGrpSpPr/>
            <p:nvPr/>
          </p:nvGrpSpPr>
          <p:grpSpPr>
            <a:xfrm>
              <a:off x="71761" y="9226376"/>
              <a:ext cx="2658917" cy="1088971"/>
              <a:chOff x="0" y="-24037"/>
              <a:chExt cx="525218" cy="215105"/>
            </a:xfrm>
          </p:grpSpPr>
          <p:sp>
            <p:nvSpPr>
              <p:cNvPr id="6" name="Freeform 6"/>
              <p:cNvSpPr/>
              <p:nvPr/>
            </p:nvSpPr>
            <p:spPr>
              <a:xfrm>
                <a:off x="0" y="0"/>
                <a:ext cx="525218" cy="167480"/>
              </a:xfrm>
              <a:custGeom>
                <a:avLst/>
                <a:gdLst/>
                <a:ahLst/>
                <a:cxnLst/>
                <a:rect l="l" t="t" r="r" b="b"/>
                <a:pathLst>
                  <a:path w="525218" h="167480">
                    <a:moveTo>
                      <a:pt x="83740" y="0"/>
                    </a:moveTo>
                    <a:lnTo>
                      <a:pt x="441478" y="0"/>
                    </a:lnTo>
                    <a:cubicBezTo>
                      <a:pt x="487726" y="0"/>
                      <a:pt x="525218" y="37492"/>
                      <a:pt x="525218" y="83740"/>
                    </a:cubicBezTo>
                    <a:lnTo>
                      <a:pt x="525218" y="83740"/>
                    </a:lnTo>
                    <a:cubicBezTo>
                      <a:pt x="525218" y="129988"/>
                      <a:pt x="487726" y="167480"/>
                      <a:pt x="441478"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AED9E0"/>
                </a:solidFill>
                <a:prstDash val="solid"/>
                <a:round/>
              </a:ln>
            </p:spPr>
            <p:txBody>
              <a:bodyPr/>
              <a:lstStyle/>
              <a:p>
                <a:endParaRPr lang="en-US"/>
              </a:p>
            </p:txBody>
          </p:sp>
          <p:sp>
            <p:nvSpPr>
              <p:cNvPr id="7" name="TextBox 7"/>
              <p:cNvSpPr txBox="1"/>
              <p:nvPr/>
            </p:nvSpPr>
            <p:spPr>
              <a:xfrm>
                <a:off x="0" y="-24037"/>
                <a:ext cx="525218"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Nurse</a:t>
                </a:r>
              </a:p>
            </p:txBody>
          </p:sp>
        </p:grpSp>
      </p:grpSp>
      <p:grpSp>
        <p:nvGrpSpPr>
          <p:cNvPr id="8" name="Group 8"/>
          <p:cNvGrpSpPr/>
          <p:nvPr/>
        </p:nvGrpSpPr>
        <p:grpSpPr>
          <a:xfrm>
            <a:off x="-4625416" y="3286927"/>
            <a:ext cx="10500110" cy="7000073"/>
            <a:chOff x="0" y="0"/>
            <a:chExt cx="14000147" cy="9333431"/>
          </a:xfrm>
        </p:grpSpPr>
        <p:sp>
          <p:nvSpPr>
            <p:cNvPr id="9" name="Freeform 9"/>
            <p:cNvSpPr/>
            <p:nvPr/>
          </p:nvSpPr>
          <p:spPr>
            <a:xfrm>
              <a:off x="0" y="0"/>
              <a:ext cx="14000147" cy="9333431"/>
            </a:xfrm>
            <a:custGeom>
              <a:avLst/>
              <a:gdLst/>
              <a:ahLst/>
              <a:cxnLst/>
              <a:rect l="l" t="t" r="r" b="b"/>
              <a:pathLst>
                <a:path w="14000147" h="9333431">
                  <a:moveTo>
                    <a:pt x="0" y="0"/>
                  </a:moveTo>
                  <a:lnTo>
                    <a:pt x="14000147" y="0"/>
                  </a:lnTo>
                  <a:lnTo>
                    <a:pt x="14000147" y="9333431"/>
                  </a:lnTo>
                  <a:lnTo>
                    <a:pt x="0" y="9333431"/>
                  </a:lnTo>
                  <a:lnTo>
                    <a:pt x="0" y="0"/>
                  </a:lnTo>
                  <a:close/>
                </a:path>
              </a:pathLst>
            </a:custGeom>
            <a:blipFill>
              <a:blip r:embed="rId5"/>
              <a:stretch>
                <a:fillRect/>
              </a:stretch>
            </a:blipFill>
          </p:spPr>
          <p:txBody>
            <a:bodyPr/>
            <a:lstStyle/>
            <a:p>
              <a:endParaRPr lang="en-US"/>
            </a:p>
          </p:txBody>
        </p:sp>
        <p:grpSp>
          <p:nvGrpSpPr>
            <p:cNvPr id="10" name="Group 10"/>
            <p:cNvGrpSpPr/>
            <p:nvPr/>
          </p:nvGrpSpPr>
          <p:grpSpPr>
            <a:xfrm>
              <a:off x="6427450" y="7698470"/>
              <a:ext cx="2135182" cy="1193192"/>
              <a:chOff x="-4914" y="-23813"/>
              <a:chExt cx="384925" cy="215105"/>
            </a:xfrm>
          </p:grpSpPr>
          <p:sp>
            <p:nvSpPr>
              <p:cNvPr id="11" name="Freeform 11"/>
              <p:cNvSpPr/>
              <p:nvPr/>
            </p:nvSpPr>
            <p:spPr>
              <a:xfrm>
                <a:off x="0" y="0"/>
                <a:ext cx="380011" cy="167480"/>
              </a:xfrm>
              <a:custGeom>
                <a:avLst/>
                <a:gdLst/>
                <a:ahLst/>
                <a:cxnLst/>
                <a:rect l="l" t="t" r="r" b="b"/>
                <a:pathLst>
                  <a:path w="380011" h="167480">
                    <a:moveTo>
                      <a:pt x="83740" y="0"/>
                    </a:moveTo>
                    <a:lnTo>
                      <a:pt x="296271" y="0"/>
                    </a:lnTo>
                    <a:cubicBezTo>
                      <a:pt x="342519" y="0"/>
                      <a:pt x="380011" y="37492"/>
                      <a:pt x="380011" y="83740"/>
                    </a:cubicBezTo>
                    <a:lnTo>
                      <a:pt x="380011" y="83740"/>
                    </a:lnTo>
                    <a:cubicBezTo>
                      <a:pt x="380011" y="129988"/>
                      <a:pt x="342519" y="167480"/>
                      <a:pt x="296271"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B8F2E6"/>
                </a:solidFill>
                <a:prstDash val="solid"/>
                <a:round/>
              </a:ln>
            </p:spPr>
            <p:txBody>
              <a:bodyPr/>
              <a:lstStyle/>
              <a:p>
                <a:endParaRPr lang="en-US"/>
              </a:p>
            </p:txBody>
          </p:sp>
          <p:sp>
            <p:nvSpPr>
              <p:cNvPr id="12" name="TextBox 12"/>
              <p:cNvSpPr txBox="1"/>
              <p:nvPr/>
            </p:nvSpPr>
            <p:spPr>
              <a:xfrm>
                <a:off x="-4914" y="-23813"/>
                <a:ext cx="380011"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Patient</a:t>
                </a:r>
              </a:p>
            </p:txBody>
          </p:sp>
        </p:grpSp>
      </p:grpSp>
      <p:grpSp>
        <p:nvGrpSpPr>
          <p:cNvPr id="13" name="Group 13"/>
          <p:cNvGrpSpPr/>
          <p:nvPr/>
        </p:nvGrpSpPr>
        <p:grpSpPr>
          <a:xfrm>
            <a:off x="3142765" y="3100541"/>
            <a:ext cx="6791098" cy="7186459"/>
            <a:chOff x="0" y="0"/>
            <a:chExt cx="9054798" cy="9581946"/>
          </a:xfrm>
        </p:grpSpPr>
        <p:sp>
          <p:nvSpPr>
            <p:cNvPr id="14" name="Freeform 14"/>
            <p:cNvSpPr/>
            <p:nvPr/>
          </p:nvSpPr>
          <p:spPr>
            <a:xfrm>
              <a:off x="0" y="0"/>
              <a:ext cx="9054798" cy="9581946"/>
            </a:xfrm>
            <a:custGeom>
              <a:avLst/>
              <a:gdLst/>
              <a:ahLst/>
              <a:cxnLst/>
              <a:rect l="l" t="t" r="r" b="b"/>
              <a:pathLst>
                <a:path w="9054798" h="9581946">
                  <a:moveTo>
                    <a:pt x="0" y="0"/>
                  </a:moveTo>
                  <a:lnTo>
                    <a:pt x="9054798" y="0"/>
                  </a:lnTo>
                  <a:lnTo>
                    <a:pt x="9054798" y="9581946"/>
                  </a:lnTo>
                  <a:lnTo>
                    <a:pt x="0" y="9581946"/>
                  </a:lnTo>
                  <a:lnTo>
                    <a:pt x="0" y="0"/>
                  </a:lnTo>
                  <a:close/>
                </a:path>
              </a:pathLst>
            </a:custGeom>
            <a:blipFill>
              <a:blip r:embed="rId6"/>
              <a:stretch>
                <a:fillRect l="-58657"/>
              </a:stretch>
            </a:blipFill>
          </p:spPr>
          <p:txBody>
            <a:bodyPr/>
            <a:lstStyle/>
            <a:p>
              <a:endParaRPr lang="en-US"/>
            </a:p>
          </p:txBody>
        </p:sp>
        <p:grpSp>
          <p:nvGrpSpPr>
            <p:cNvPr id="15" name="Group 15"/>
            <p:cNvGrpSpPr/>
            <p:nvPr/>
          </p:nvGrpSpPr>
          <p:grpSpPr>
            <a:xfrm>
              <a:off x="1144574" y="8122111"/>
              <a:ext cx="2804115" cy="1088971"/>
              <a:chOff x="0" y="-41420"/>
              <a:chExt cx="553899" cy="215105"/>
            </a:xfrm>
          </p:grpSpPr>
          <p:sp>
            <p:nvSpPr>
              <p:cNvPr id="16" name="Freeform 16"/>
              <p:cNvSpPr/>
              <p:nvPr/>
            </p:nvSpPr>
            <p:spPr>
              <a:xfrm>
                <a:off x="0" y="0"/>
                <a:ext cx="553899" cy="167480"/>
              </a:xfrm>
              <a:custGeom>
                <a:avLst/>
                <a:gdLst/>
                <a:ahLst/>
                <a:cxnLst/>
                <a:rect l="l" t="t" r="r" b="b"/>
                <a:pathLst>
                  <a:path w="553899" h="167480">
                    <a:moveTo>
                      <a:pt x="83740" y="0"/>
                    </a:moveTo>
                    <a:lnTo>
                      <a:pt x="470159" y="0"/>
                    </a:lnTo>
                    <a:cubicBezTo>
                      <a:pt x="516408" y="0"/>
                      <a:pt x="553899" y="37492"/>
                      <a:pt x="553899" y="83740"/>
                    </a:cubicBezTo>
                    <a:lnTo>
                      <a:pt x="553899" y="83740"/>
                    </a:lnTo>
                    <a:cubicBezTo>
                      <a:pt x="553899" y="129988"/>
                      <a:pt x="516408" y="167480"/>
                      <a:pt x="470159"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F8A69F"/>
                </a:solidFill>
                <a:prstDash val="solid"/>
                <a:round/>
              </a:ln>
            </p:spPr>
            <p:txBody>
              <a:bodyPr/>
              <a:lstStyle/>
              <a:p>
                <a:endParaRPr lang="en-US"/>
              </a:p>
            </p:txBody>
          </p:sp>
          <p:sp>
            <p:nvSpPr>
              <p:cNvPr id="17" name="TextBox 17"/>
              <p:cNvSpPr txBox="1"/>
              <p:nvPr/>
            </p:nvSpPr>
            <p:spPr>
              <a:xfrm>
                <a:off x="0" y="-41420"/>
                <a:ext cx="553899"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Support Person</a:t>
                </a:r>
              </a:p>
            </p:txBody>
          </p:sp>
        </p:grpSp>
      </p:grpSp>
      <p:grpSp>
        <p:nvGrpSpPr>
          <p:cNvPr id="18" name="Group 18"/>
          <p:cNvGrpSpPr/>
          <p:nvPr/>
        </p:nvGrpSpPr>
        <p:grpSpPr>
          <a:xfrm>
            <a:off x="7055717" y="2277779"/>
            <a:ext cx="4895425" cy="1905314"/>
            <a:chOff x="0" y="-144661"/>
            <a:chExt cx="6527233" cy="2540419"/>
          </a:xfrm>
        </p:grpSpPr>
        <p:sp>
          <p:nvSpPr>
            <p:cNvPr id="19" name="AutoShape 19"/>
            <p:cNvSpPr/>
            <p:nvPr/>
          </p:nvSpPr>
          <p:spPr>
            <a:xfrm>
              <a:off x="3263617" y="1308692"/>
              <a:ext cx="2194483" cy="1087066"/>
            </a:xfrm>
            <a:prstGeom prst="line">
              <a:avLst/>
            </a:prstGeom>
            <a:ln w="76200" cap="rnd">
              <a:solidFill>
                <a:srgbClr val="AED9E0"/>
              </a:solidFill>
              <a:prstDash val="solid"/>
              <a:headEnd type="none" w="sm" len="sm"/>
              <a:tailEnd type="none" w="sm" len="sm"/>
            </a:ln>
          </p:spPr>
          <p:txBody>
            <a:bodyPr/>
            <a:lstStyle/>
            <a:p>
              <a:endParaRPr lang="en-US"/>
            </a:p>
          </p:txBody>
        </p:sp>
        <p:grpSp>
          <p:nvGrpSpPr>
            <p:cNvPr id="20" name="Group 20"/>
            <p:cNvGrpSpPr/>
            <p:nvPr/>
          </p:nvGrpSpPr>
          <p:grpSpPr>
            <a:xfrm>
              <a:off x="0" y="-144661"/>
              <a:ext cx="6527233" cy="2021483"/>
              <a:chOff x="0" y="-28575"/>
              <a:chExt cx="1289330" cy="399305"/>
            </a:xfrm>
          </p:grpSpPr>
          <p:sp>
            <p:nvSpPr>
              <p:cNvPr id="21" name="Freeform 21"/>
              <p:cNvSpPr/>
              <p:nvPr/>
            </p:nvSpPr>
            <p:spPr>
              <a:xfrm>
                <a:off x="0" y="0"/>
                <a:ext cx="1289330" cy="342155"/>
              </a:xfrm>
              <a:custGeom>
                <a:avLst/>
                <a:gdLst/>
                <a:ahLst/>
                <a:cxnLst/>
                <a:rect l="l" t="t" r="r" b="b"/>
                <a:pathLst>
                  <a:path w="1289330" h="342155">
                    <a:moveTo>
                      <a:pt x="80654" y="0"/>
                    </a:moveTo>
                    <a:lnTo>
                      <a:pt x="1208676" y="0"/>
                    </a:lnTo>
                    <a:cubicBezTo>
                      <a:pt x="1230067" y="0"/>
                      <a:pt x="1250581" y="8498"/>
                      <a:pt x="1265707" y="23623"/>
                    </a:cubicBezTo>
                    <a:cubicBezTo>
                      <a:pt x="1280833" y="38749"/>
                      <a:pt x="1289330" y="59264"/>
                      <a:pt x="1289330" y="80654"/>
                    </a:cubicBezTo>
                    <a:lnTo>
                      <a:pt x="1289330" y="261501"/>
                    </a:lnTo>
                    <a:cubicBezTo>
                      <a:pt x="1289330" y="282892"/>
                      <a:pt x="1280833" y="303407"/>
                      <a:pt x="1265707" y="318532"/>
                    </a:cubicBezTo>
                    <a:cubicBezTo>
                      <a:pt x="1250581" y="333658"/>
                      <a:pt x="1230067" y="342155"/>
                      <a:pt x="1208676" y="342155"/>
                    </a:cubicBezTo>
                    <a:lnTo>
                      <a:pt x="80654" y="342155"/>
                    </a:lnTo>
                    <a:cubicBezTo>
                      <a:pt x="36110" y="342155"/>
                      <a:pt x="0" y="306045"/>
                      <a:pt x="0" y="261501"/>
                    </a:cubicBezTo>
                    <a:lnTo>
                      <a:pt x="0" y="80654"/>
                    </a:lnTo>
                    <a:cubicBezTo>
                      <a:pt x="0" y="59264"/>
                      <a:pt x="8498" y="38749"/>
                      <a:pt x="23623" y="23623"/>
                    </a:cubicBezTo>
                    <a:cubicBezTo>
                      <a:pt x="38749" y="8498"/>
                      <a:pt x="59264" y="0"/>
                      <a:pt x="80654" y="0"/>
                    </a:cubicBezTo>
                    <a:close/>
                  </a:path>
                </a:pathLst>
              </a:custGeom>
              <a:solidFill>
                <a:srgbClr val="FEFAF6"/>
              </a:solidFill>
              <a:ln w="66675" cap="rnd">
                <a:solidFill>
                  <a:srgbClr val="AED9E0"/>
                </a:solidFill>
                <a:prstDash val="solid"/>
                <a:round/>
              </a:ln>
            </p:spPr>
            <p:txBody>
              <a:bodyPr/>
              <a:lstStyle/>
              <a:p>
                <a:endParaRPr lang="en-US"/>
              </a:p>
            </p:txBody>
          </p:sp>
          <p:sp>
            <p:nvSpPr>
              <p:cNvPr id="22" name="TextBox 22"/>
              <p:cNvSpPr txBox="1"/>
              <p:nvPr/>
            </p:nvSpPr>
            <p:spPr>
              <a:xfrm>
                <a:off x="0" y="-28575"/>
                <a:ext cx="1289330" cy="39930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She’s been pushing a while and the decelerations are becoming more frequent. Dr. Lewis is on her way in.</a:t>
                </a:r>
              </a:p>
            </p:txBody>
          </p:sp>
        </p:grpSp>
      </p:grpSp>
      <p:grpSp>
        <p:nvGrpSpPr>
          <p:cNvPr id="23" name="Group 23"/>
          <p:cNvGrpSpPr/>
          <p:nvPr/>
        </p:nvGrpSpPr>
        <p:grpSpPr>
          <a:xfrm>
            <a:off x="7637368" y="4165877"/>
            <a:ext cx="3013264" cy="3162269"/>
            <a:chOff x="0" y="0"/>
            <a:chExt cx="4017685" cy="4216358"/>
          </a:xfrm>
        </p:grpSpPr>
        <p:grpSp>
          <p:nvGrpSpPr>
            <p:cNvPr id="24" name="Group 24"/>
            <p:cNvGrpSpPr/>
            <p:nvPr/>
          </p:nvGrpSpPr>
          <p:grpSpPr>
            <a:xfrm>
              <a:off x="0" y="0"/>
              <a:ext cx="4017685" cy="4025720"/>
              <a:chOff x="0" y="0"/>
              <a:chExt cx="6350000" cy="6362700"/>
            </a:xfrm>
          </p:grpSpPr>
          <p:sp>
            <p:nvSpPr>
              <p:cNvPr id="25" name="Freeform 25"/>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26" name="Group 26"/>
            <p:cNvGrpSpPr/>
            <p:nvPr/>
          </p:nvGrpSpPr>
          <p:grpSpPr>
            <a:xfrm>
              <a:off x="487648" y="3222948"/>
              <a:ext cx="3052192" cy="993410"/>
              <a:chOff x="0" y="-28575"/>
              <a:chExt cx="862147" cy="280606"/>
            </a:xfrm>
          </p:grpSpPr>
          <p:sp>
            <p:nvSpPr>
              <p:cNvPr id="27" name="Freeform 27"/>
              <p:cNvSpPr/>
              <p:nvPr/>
            </p:nvSpPr>
            <p:spPr>
              <a:xfrm>
                <a:off x="0" y="0"/>
                <a:ext cx="859378" cy="223456"/>
              </a:xfrm>
              <a:custGeom>
                <a:avLst/>
                <a:gdLst/>
                <a:ahLst/>
                <a:cxnLst/>
                <a:rect l="l" t="t" r="r" b="b"/>
                <a:pathLst>
                  <a:path w="859378" h="223456">
                    <a:moveTo>
                      <a:pt x="111728" y="0"/>
                    </a:moveTo>
                    <a:lnTo>
                      <a:pt x="747650" y="0"/>
                    </a:lnTo>
                    <a:cubicBezTo>
                      <a:pt x="809355" y="0"/>
                      <a:pt x="859378" y="50022"/>
                      <a:pt x="859378" y="111728"/>
                    </a:cubicBezTo>
                    <a:lnTo>
                      <a:pt x="859378" y="111728"/>
                    </a:lnTo>
                    <a:cubicBezTo>
                      <a:pt x="859378" y="141360"/>
                      <a:pt x="847606" y="169779"/>
                      <a:pt x="826653" y="190732"/>
                    </a:cubicBezTo>
                    <a:cubicBezTo>
                      <a:pt x="805700" y="211685"/>
                      <a:pt x="777282" y="223456"/>
                      <a:pt x="747650" y="223456"/>
                    </a:cubicBezTo>
                    <a:lnTo>
                      <a:pt x="111728" y="223456"/>
                    </a:lnTo>
                    <a:cubicBezTo>
                      <a:pt x="50022" y="223456"/>
                      <a:pt x="0" y="173434"/>
                      <a:pt x="0" y="111728"/>
                    </a:cubicBezTo>
                    <a:lnTo>
                      <a:pt x="0" y="111728"/>
                    </a:lnTo>
                    <a:cubicBezTo>
                      <a:pt x="0" y="50022"/>
                      <a:pt x="50022" y="0"/>
                      <a:pt x="111728" y="0"/>
                    </a:cubicBezTo>
                    <a:close/>
                  </a:path>
                </a:pathLst>
              </a:custGeom>
              <a:solidFill>
                <a:srgbClr val="FEFAF6"/>
              </a:solidFill>
              <a:ln w="66675" cap="rnd">
                <a:solidFill>
                  <a:srgbClr val="FAF3DD"/>
                </a:solidFill>
                <a:prstDash val="solid"/>
                <a:round/>
              </a:ln>
            </p:spPr>
            <p:txBody>
              <a:bodyPr/>
              <a:lstStyle/>
              <a:p>
                <a:endParaRPr lang="en-US"/>
              </a:p>
            </p:txBody>
          </p:sp>
          <p:sp>
            <p:nvSpPr>
              <p:cNvPr id="28" name="TextBox 28"/>
              <p:cNvSpPr txBox="1"/>
              <p:nvPr/>
            </p:nvSpPr>
            <p:spPr>
              <a:xfrm>
                <a:off x="2769" y="-28575"/>
                <a:ext cx="859378" cy="280606"/>
              </a:xfrm>
              <a:prstGeom prst="rect">
                <a:avLst/>
              </a:prstGeom>
            </p:spPr>
            <p:txBody>
              <a:bodyPr lIns="35525" tIns="35525" rIns="35525" bIns="35525" rtlCol="0" anchor="ctr"/>
              <a:lstStyle/>
              <a:p>
                <a:pPr algn="ctr">
                  <a:lnSpc>
                    <a:spcPts val="2800"/>
                  </a:lnSpc>
                </a:pPr>
                <a:r>
                  <a:rPr lang="en-US" sz="2000">
                    <a:solidFill>
                      <a:srgbClr val="000000"/>
                    </a:solidFill>
                    <a:latin typeface="Roboto"/>
                    <a:ea typeface="Roboto"/>
                    <a:cs typeface="Roboto"/>
                    <a:sym typeface="Roboto"/>
                  </a:rPr>
                  <a:t>Video Interpreter</a:t>
                </a:r>
              </a:p>
            </p:txBody>
          </p:sp>
        </p:grpSp>
      </p:grpSp>
      <p:grpSp>
        <p:nvGrpSpPr>
          <p:cNvPr id="29" name="Group 29"/>
          <p:cNvGrpSpPr/>
          <p:nvPr/>
        </p:nvGrpSpPr>
        <p:grpSpPr>
          <a:xfrm>
            <a:off x="0" y="132395"/>
            <a:ext cx="6864768" cy="1150567"/>
            <a:chOff x="0" y="-21478"/>
            <a:chExt cx="1982287" cy="332241"/>
          </a:xfrm>
        </p:grpSpPr>
        <p:sp>
          <p:nvSpPr>
            <p:cNvPr id="30" name="Freeform 30"/>
            <p:cNvSpPr/>
            <p:nvPr/>
          </p:nvSpPr>
          <p:spPr>
            <a:xfrm>
              <a:off x="0" y="0"/>
              <a:ext cx="1982287" cy="284616"/>
            </a:xfrm>
            <a:custGeom>
              <a:avLst/>
              <a:gdLst/>
              <a:ahLst/>
              <a:cxnLst/>
              <a:rect l="l" t="t" r="r" b="b"/>
              <a:pathLst>
                <a:path w="1982287" h="284616">
                  <a:moveTo>
                    <a:pt x="57517" y="0"/>
                  </a:moveTo>
                  <a:lnTo>
                    <a:pt x="1924771" y="0"/>
                  </a:lnTo>
                  <a:cubicBezTo>
                    <a:pt x="1940025" y="0"/>
                    <a:pt x="1954655" y="6060"/>
                    <a:pt x="1965441" y="16846"/>
                  </a:cubicBezTo>
                  <a:cubicBezTo>
                    <a:pt x="1976228" y="27633"/>
                    <a:pt x="1982287" y="42262"/>
                    <a:pt x="1982287" y="57517"/>
                  </a:cubicBezTo>
                  <a:lnTo>
                    <a:pt x="1982287" y="227099"/>
                  </a:lnTo>
                  <a:cubicBezTo>
                    <a:pt x="1982287" y="258865"/>
                    <a:pt x="1956536" y="284616"/>
                    <a:pt x="1924771" y="284616"/>
                  </a:cubicBezTo>
                  <a:lnTo>
                    <a:pt x="57517" y="284616"/>
                  </a:lnTo>
                  <a:cubicBezTo>
                    <a:pt x="42262" y="284616"/>
                    <a:pt x="27633" y="278556"/>
                    <a:pt x="16846" y="267769"/>
                  </a:cubicBezTo>
                  <a:cubicBezTo>
                    <a:pt x="6060" y="256983"/>
                    <a:pt x="0" y="242353"/>
                    <a:pt x="0" y="227099"/>
                  </a:cubicBezTo>
                  <a:lnTo>
                    <a:pt x="0" y="57517"/>
                  </a:lnTo>
                  <a:cubicBezTo>
                    <a:pt x="0" y="25751"/>
                    <a:pt x="25751" y="0"/>
                    <a:pt x="57517" y="0"/>
                  </a:cubicBezTo>
                  <a:close/>
                </a:path>
              </a:pathLst>
            </a:custGeom>
            <a:solidFill>
              <a:srgbClr val="F8A69F"/>
            </a:solidFill>
            <a:ln w="38100" cap="rnd">
              <a:solidFill>
                <a:srgbClr val="5E6472"/>
              </a:solidFill>
              <a:prstDash val="solid"/>
              <a:round/>
            </a:ln>
          </p:spPr>
          <p:txBody>
            <a:bodyPr/>
            <a:lstStyle/>
            <a:p>
              <a:endParaRPr lang="en-US"/>
            </a:p>
          </p:txBody>
        </p:sp>
        <p:sp>
          <p:nvSpPr>
            <p:cNvPr id="31" name="TextBox 31"/>
            <p:cNvSpPr txBox="1"/>
            <p:nvPr/>
          </p:nvSpPr>
          <p:spPr>
            <a:xfrm>
              <a:off x="0" y="-21478"/>
              <a:ext cx="1982287"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RMC ACROSS DOMAINS: DISRESPECT</a:t>
              </a:r>
            </a:p>
          </p:txBody>
        </p:sp>
      </p:gr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8818331" y="2247252"/>
            <a:ext cx="6265623" cy="10618998"/>
          </a:xfrm>
          <a:custGeom>
            <a:avLst/>
            <a:gdLst/>
            <a:ahLst/>
            <a:cxnLst/>
            <a:rect l="l" t="t" r="r" b="b"/>
            <a:pathLst>
              <a:path w="6265623" h="10618998">
                <a:moveTo>
                  <a:pt x="0" y="0"/>
                </a:moveTo>
                <a:lnTo>
                  <a:pt x="6265623" y="0"/>
                </a:lnTo>
                <a:lnTo>
                  <a:pt x="6265623" y="10618998"/>
                </a:lnTo>
                <a:lnTo>
                  <a:pt x="0" y="10618998"/>
                </a:lnTo>
                <a:lnTo>
                  <a:pt x="0" y="0"/>
                </a:lnTo>
                <a:close/>
              </a:path>
            </a:pathLst>
          </a:custGeom>
          <a:blipFill>
            <a:blip r:embed="rId4"/>
            <a:stretch>
              <a:fillRect l="-29732" r="-40139"/>
            </a:stretch>
          </a:blipFill>
        </p:spPr>
        <p:txBody>
          <a:bodyPr/>
          <a:lstStyle/>
          <a:p>
            <a:endParaRPr lang="en-US"/>
          </a:p>
        </p:txBody>
      </p:sp>
      <p:sp>
        <p:nvSpPr>
          <p:cNvPr id="4" name="Freeform 4"/>
          <p:cNvSpPr/>
          <p:nvPr/>
        </p:nvSpPr>
        <p:spPr>
          <a:xfrm>
            <a:off x="-4625416" y="3286927"/>
            <a:ext cx="10500110" cy="7000073"/>
          </a:xfrm>
          <a:custGeom>
            <a:avLst/>
            <a:gdLst/>
            <a:ahLst/>
            <a:cxnLst/>
            <a:rect l="l" t="t" r="r" b="b"/>
            <a:pathLst>
              <a:path w="10500110" h="7000073">
                <a:moveTo>
                  <a:pt x="0" y="0"/>
                </a:moveTo>
                <a:lnTo>
                  <a:pt x="10500110" y="0"/>
                </a:lnTo>
                <a:lnTo>
                  <a:pt x="10500110" y="7000073"/>
                </a:lnTo>
                <a:lnTo>
                  <a:pt x="0" y="7000073"/>
                </a:lnTo>
                <a:lnTo>
                  <a:pt x="0" y="0"/>
                </a:lnTo>
                <a:close/>
              </a:path>
            </a:pathLst>
          </a:custGeom>
          <a:blipFill>
            <a:blip r:embed="rId5"/>
            <a:stretch>
              <a:fillRect/>
            </a:stretch>
          </a:blipFill>
        </p:spPr>
        <p:txBody>
          <a:bodyPr/>
          <a:lstStyle/>
          <a:p>
            <a:endParaRPr lang="en-US"/>
          </a:p>
        </p:txBody>
      </p:sp>
      <p:sp>
        <p:nvSpPr>
          <p:cNvPr id="5" name="Freeform 5"/>
          <p:cNvSpPr/>
          <p:nvPr/>
        </p:nvSpPr>
        <p:spPr>
          <a:xfrm>
            <a:off x="3142765" y="3100541"/>
            <a:ext cx="6791098" cy="7186459"/>
          </a:xfrm>
          <a:custGeom>
            <a:avLst/>
            <a:gdLst/>
            <a:ahLst/>
            <a:cxnLst/>
            <a:rect l="l" t="t" r="r" b="b"/>
            <a:pathLst>
              <a:path w="6791098" h="7186459">
                <a:moveTo>
                  <a:pt x="0" y="0"/>
                </a:moveTo>
                <a:lnTo>
                  <a:pt x="6791098" y="0"/>
                </a:lnTo>
                <a:lnTo>
                  <a:pt x="6791098" y="7186459"/>
                </a:lnTo>
                <a:lnTo>
                  <a:pt x="0" y="7186459"/>
                </a:lnTo>
                <a:lnTo>
                  <a:pt x="0" y="0"/>
                </a:lnTo>
                <a:close/>
              </a:path>
            </a:pathLst>
          </a:custGeom>
          <a:blipFill>
            <a:blip r:embed="rId6"/>
            <a:stretch>
              <a:fillRect l="-58657"/>
            </a:stretch>
          </a:blipFill>
        </p:spPr>
        <p:txBody>
          <a:bodyPr/>
          <a:lstStyle/>
          <a:p>
            <a:endParaRPr lang="en-US"/>
          </a:p>
        </p:txBody>
      </p:sp>
      <p:grpSp>
        <p:nvGrpSpPr>
          <p:cNvPr id="6" name="Group 6"/>
          <p:cNvGrpSpPr/>
          <p:nvPr/>
        </p:nvGrpSpPr>
        <p:grpSpPr>
          <a:xfrm>
            <a:off x="12997439" y="2667510"/>
            <a:ext cx="6529441" cy="9584862"/>
            <a:chOff x="0" y="0"/>
            <a:chExt cx="8705921" cy="12779816"/>
          </a:xfrm>
        </p:grpSpPr>
        <p:sp>
          <p:nvSpPr>
            <p:cNvPr id="7" name="Freeform 7"/>
            <p:cNvSpPr/>
            <p:nvPr/>
          </p:nvSpPr>
          <p:spPr>
            <a:xfrm>
              <a:off x="0" y="0"/>
              <a:ext cx="8705921" cy="12779816"/>
            </a:xfrm>
            <a:custGeom>
              <a:avLst/>
              <a:gdLst/>
              <a:ahLst/>
              <a:cxnLst/>
              <a:rect l="l" t="t" r="r" b="b"/>
              <a:pathLst>
                <a:path w="8705921" h="12779816">
                  <a:moveTo>
                    <a:pt x="0" y="0"/>
                  </a:moveTo>
                  <a:lnTo>
                    <a:pt x="8705921" y="0"/>
                  </a:lnTo>
                  <a:lnTo>
                    <a:pt x="8705921" y="12779816"/>
                  </a:lnTo>
                  <a:lnTo>
                    <a:pt x="0" y="12779816"/>
                  </a:lnTo>
                  <a:lnTo>
                    <a:pt x="0" y="0"/>
                  </a:lnTo>
                  <a:close/>
                </a:path>
              </a:pathLst>
            </a:custGeom>
            <a:blipFill>
              <a:blip r:embed="rId7"/>
              <a:stretch>
                <a:fillRect l="-60769" r="-59422"/>
              </a:stretch>
            </a:blipFill>
          </p:spPr>
          <p:txBody>
            <a:bodyPr/>
            <a:lstStyle/>
            <a:p>
              <a:endParaRPr lang="en-US"/>
            </a:p>
          </p:txBody>
        </p:sp>
        <p:grpSp>
          <p:nvGrpSpPr>
            <p:cNvPr id="8" name="Group 8"/>
            <p:cNvGrpSpPr/>
            <p:nvPr/>
          </p:nvGrpSpPr>
          <p:grpSpPr>
            <a:xfrm>
              <a:off x="1016842" y="8542968"/>
              <a:ext cx="2658917" cy="1088971"/>
              <a:chOff x="0" y="-23813"/>
              <a:chExt cx="525218" cy="215105"/>
            </a:xfrm>
          </p:grpSpPr>
          <p:sp>
            <p:nvSpPr>
              <p:cNvPr id="9" name="Freeform 9"/>
              <p:cNvSpPr/>
              <p:nvPr/>
            </p:nvSpPr>
            <p:spPr>
              <a:xfrm>
                <a:off x="0" y="0"/>
                <a:ext cx="525218" cy="167480"/>
              </a:xfrm>
              <a:custGeom>
                <a:avLst/>
                <a:gdLst/>
                <a:ahLst/>
                <a:cxnLst/>
                <a:rect l="l" t="t" r="r" b="b"/>
                <a:pathLst>
                  <a:path w="525218" h="167480">
                    <a:moveTo>
                      <a:pt x="83740" y="0"/>
                    </a:moveTo>
                    <a:lnTo>
                      <a:pt x="441478" y="0"/>
                    </a:lnTo>
                    <a:cubicBezTo>
                      <a:pt x="487726" y="0"/>
                      <a:pt x="525218" y="37492"/>
                      <a:pt x="525218" y="83740"/>
                    </a:cubicBezTo>
                    <a:lnTo>
                      <a:pt x="525218" y="83740"/>
                    </a:lnTo>
                    <a:cubicBezTo>
                      <a:pt x="525218" y="129988"/>
                      <a:pt x="487726" y="167480"/>
                      <a:pt x="441478"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5E6472"/>
                </a:solidFill>
                <a:prstDash val="solid"/>
                <a:round/>
              </a:ln>
            </p:spPr>
            <p:txBody>
              <a:bodyPr/>
              <a:lstStyle/>
              <a:p>
                <a:endParaRPr lang="en-US"/>
              </a:p>
            </p:txBody>
          </p:sp>
          <p:sp>
            <p:nvSpPr>
              <p:cNvPr id="10" name="TextBox 10"/>
              <p:cNvSpPr txBox="1"/>
              <p:nvPr/>
            </p:nvSpPr>
            <p:spPr>
              <a:xfrm>
                <a:off x="0" y="-23813"/>
                <a:ext cx="525218"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Obstetrician</a:t>
                </a:r>
              </a:p>
            </p:txBody>
          </p:sp>
        </p:grpSp>
      </p:grpSp>
      <p:grpSp>
        <p:nvGrpSpPr>
          <p:cNvPr id="11" name="Group 11"/>
          <p:cNvGrpSpPr/>
          <p:nvPr/>
        </p:nvGrpSpPr>
        <p:grpSpPr>
          <a:xfrm>
            <a:off x="11951142" y="1375127"/>
            <a:ext cx="5337458" cy="1888659"/>
            <a:chOff x="0" y="-147329"/>
            <a:chExt cx="7116611" cy="2518211"/>
          </a:xfrm>
        </p:grpSpPr>
        <p:sp>
          <p:nvSpPr>
            <p:cNvPr id="12" name="AutoShape 12"/>
            <p:cNvSpPr/>
            <p:nvPr/>
          </p:nvSpPr>
          <p:spPr>
            <a:xfrm>
              <a:off x="4271753" y="1696967"/>
              <a:ext cx="930336"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13" name="Group 13"/>
            <p:cNvGrpSpPr/>
            <p:nvPr/>
          </p:nvGrpSpPr>
          <p:grpSpPr>
            <a:xfrm>
              <a:off x="0" y="-147329"/>
              <a:ext cx="7116611" cy="2021483"/>
              <a:chOff x="0" y="-29102"/>
              <a:chExt cx="1405750" cy="399305"/>
            </a:xfrm>
          </p:grpSpPr>
          <p:sp>
            <p:nvSpPr>
              <p:cNvPr id="14" name="Freeform 14"/>
              <p:cNvSpPr/>
              <p:nvPr/>
            </p:nvSpPr>
            <p:spPr>
              <a:xfrm>
                <a:off x="0" y="0"/>
                <a:ext cx="1405750" cy="342155"/>
              </a:xfrm>
              <a:custGeom>
                <a:avLst/>
                <a:gdLst/>
                <a:ahLst/>
                <a:cxnLst/>
                <a:rect l="l" t="t" r="r" b="b"/>
                <a:pathLst>
                  <a:path w="1405750" h="342155">
                    <a:moveTo>
                      <a:pt x="73975" y="0"/>
                    </a:moveTo>
                    <a:lnTo>
                      <a:pt x="1331775" y="0"/>
                    </a:lnTo>
                    <a:cubicBezTo>
                      <a:pt x="1351395" y="0"/>
                      <a:pt x="1370211" y="7794"/>
                      <a:pt x="1384084" y="21667"/>
                    </a:cubicBezTo>
                    <a:cubicBezTo>
                      <a:pt x="1397957" y="35540"/>
                      <a:pt x="1405750" y="54356"/>
                      <a:pt x="1405750" y="73975"/>
                    </a:cubicBezTo>
                    <a:lnTo>
                      <a:pt x="1405750" y="268180"/>
                    </a:lnTo>
                    <a:cubicBezTo>
                      <a:pt x="1405750" y="287800"/>
                      <a:pt x="1397957" y="306616"/>
                      <a:pt x="1384084" y="320489"/>
                    </a:cubicBezTo>
                    <a:cubicBezTo>
                      <a:pt x="1370211" y="334362"/>
                      <a:pt x="1351395" y="342155"/>
                      <a:pt x="1331775" y="342155"/>
                    </a:cubicBezTo>
                    <a:lnTo>
                      <a:pt x="73975" y="342155"/>
                    </a:lnTo>
                    <a:cubicBezTo>
                      <a:pt x="54356" y="342155"/>
                      <a:pt x="35540" y="334362"/>
                      <a:pt x="21667" y="320489"/>
                    </a:cubicBezTo>
                    <a:cubicBezTo>
                      <a:pt x="7794" y="306616"/>
                      <a:pt x="0" y="287800"/>
                      <a:pt x="0" y="268180"/>
                    </a:cubicBezTo>
                    <a:lnTo>
                      <a:pt x="0" y="73975"/>
                    </a:lnTo>
                    <a:cubicBezTo>
                      <a:pt x="0" y="54356"/>
                      <a:pt x="7794" y="35540"/>
                      <a:pt x="21667" y="21667"/>
                    </a:cubicBezTo>
                    <a:cubicBezTo>
                      <a:pt x="35540" y="7794"/>
                      <a:pt x="54356" y="0"/>
                      <a:pt x="73975" y="0"/>
                    </a:cubicBezTo>
                    <a:close/>
                  </a:path>
                </a:pathLst>
              </a:custGeom>
              <a:solidFill>
                <a:srgbClr val="FEFAF6"/>
              </a:solidFill>
              <a:ln w="66675" cap="rnd">
                <a:solidFill>
                  <a:srgbClr val="5E6472"/>
                </a:solidFill>
                <a:prstDash val="solid"/>
                <a:round/>
              </a:ln>
            </p:spPr>
            <p:txBody>
              <a:bodyPr/>
              <a:lstStyle/>
              <a:p>
                <a:endParaRPr lang="en-US"/>
              </a:p>
            </p:txBody>
          </p:sp>
          <p:sp>
            <p:nvSpPr>
              <p:cNvPr id="15" name="TextBox 15"/>
              <p:cNvSpPr txBox="1"/>
              <p:nvPr/>
            </p:nvSpPr>
            <p:spPr>
              <a:xfrm>
                <a:off x="0" y="-29102"/>
                <a:ext cx="1405750" cy="39930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Hola, soy la Dra. Lewis. She’s having some changes in the baby’s heart rate. Let’s explain what’s going on.</a:t>
                </a:r>
              </a:p>
            </p:txBody>
          </p:sp>
        </p:grpSp>
      </p:grpSp>
      <p:grpSp>
        <p:nvGrpSpPr>
          <p:cNvPr id="16" name="Group 16"/>
          <p:cNvGrpSpPr/>
          <p:nvPr/>
        </p:nvGrpSpPr>
        <p:grpSpPr>
          <a:xfrm>
            <a:off x="7637368" y="4165877"/>
            <a:ext cx="3013264" cy="3019290"/>
            <a:chOff x="0" y="0"/>
            <a:chExt cx="6350000" cy="6362700"/>
          </a:xfrm>
        </p:grpSpPr>
        <p:sp>
          <p:nvSpPr>
            <p:cNvPr id="17" name="Freeform 17"/>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8"/>
              <a:stretch>
                <a:fillRect l="-13441" r="-25592" b="-9457"/>
              </a:stretch>
            </a:blipFill>
            <a:ln w="66675" cap="sq">
              <a:solidFill>
                <a:srgbClr val="FAF3DD"/>
              </a:solidFill>
              <a:prstDash val="solid"/>
              <a:miter/>
            </a:ln>
          </p:spPr>
          <p:txBody>
            <a:bodyPr/>
            <a:lstStyle/>
            <a:p>
              <a:endParaRPr lang="en-US"/>
            </a:p>
          </p:txBody>
        </p:sp>
      </p:grpSp>
      <p:grpSp>
        <p:nvGrpSpPr>
          <p:cNvPr id="18" name="Group 18"/>
          <p:cNvGrpSpPr/>
          <p:nvPr/>
        </p:nvGrpSpPr>
        <p:grpSpPr>
          <a:xfrm>
            <a:off x="0" y="139868"/>
            <a:ext cx="6864768" cy="1150567"/>
            <a:chOff x="0" y="-19320"/>
            <a:chExt cx="1982287" cy="332241"/>
          </a:xfrm>
        </p:grpSpPr>
        <p:sp>
          <p:nvSpPr>
            <p:cNvPr id="19" name="Freeform 19"/>
            <p:cNvSpPr/>
            <p:nvPr/>
          </p:nvSpPr>
          <p:spPr>
            <a:xfrm>
              <a:off x="0" y="0"/>
              <a:ext cx="1982287" cy="284616"/>
            </a:xfrm>
            <a:custGeom>
              <a:avLst/>
              <a:gdLst/>
              <a:ahLst/>
              <a:cxnLst/>
              <a:rect l="l" t="t" r="r" b="b"/>
              <a:pathLst>
                <a:path w="1982287" h="284616">
                  <a:moveTo>
                    <a:pt x="57517" y="0"/>
                  </a:moveTo>
                  <a:lnTo>
                    <a:pt x="1924771" y="0"/>
                  </a:lnTo>
                  <a:cubicBezTo>
                    <a:pt x="1940025" y="0"/>
                    <a:pt x="1954655" y="6060"/>
                    <a:pt x="1965441" y="16846"/>
                  </a:cubicBezTo>
                  <a:cubicBezTo>
                    <a:pt x="1976228" y="27633"/>
                    <a:pt x="1982287" y="42262"/>
                    <a:pt x="1982287" y="57517"/>
                  </a:cubicBezTo>
                  <a:lnTo>
                    <a:pt x="1982287" y="227099"/>
                  </a:lnTo>
                  <a:cubicBezTo>
                    <a:pt x="1982287" y="258865"/>
                    <a:pt x="1956536" y="284616"/>
                    <a:pt x="1924771" y="284616"/>
                  </a:cubicBezTo>
                  <a:lnTo>
                    <a:pt x="57517" y="284616"/>
                  </a:lnTo>
                  <a:cubicBezTo>
                    <a:pt x="42262" y="284616"/>
                    <a:pt x="27633" y="278556"/>
                    <a:pt x="16846" y="267769"/>
                  </a:cubicBezTo>
                  <a:cubicBezTo>
                    <a:pt x="6060" y="256983"/>
                    <a:pt x="0" y="242353"/>
                    <a:pt x="0" y="227099"/>
                  </a:cubicBezTo>
                  <a:lnTo>
                    <a:pt x="0" y="57517"/>
                  </a:lnTo>
                  <a:cubicBezTo>
                    <a:pt x="0" y="25751"/>
                    <a:pt x="25751" y="0"/>
                    <a:pt x="57517" y="0"/>
                  </a:cubicBezTo>
                  <a:close/>
                </a:path>
              </a:pathLst>
            </a:custGeom>
            <a:solidFill>
              <a:srgbClr val="F8A69F"/>
            </a:solidFill>
            <a:ln w="38100" cap="rnd">
              <a:solidFill>
                <a:srgbClr val="5E6472"/>
              </a:solidFill>
              <a:prstDash val="solid"/>
              <a:round/>
            </a:ln>
          </p:spPr>
          <p:txBody>
            <a:bodyPr/>
            <a:lstStyle/>
            <a:p>
              <a:endParaRPr lang="en-US"/>
            </a:p>
          </p:txBody>
        </p:sp>
        <p:sp>
          <p:nvSpPr>
            <p:cNvPr id="20" name="TextBox 20"/>
            <p:cNvSpPr txBox="1"/>
            <p:nvPr/>
          </p:nvSpPr>
          <p:spPr>
            <a:xfrm>
              <a:off x="0" y="-19320"/>
              <a:ext cx="1982287"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RMC ACROSS DOMAINS: DISRESPECT</a:t>
              </a:r>
            </a:p>
          </p:txBody>
        </p:sp>
      </p:gr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8818331" y="2247252"/>
            <a:ext cx="6265623" cy="10618998"/>
          </a:xfrm>
          <a:custGeom>
            <a:avLst/>
            <a:gdLst/>
            <a:ahLst/>
            <a:cxnLst/>
            <a:rect l="l" t="t" r="r" b="b"/>
            <a:pathLst>
              <a:path w="6265623" h="10618998">
                <a:moveTo>
                  <a:pt x="0" y="0"/>
                </a:moveTo>
                <a:lnTo>
                  <a:pt x="6265623" y="0"/>
                </a:lnTo>
                <a:lnTo>
                  <a:pt x="6265623" y="10618998"/>
                </a:lnTo>
                <a:lnTo>
                  <a:pt x="0" y="10618998"/>
                </a:lnTo>
                <a:lnTo>
                  <a:pt x="0" y="0"/>
                </a:lnTo>
                <a:close/>
              </a:path>
            </a:pathLst>
          </a:custGeom>
          <a:blipFill>
            <a:blip r:embed="rId4"/>
            <a:stretch>
              <a:fillRect l="-29732" r="-40139"/>
            </a:stretch>
          </a:blipFill>
        </p:spPr>
        <p:txBody>
          <a:bodyPr/>
          <a:lstStyle/>
          <a:p>
            <a:endParaRPr lang="en-US"/>
          </a:p>
        </p:txBody>
      </p:sp>
      <p:sp>
        <p:nvSpPr>
          <p:cNvPr id="4" name="Freeform 4"/>
          <p:cNvSpPr/>
          <p:nvPr/>
        </p:nvSpPr>
        <p:spPr>
          <a:xfrm>
            <a:off x="-4625416" y="3286927"/>
            <a:ext cx="10500110" cy="7000073"/>
          </a:xfrm>
          <a:custGeom>
            <a:avLst/>
            <a:gdLst/>
            <a:ahLst/>
            <a:cxnLst/>
            <a:rect l="l" t="t" r="r" b="b"/>
            <a:pathLst>
              <a:path w="10500110" h="7000073">
                <a:moveTo>
                  <a:pt x="0" y="0"/>
                </a:moveTo>
                <a:lnTo>
                  <a:pt x="10500110" y="0"/>
                </a:lnTo>
                <a:lnTo>
                  <a:pt x="10500110" y="7000073"/>
                </a:lnTo>
                <a:lnTo>
                  <a:pt x="0" y="7000073"/>
                </a:lnTo>
                <a:lnTo>
                  <a:pt x="0" y="0"/>
                </a:lnTo>
                <a:close/>
              </a:path>
            </a:pathLst>
          </a:custGeom>
          <a:blipFill>
            <a:blip r:embed="rId5"/>
            <a:stretch>
              <a:fillRect/>
            </a:stretch>
          </a:blipFill>
        </p:spPr>
        <p:txBody>
          <a:bodyPr/>
          <a:lstStyle/>
          <a:p>
            <a:endParaRPr lang="en-US"/>
          </a:p>
        </p:txBody>
      </p:sp>
      <p:sp>
        <p:nvSpPr>
          <p:cNvPr id="5" name="Freeform 5"/>
          <p:cNvSpPr/>
          <p:nvPr/>
        </p:nvSpPr>
        <p:spPr>
          <a:xfrm>
            <a:off x="3142765" y="3100541"/>
            <a:ext cx="6791098" cy="7186459"/>
          </a:xfrm>
          <a:custGeom>
            <a:avLst/>
            <a:gdLst/>
            <a:ahLst/>
            <a:cxnLst/>
            <a:rect l="l" t="t" r="r" b="b"/>
            <a:pathLst>
              <a:path w="6791098" h="7186459">
                <a:moveTo>
                  <a:pt x="0" y="0"/>
                </a:moveTo>
                <a:lnTo>
                  <a:pt x="6791098" y="0"/>
                </a:lnTo>
                <a:lnTo>
                  <a:pt x="6791098" y="7186459"/>
                </a:lnTo>
                <a:lnTo>
                  <a:pt x="0" y="7186459"/>
                </a:lnTo>
                <a:lnTo>
                  <a:pt x="0" y="0"/>
                </a:lnTo>
                <a:close/>
              </a:path>
            </a:pathLst>
          </a:custGeom>
          <a:blipFill>
            <a:blip r:embed="rId6"/>
            <a:stretch>
              <a:fillRect l="-58657"/>
            </a:stretch>
          </a:blipFill>
        </p:spPr>
        <p:txBody>
          <a:bodyPr/>
          <a:lstStyle/>
          <a:p>
            <a:endParaRPr lang="en-US"/>
          </a:p>
        </p:txBody>
      </p:sp>
      <p:sp>
        <p:nvSpPr>
          <p:cNvPr id="6" name="Freeform 6"/>
          <p:cNvSpPr/>
          <p:nvPr/>
        </p:nvSpPr>
        <p:spPr>
          <a:xfrm>
            <a:off x="12997439" y="2667510"/>
            <a:ext cx="6529441" cy="9584862"/>
          </a:xfrm>
          <a:custGeom>
            <a:avLst/>
            <a:gdLst/>
            <a:ahLst/>
            <a:cxnLst/>
            <a:rect l="l" t="t" r="r" b="b"/>
            <a:pathLst>
              <a:path w="6529441" h="9584862">
                <a:moveTo>
                  <a:pt x="0" y="0"/>
                </a:moveTo>
                <a:lnTo>
                  <a:pt x="6529440" y="0"/>
                </a:lnTo>
                <a:lnTo>
                  <a:pt x="6529440" y="9584863"/>
                </a:lnTo>
                <a:lnTo>
                  <a:pt x="0" y="9584863"/>
                </a:lnTo>
                <a:lnTo>
                  <a:pt x="0" y="0"/>
                </a:lnTo>
                <a:close/>
              </a:path>
            </a:pathLst>
          </a:custGeom>
          <a:blipFill>
            <a:blip r:embed="rId7"/>
            <a:stretch>
              <a:fillRect l="-60769" r="-59422"/>
            </a:stretch>
          </a:blipFill>
        </p:spPr>
        <p:txBody>
          <a:bodyPr/>
          <a:lstStyle/>
          <a:p>
            <a:endParaRPr lang="en-US"/>
          </a:p>
        </p:txBody>
      </p:sp>
      <p:grpSp>
        <p:nvGrpSpPr>
          <p:cNvPr id="7" name="Group 7"/>
          <p:cNvGrpSpPr/>
          <p:nvPr/>
        </p:nvGrpSpPr>
        <p:grpSpPr>
          <a:xfrm>
            <a:off x="186295" y="1522051"/>
            <a:ext cx="3288283" cy="1813812"/>
            <a:chOff x="0" y="-140307"/>
            <a:chExt cx="4384378" cy="2418416"/>
          </a:xfrm>
        </p:grpSpPr>
        <p:grpSp>
          <p:nvGrpSpPr>
            <p:cNvPr id="8" name="Group 8"/>
            <p:cNvGrpSpPr/>
            <p:nvPr/>
          </p:nvGrpSpPr>
          <p:grpSpPr>
            <a:xfrm>
              <a:off x="0" y="-140307"/>
              <a:ext cx="4384378" cy="1997939"/>
              <a:chOff x="0" y="-27715"/>
              <a:chExt cx="866050" cy="394655"/>
            </a:xfrm>
          </p:grpSpPr>
          <p:sp>
            <p:nvSpPr>
              <p:cNvPr id="9" name="Freeform 9"/>
              <p:cNvSpPr/>
              <p:nvPr/>
            </p:nvSpPr>
            <p:spPr>
              <a:xfrm>
                <a:off x="0" y="0"/>
                <a:ext cx="866050" cy="337505"/>
              </a:xfrm>
              <a:custGeom>
                <a:avLst/>
                <a:gdLst/>
                <a:ahLst/>
                <a:cxnLst/>
                <a:rect l="l" t="t" r="r" b="b"/>
                <a:pathLst>
                  <a:path w="866050" h="337505">
                    <a:moveTo>
                      <a:pt x="120074" y="0"/>
                    </a:moveTo>
                    <a:lnTo>
                      <a:pt x="745976" y="0"/>
                    </a:lnTo>
                    <a:cubicBezTo>
                      <a:pt x="777821" y="0"/>
                      <a:pt x="808363" y="12651"/>
                      <a:pt x="830881" y="35169"/>
                    </a:cubicBezTo>
                    <a:cubicBezTo>
                      <a:pt x="853399" y="57687"/>
                      <a:pt x="866050" y="88229"/>
                      <a:pt x="866050" y="120074"/>
                    </a:cubicBezTo>
                    <a:lnTo>
                      <a:pt x="866050" y="217430"/>
                    </a:lnTo>
                    <a:cubicBezTo>
                      <a:pt x="866050" y="249276"/>
                      <a:pt x="853399" y="279817"/>
                      <a:pt x="830881" y="302336"/>
                    </a:cubicBezTo>
                    <a:cubicBezTo>
                      <a:pt x="808363" y="324854"/>
                      <a:pt x="777821" y="337505"/>
                      <a:pt x="745976" y="337505"/>
                    </a:cubicBezTo>
                    <a:lnTo>
                      <a:pt x="120074" y="337505"/>
                    </a:lnTo>
                    <a:cubicBezTo>
                      <a:pt x="88229" y="337505"/>
                      <a:pt x="57687" y="324854"/>
                      <a:pt x="35169" y="302336"/>
                    </a:cubicBezTo>
                    <a:cubicBezTo>
                      <a:pt x="12651" y="279817"/>
                      <a:pt x="0" y="249276"/>
                      <a:pt x="0" y="217430"/>
                    </a:cubicBezTo>
                    <a:lnTo>
                      <a:pt x="0" y="120074"/>
                    </a:lnTo>
                    <a:cubicBezTo>
                      <a:pt x="0" y="88229"/>
                      <a:pt x="12651" y="57687"/>
                      <a:pt x="35169" y="35169"/>
                    </a:cubicBezTo>
                    <a:cubicBezTo>
                      <a:pt x="57687" y="12651"/>
                      <a:pt x="88229" y="0"/>
                      <a:pt x="120074" y="0"/>
                    </a:cubicBezTo>
                    <a:close/>
                  </a:path>
                </a:pathLst>
              </a:custGeom>
              <a:solidFill>
                <a:srgbClr val="FEFAF6"/>
              </a:solidFill>
              <a:ln w="66675" cap="rnd">
                <a:solidFill>
                  <a:srgbClr val="B8F2E6"/>
                </a:solidFill>
                <a:prstDash val="solid"/>
                <a:round/>
              </a:ln>
            </p:spPr>
            <p:txBody>
              <a:bodyPr/>
              <a:lstStyle/>
              <a:p>
                <a:endParaRPr lang="en-US"/>
              </a:p>
            </p:txBody>
          </p:sp>
          <p:sp>
            <p:nvSpPr>
              <p:cNvPr id="10" name="TextBox 10"/>
              <p:cNvSpPr txBox="1"/>
              <p:nvPr/>
            </p:nvSpPr>
            <p:spPr>
              <a:xfrm>
                <a:off x="0" y="-27715"/>
                <a:ext cx="866050"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a:t>
                </a:r>
                <a:r>
                  <a:rPr lang="en-US" sz="2000" err="1">
                    <a:solidFill>
                      <a:srgbClr val="000000"/>
                    </a:solidFill>
                    <a:latin typeface="Roboto"/>
                    <a:ea typeface="Roboto"/>
                    <a:cs typeface="Roboto"/>
                    <a:sym typeface="Roboto"/>
                  </a:rPr>
                  <a:t>Necesario</a:t>
                </a:r>
                <a:r>
                  <a:rPr lang="en-US" sz="2000">
                    <a:solidFill>
                      <a:srgbClr val="000000"/>
                    </a:solidFill>
                    <a:latin typeface="Roboto"/>
                    <a:ea typeface="Roboto"/>
                    <a:cs typeface="Roboto"/>
                    <a:sym typeface="Roboto"/>
                  </a:rPr>
                  <a:t>? Tengo </a:t>
                </a:r>
                <a:r>
                  <a:rPr lang="en-US" sz="2000" err="1">
                    <a:solidFill>
                      <a:srgbClr val="000000"/>
                    </a:solidFill>
                    <a:latin typeface="Roboto"/>
                    <a:ea typeface="Roboto"/>
                    <a:cs typeface="Roboto"/>
                    <a:sym typeface="Roboto"/>
                  </a:rPr>
                  <a:t>miedo</a:t>
                </a:r>
                <a:r>
                  <a:rPr lang="en-US" sz="2000">
                    <a:solidFill>
                      <a:srgbClr val="000000"/>
                    </a:solidFill>
                    <a:latin typeface="Roboto"/>
                    <a:ea typeface="Roboto"/>
                    <a:cs typeface="Roboto"/>
                    <a:sym typeface="Roboto"/>
                  </a:rPr>
                  <a:t>. No </a:t>
                </a:r>
                <a:r>
                  <a:rPr lang="en-US" sz="2000" err="1">
                    <a:solidFill>
                      <a:srgbClr val="000000"/>
                    </a:solidFill>
                    <a:latin typeface="Roboto"/>
                    <a:ea typeface="Roboto"/>
                    <a:cs typeface="Roboto"/>
                    <a:sym typeface="Roboto"/>
                  </a:rPr>
                  <a:t>quiero</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cirugía</a:t>
                </a:r>
                <a:r>
                  <a:rPr lang="en-US" sz="2000">
                    <a:solidFill>
                      <a:srgbClr val="000000"/>
                    </a:solidFill>
                    <a:latin typeface="Roboto"/>
                    <a:ea typeface="Roboto"/>
                    <a:cs typeface="Roboto"/>
                    <a:sym typeface="Roboto"/>
                  </a:rPr>
                  <a:t>.</a:t>
                </a:r>
              </a:p>
            </p:txBody>
          </p:sp>
        </p:grpSp>
        <p:sp>
          <p:nvSpPr>
            <p:cNvPr id="11" name="AutoShape 11"/>
            <p:cNvSpPr/>
            <p:nvPr/>
          </p:nvSpPr>
          <p:spPr>
            <a:xfrm>
              <a:off x="2698006" y="1708617"/>
              <a:ext cx="829929" cy="569492"/>
            </a:xfrm>
            <a:prstGeom prst="line">
              <a:avLst/>
            </a:prstGeom>
            <a:ln w="76200" cap="rnd">
              <a:solidFill>
                <a:srgbClr val="B8F2E6"/>
              </a:solidFill>
              <a:prstDash val="solid"/>
              <a:headEnd type="none" w="sm" len="sm"/>
              <a:tailEnd type="none" w="sm" len="sm"/>
            </a:ln>
          </p:spPr>
          <p:txBody>
            <a:bodyPr/>
            <a:lstStyle/>
            <a:p>
              <a:endParaRPr lang="en-US"/>
            </a:p>
          </p:txBody>
        </p:sp>
      </p:grpSp>
      <p:grpSp>
        <p:nvGrpSpPr>
          <p:cNvPr id="12" name="Group 12"/>
          <p:cNvGrpSpPr/>
          <p:nvPr/>
        </p:nvGrpSpPr>
        <p:grpSpPr>
          <a:xfrm>
            <a:off x="9933863" y="76691"/>
            <a:ext cx="6545641" cy="1498454"/>
            <a:chOff x="0" y="-28262"/>
            <a:chExt cx="1723955" cy="394655"/>
          </a:xfrm>
        </p:grpSpPr>
        <p:sp>
          <p:nvSpPr>
            <p:cNvPr id="13" name="Freeform 13"/>
            <p:cNvSpPr/>
            <p:nvPr/>
          </p:nvSpPr>
          <p:spPr>
            <a:xfrm>
              <a:off x="0" y="0"/>
              <a:ext cx="1723955" cy="337505"/>
            </a:xfrm>
            <a:custGeom>
              <a:avLst/>
              <a:gdLst/>
              <a:ahLst/>
              <a:cxnLst/>
              <a:rect l="l" t="t" r="r" b="b"/>
              <a:pathLst>
                <a:path w="1723955" h="337505">
                  <a:moveTo>
                    <a:pt x="60321" y="0"/>
                  </a:moveTo>
                  <a:lnTo>
                    <a:pt x="1663634" y="0"/>
                  </a:lnTo>
                  <a:cubicBezTo>
                    <a:pt x="1679632" y="0"/>
                    <a:pt x="1694975" y="6355"/>
                    <a:pt x="1706287" y="17668"/>
                  </a:cubicBezTo>
                  <a:cubicBezTo>
                    <a:pt x="1717599" y="28980"/>
                    <a:pt x="1723955" y="44323"/>
                    <a:pt x="1723955" y="60321"/>
                  </a:cubicBezTo>
                  <a:lnTo>
                    <a:pt x="1723955" y="277184"/>
                  </a:lnTo>
                  <a:cubicBezTo>
                    <a:pt x="1723955" y="293182"/>
                    <a:pt x="1717599" y="308525"/>
                    <a:pt x="1706287" y="319837"/>
                  </a:cubicBezTo>
                  <a:cubicBezTo>
                    <a:pt x="1694975" y="331149"/>
                    <a:pt x="1679632" y="337505"/>
                    <a:pt x="1663634" y="337505"/>
                  </a:cubicBezTo>
                  <a:lnTo>
                    <a:pt x="60321" y="337505"/>
                  </a:lnTo>
                  <a:cubicBezTo>
                    <a:pt x="44323" y="337505"/>
                    <a:pt x="28980" y="331149"/>
                    <a:pt x="17668" y="319837"/>
                  </a:cubicBezTo>
                  <a:cubicBezTo>
                    <a:pt x="6355" y="308525"/>
                    <a:pt x="0" y="293182"/>
                    <a:pt x="0" y="277184"/>
                  </a:cubicBezTo>
                  <a:lnTo>
                    <a:pt x="0" y="60321"/>
                  </a:lnTo>
                  <a:cubicBezTo>
                    <a:pt x="0" y="44323"/>
                    <a:pt x="6355" y="28980"/>
                    <a:pt x="17668" y="17668"/>
                  </a:cubicBezTo>
                  <a:cubicBezTo>
                    <a:pt x="28980" y="6355"/>
                    <a:pt x="44323" y="0"/>
                    <a:pt x="60321" y="0"/>
                  </a:cubicBezTo>
                  <a:close/>
                </a:path>
              </a:pathLst>
            </a:custGeom>
            <a:solidFill>
              <a:srgbClr val="FEFAF6"/>
            </a:solidFill>
            <a:ln w="66675" cap="rnd">
              <a:solidFill>
                <a:srgbClr val="5E6472"/>
              </a:solidFill>
              <a:prstDash val="solid"/>
              <a:round/>
            </a:ln>
          </p:spPr>
          <p:txBody>
            <a:bodyPr/>
            <a:lstStyle/>
            <a:p>
              <a:endParaRPr lang="en-US"/>
            </a:p>
          </p:txBody>
        </p:sp>
        <p:sp>
          <p:nvSpPr>
            <p:cNvPr id="14" name="TextBox 14"/>
            <p:cNvSpPr txBox="1"/>
            <p:nvPr/>
          </p:nvSpPr>
          <p:spPr>
            <a:xfrm>
              <a:off x="0" y="-28262"/>
              <a:ext cx="1723955"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The baby’s heart rate is showing signs of distress. We want to take you for a cesarean to keep the baby safe.</a:t>
              </a:r>
            </a:p>
          </p:txBody>
        </p:sp>
      </p:grpSp>
      <p:grpSp>
        <p:nvGrpSpPr>
          <p:cNvPr id="15" name="Group 15"/>
          <p:cNvGrpSpPr/>
          <p:nvPr/>
        </p:nvGrpSpPr>
        <p:grpSpPr>
          <a:xfrm>
            <a:off x="9882409" y="1436663"/>
            <a:ext cx="6597095" cy="2378842"/>
            <a:chOff x="0" y="0"/>
            <a:chExt cx="8796127" cy="3171788"/>
          </a:xfrm>
        </p:grpSpPr>
        <p:sp>
          <p:nvSpPr>
            <p:cNvPr id="16" name="AutoShape 16"/>
            <p:cNvSpPr/>
            <p:nvPr/>
          </p:nvSpPr>
          <p:spPr>
            <a:xfrm>
              <a:off x="6005271" y="2497873"/>
              <a:ext cx="930336" cy="673915"/>
            </a:xfrm>
            <a:prstGeom prst="line">
              <a:avLst/>
            </a:prstGeom>
            <a:ln w="76200" cap="rnd">
              <a:solidFill>
                <a:srgbClr val="5E6472"/>
              </a:solidFill>
              <a:prstDash val="solid"/>
              <a:headEnd type="none" w="sm" len="sm"/>
              <a:tailEnd type="none" w="sm" len="sm"/>
            </a:ln>
          </p:spPr>
          <p:txBody>
            <a:bodyPr/>
            <a:lstStyle/>
            <a:p>
              <a:endParaRPr lang="en-US"/>
            </a:p>
          </p:txBody>
        </p:sp>
        <p:sp>
          <p:nvSpPr>
            <p:cNvPr id="17" name="AutoShape 17"/>
            <p:cNvSpPr/>
            <p:nvPr/>
          </p:nvSpPr>
          <p:spPr>
            <a:xfrm>
              <a:off x="6957958" y="0"/>
              <a:ext cx="0" cy="956899"/>
            </a:xfrm>
            <a:prstGeom prst="line">
              <a:avLst/>
            </a:prstGeom>
            <a:ln w="76200" cap="flat">
              <a:solidFill>
                <a:srgbClr val="5E6472"/>
              </a:solidFill>
              <a:prstDash val="solid"/>
              <a:headEnd type="none" w="sm" len="sm"/>
              <a:tailEnd type="none" w="sm" len="sm"/>
            </a:ln>
          </p:spPr>
          <p:txBody>
            <a:bodyPr/>
            <a:lstStyle/>
            <a:p>
              <a:endParaRPr lang="en-US"/>
            </a:p>
          </p:txBody>
        </p:sp>
        <p:grpSp>
          <p:nvGrpSpPr>
            <p:cNvPr id="18" name="Group 18"/>
            <p:cNvGrpSpPr/>
            <p:nvPr/>
          </p:nvGrpSpPr>
          <p:grpSpPr>
            <a:xfrm>
              <a:off x="0" y="697537"/>
              <a:ext cx="8796127" cy="1997939"/>
              <a:chOff x="0" y="-33844"/>
              <a:chExt cx="1737507" cy="394655"/>
            </a:xfrm>
          </p:grpSpPr>
          <p:sp>
            <p:nvSpPr>
              <p:cNvPr id="19" name="Freeform 19"/>
              <p:cNvSpPr/>
              <p:nvPr/>
            </p:nvSpPr>
            <p:spPr>
              <a:xfrm>
                <a:off x="0" y="0"/>
                <a:ext cx="1737507" cy="337505"/>
              </a:xfrm>
              <a:custGeom>
                <a:avLst/>
                <a:gdLst/>
                <a:ahLst/>
                <a:cxnLst/>
                <a:rect l="l" t="t" r="r" b="b"/>
                <a:pathLst>
                  <a:path w="1737507" h="337505">
                    <a:moveTo>
                      <a:pt x="59850" y="0"/>
                    </a:moveTo>
                    <a:lnTo>
                      <a:pt x="1677656" y="0"/>
                    </a:lnTo>
                    <a:cubicBezTo>
                      <a:pt x="1693530" y="0"/>
                      <a:pt x="1708753" y="6306"/>
                      <a:pt x="1719977" y="17530"/>
                    </a:cubicBezTo>
                    <a:cubicBezTo>
                      <a:pt x="1731201" y="28754"/>
                      <a:pt x="1737507" y="43977"/>
                      <a:pt x="1737507" y="59850"/>
                    </a:cubicBezTo>
                    <a:lnTo>
                      <a:pt x="1737507" y="277654"/>
                    </a:lnTo>
                    <a:cubicBezTo>
                      <a:pt x="1737507" y="293528"/>
                      <a:pt x="1731201" y="308751"/>
                      <a:pt x="1719977" y="319975"/>
                    </a:cubicBezTo>
                    <a:cubicBezTo>
                      <a:pt x="1708753" y="331199"/>
                      <a:pt x="1693530" y="337505"/>
                      <a:pt x="1677656" y="337505"/>
                    </a:cubicBezTo>
                    <a:lnTo>
                      <a:pt x="59850" y="337505"/>
                    </a:lnTo>
                    <a:cubicBezTo>
                      <a:pt x="43977" y="337505"/>
                      <a:pt x="28754" y="331199"/>
                      <a:pt x="17530" y="319975"/>
                    </a:cubicBezTo>
                    <a:cubicBezTo>
                      <a:pt x="6306" y="308751"/>
                      <a:pt x="0" y="293528"/>
                      <a:pt x="0" y="277654"/>
                    </a:cubicBezTo>
                    <a:lnTo>
                      <a:pt x="0" y="59850"/>
                    </a:lnTo>
                    <a:cubicBezTo>
                      <a:pt x="0" y="43977"/>
                      <a:pt x="6306" y="28754"/>
                      <a:pt x="17530" y="17530"/>
                    </a:cubicBezTo>
                    <a:cubicBezTo>
                      <a:pt x="28754" y="6306"/>
                      <a:pt x="43977" y="0"/>
                      <a:pt x="59850" y="0"/>
                    </a:cubicBezTo>
                    <a:close/>
                  </a:path>
                </a:pathLst>
              </a:custGeom>
              <a:solidFill>
                <a:srgbClr val="FEFAF6"/>
              </a:solidFill>
              <a:ln w="66675" cap="rnd">
                <a:solidFill>
                  <a:srgbClr val="5E6472"/>
                </a:solidFill>
                <a:prstDash val="solid"/>
                <a:round/>
              </a:ln>
            </p:spPr>
            <p:txBody>
              <a:bodyPr/>
              <a:lstStyle/>
              <a:p>
                <a:endParaRPr lang="en-US"/>
              </a:p>
            </p:txBody>
          </p:sp>
          <p:sp>
            <p:nvSpPr>
              <p:cNvPr id="20" name="TextBox 20"/>
              <p:cNvSpPr txBox="1"/>
              <p:nvPr/>
            </p:nvSpPr>
            <p:spPr>
              <a:xfrm>
                <a:off x="0" y="-33844"/>
                <a:ext cx="1737507"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I understand. But right now, the best thing for the baby is to do a cesarean. The team is already getting ready.</a:t>
                </a:r>
              </a:p>
            </p:txBody>
          </p:sp>
        </p:grpSp>
      </p:grpSp>
      <p:grpSp>
        <p:nvGrpSpPr>
          <p:cNvPr id="21" name="Group 21"/>
          <p:cNvGrpSpPr/>
          <p:nvPr/>
        </p:nvGrpSpPr>
        <p:grpSpPr>
          <a:xfrm>
            <a:off x="7637368" y="4165877"/>
            <a:ext cx="3013264" cy="3019290"/>
            <a:chOff x="0" y="0"/>
            <a:chExt cx="6350000" cy="6362700"/>
          </a:xfrm>
        </p:grpSpPr>
        <p:sp>
          <p:nvSpPr>
            <p:cNvPr id="22" name="Freeform 22"/>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8"/>
              <a:stretch>
                <a:fillRect l="-13441" r="-25592" b="-9457"/>
              </a:stretch>
            </a:blipFill>
            <a:ln w="66675" cap="sq">
              <a:solidFill>
                <a:srgbClr val="FAF3DD"/>
              </a:solidFill>
              <a:prstDash val="solid"/>
              <a:miter/>
            </a:ln>
          </p:spPr>
          <p:txBody>
            <a:bodyPr/>
            <a:lstStyle/>
            <a:p>
              <a:endParaRPr lang="en-US"/>
            </a:p>
          </p:txBody>
        </p:sp>
      </p:grpSp>
      <p:grpSp>
        <p:nvGrpSpPr>
          <p:cNvPr id="23" name="Group 23"/>
          <p:cNvGrpSpPr/>
          <p:nvPr/>
        </p:nvGrpSpPr>
        <p:grpSpPr>
          <a:xfrm>
            <a:off x="0" y="132395"/>
            <a:ext cx="6864768" cy="1150567"/>
            <a:chOff x="0" y="-21478"/>
            <a:chExt cx="1982287" cy="332241"/>
          </a:xfrm>
        </p:grpSpPr>
        <p:sp>
          <p:nvSpPr>
            <p:cNvPr id="24" name="Freeform 24"/>
            <p:cNvSpPr/>
            <p:nvPr/>
          </p:nvSpPr>
          <p:spPr>
            <a:xfrm>
              <a:off x="0" y="0"/>
              <a:ext cx="1982287" cy="284616"/>
            </a:xfrm>
            <a:custGeom>
              <a:avLst/>
              <a:gdLst/>
              <a:ahLst/>
              <a:cxnLst/>
              <a:rect l="l" t="t" r="r" b="b"/>
              <a:pathLst>
                <a:path w="1982287" h="284616">
                  <a:moveTo>
                    <a:pt x="57517" y="0"/>
                  </a:moveTo>
                  <a:lnTo>
                    <a:pt x="1924771" y="0"/>
                  </a:lnTo>
                  <a:cubicBezTo>
                    <a:pt x="1940025" y="0"/>
                    <a:pt x="1954655" y="6060"/>
                    <a:pt x="1965441" y="16846"/>
                  </a:cubicBezTo>
                  <a:cubicBezTo>
                    <a:pt x="1976228" y="27633"/>
                    <a:pt x="1982287" y="42262"/>
                    <a:pt x="1982287" y="57517"/>
                  </a:cubicBezTo>
                  <a:lnTo>
                    <a:pt x="1982287" y="227099"/>
                  </a:lnTo>
                  <a:cubicBezTo>
                    <a:pt x="1982287" y="258865"/>
                    <a:pt x="1956536" y="284616"/>
                    <a:pt x="1924771" y="284616"/>
                  </a:cubicBezTo>
                  <a:lnTo>
                    <a:pt x="57517" y="284616"/>
                  </a:lnTo>
                  <a:cubicBezTo>
                    <a:pt x="42262" y="284616"/>
                    <a:pt x="27633" y="278556"/>
                    <a:pt x="16846" y="267769"/>
                  </a:cubicBezTo>
                  <a:cubicBezTo>
                    <a:pt x="6060" y="256983"/>
                    <a:pt x="0" y="242353"/>
                    <a:pt x="0" y="227099"/>
                  </a:cubicBezTo>
                  <a:lnTo>
                    <a:pt x="0" y="57517"/>
                  </a:lnTo>
                  <a:cubicBezTo>
                    <a:pt x="0" y="25751"/>
                    <a:pt x="25751" y="0"/>
                    <a:pt x="57517" y="0"/>
                  </a:cubicBezTo>
                  <a:close/>
                </a:path>
              </a:pathLst>
            </a:custGeom>
            <a:solidFill>
              <a:srgbClr val="F8A69F"/>
            </a:solidFill>
            <a:ln w="38100" cap="rnd">
              <a:solidFill>
                <a:srgbClr val="5E6472"/>
              </a:solidFill>
              <a:prstDash val="solid"/>
              <a:round/>
            </a:ln>
          </p:spPr>
          <p:txBody>
            <a:bodyPr/>
            <a:lstStyle/>
            <a:p>
              <a:endParaRPr lang="en-US"/>
            </a:p>
          </p:txBody>
        </p:sp>
        <p:sp>
          <p:nvSpPr>
            <p:cNvPr id="25" name="TextBox 25"/>
            <p:cNvSpPr txBox="1"/>
            <p:nvPr/>
          </p:nvSpPr>
          <p:spPr>
            <a:xfrm>
              <a:off x="0" y="-21478"/>
              <a:ext cx="1982287"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RMC ACROSS DOMAINS: DISRESPECT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8818331" y="2247252"/>
            <a:ext cx="6265623" cy="10618998"/>
          </a:xfrm>
          <a:custGeom>
            <a:avLst/>
            <a:gdLst/>
            <a:ahLst/>
            <a:cxnLst/>
            <a:rect l="l" t="t" r="r" b="b"/>
            <a:pathLst>
              <a:path w="6265623" h="10618998">
                <a:moveTo>
                  <a:pt x="0" y="0"/>
                </a:moveTo>
                <a:lnTo>
                  <a:pt x="6265623" y="0"/>
                </a:lnTo>
                <a:lnTo>
                  <a:pt x="6265623" y="10618998"/>
                </a:lnTo>
                <a:lnTo>
                  <a:pt x="0" y="10618998"/>
                </a:lnTo>
                <a:lnTo>
                  <a:pt x="0" y="0"/>
                </a:lnTo>
                <a:close/>
              </a:path>
            </a:pathLst>
          </a:custGeom>
          <a:blipFill>
            <a:blip r:embed="rId4"/>
            <a:stretch>
              <a:fillRect l="-29732" r="-40139"/>
            </a:stretch>
          </a:blipFill>
        </p:spPr>
        <p:txBody>
          <a:bodyPr/>
          <a:lstStyle/>
          <a:p>
            <a:endParaRPr lang="en-US"/>
          </a:p>
        </p:txBody>
      </p:sp>
      <p:sp>
        <p:nvSpPr>
          <p:cNvPr id="4" name="Freeform 4"/>
          <p:cNvSpPr/>
          <p:nvPr/>
        </p:nvSpPr>
        <p:spPr>
          <a:xfrm>
            <a:off x="-4625416" y="3286927"/>
            <a:ext cx="10500110" cy="7000073"/>
          </a:xfrm>
          <a:custGeom>
            <a:avLst/>
            <a:gdLst/>
            <a:ahLst/>
            <a:cxnLst/>
            <a:rect l="l" t="t" r="r" b="b"/>
            <a:pathLst>
              <a:path w="10500110" h="7000073">
                <a:moveTo>
                  <a:pt x="0" y="0"/>
                </a:moveTo>
                <a:lnTo>
                  <a:pt x="10500110" y="0"/>
                </a:lnTo>
                <a:lnTo>
                  <a:pt x="10500110" y="7000073"/>
                </a:lnTo>
                <a:lnTo>
                  <a:pt x="0" y="7000073"/>
                </a:lnTo>
                <a:lnTo>
                  <a:pt x="0" y="0"/>
                </a:lnTo>
                <a:close/>
              </a:path>
            </a:pathLst>
          </a:custGeom>
          <a:blipFill>
            <a:blip r:embed="rId5"/>
            <a:stretch>
              <a:fillRect/>
            </a:stretch>
          </a:blipFill>
        </p:spPr>
        <p:txBody>
          <a:bodyPr/>
          <a:lstStyle/>
          <a:p>
            <a:endParaRPr lang="en-US"/>
          </a:p>
        </p:txBody>
      </p:sp>
      <p:sp>
        <p:nvSpPr>
          <p:cNvPr id="5" name="Freeform 5"/>
          <p:cNvSpPr/>
          <p:nvPr/>
        </p:nvSpPr>
        <p:spPr>
          <a:xfrm>
            <a:off x="3142765" y="3100541"/>
            <a:ext cx="6791098" cy="7186459"/>
          </a:xfrm>
          <a:custGeom>
            <a:avLst/>
            <a:gdLst/>
            <a:ahLst/>
            <a:cxnLst/>
            <a:rect l="l" t="t" r="r" b="b"/>
            <a:pathLst>
              <a:path w="6791098" h="7186459">
                <a:moveTo>
                  <a:pt x="0" y="0"/>
                </a:moveTo>
                <a:lnTo>
                  <a:pt x="6791098" y="0"/>
                </a:lnTo>
                <a:lnTo>
                  <a:pt x="6791098" y="7186459"/>
                </a:lnTo>
                <a:lnTo>
                  <a:pt x="0" y="7186459"/>
                </a:lnTo>
                <a:lnTo>
                  <a:pt x="0" y="0"/>
                </a:lnTo>
                <a:close/>
              </a:path>
            </a:pathLst>
          </a:custGeom>
          <a:blipFill>
            <a:blip r:embed="rId6"/>
            <a:stretch>
              <a:fillRect l="-58657"/>
            </a:stretch>
          </a:blipFill>
        </p:spPr>
        <p:txBody>
          <a:bodyPr/>
          <a:lstStyle/>
          <a:p>
            <a:endParaRPr lang="en-US"/>
          </a:p>
        </p:txBody>
      </p:sp>
      <p:sp>
        <p:nvSpPr>
          <p:cNvPr id="6" name="Freeform 6"/>
          <p:cNvSpPr/>
          <p:nvPr/>
        </p:nvSpPr>
        <p:spPr>
          <a:xfrm>
            <a:off x="12997439" y="2667510"/>
            <a:ext cx="6529441" cy="9584862"/>
          </a:xfrm>
          <a:custGeom>
            <a:avLst/>
            <a:gdLst/>
            <a:ahLst/>
            <a:cxnLst/>
            <a:rect l="l" t="t" r="r" b="b"/>
            <a:pathLst>
              <a:path w="6529441" h="9584862">
                <a:moveTo>
                  <a:pt x="0" y="0"/>
                </a:moveTo>
                <a:lnTo>
                  <a:pt x="6529440" y="0"/>
                </a:lnTo>
                <a:lnTo>
                  <a:pt x="6529440" y="9584863"/>
                </a:lnTo>
                <a:lnTo>
                  <a:pt x="0" y="9584863"/>
                </a:lnTo>
                <a:lnTo>
                  <a:pt x="0" y="0"/>
                </a:lnTo>
                <a:close/>
              </a:path>
            </a:pathLst>
          </a:custGeom>
          <a:blipFill>
            <a:blip r:embed="rId7"/>
            <a:stretch>
              <a:fillRect l="-60769" r="-59422"/>
            </a:stretch>
          </a:blipFill>
        </p:spPr>
        <p:txBody>
          <a:bodyPr/>
          <a:lstStyle/>
          <a:p>
            <a:endParaRPr lang="en-US"/>
          </a:p>
        </p:txBody>
      </p:sp>
      <p:grpSp>
        <p:nvGrpSpPr>
          <p:cNvPr id="7" name="Group 7"/>
          <p:cNvGrpSpPr/>
          <p:nvPr/>
        </p:nvGrpSpPr>
        <p:grpSpPr>
          <a:xfrm>
            <a:off x="11180217" y="1924024"/>
            <a:ext cx="5509227" cy="1796229"/>
            <a:chOff x="0" y="-139441"/>
            <a:chExt cx="7345636" cy="2394973"/>
          </a:xfrm>
        </p:grpSpPr>
        <p:sp>
          <p:nvSpPr>
            <p:cNvPr id="8" name="AutoShape 8"/>
            <p:cNvSpPr/>
            <p:nvPr/>
          </p:nvSpPr>
          <p:spPr>
            <a:xfrm>
              <a:off x="4739814" y="1581617"/>
              <a:ext cx="930336"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9" name="Group 9"/>
            <p:cNvGrpSpPr/>
            <p:nvPr/>
          </p:nvGrpSpPr>
          <p:grpSpPr>
            <a:xfrm>
              <a:off x="0" y="-139441"/>
              <a:ext cx="7345636" cy="1997939"/>
              <a:chOff x="0" y="-27544"/>
              <a:chExt cx="1450990" cy="394655"/>
            </a:xfrm>
          </p:grpSpPr>
          <p:sp>
            <p:nvSpPr>
              <p:cNvPr id="10" name="Freeform 10"/>
              <p:cNvSpPr/>
              <p:nvPr/>
            </p:nvSpPr>
            <p:spPr>
              <a:xfrm>
                <a:off x="0" y="0"/>
                <a:ext cx="1450990" cy="337505"/>
              </a:xfrm>
              <a:custGeom>
                <a:avLst/>
                <a:gdLst/>
                <a:ahLst/>
                <a:cxnLst/>
                <a:rect l="l" t="t" r="r" b="b"/>
                <a:pathLst>
                  <a:path w="1450990" h="337505">
                    <a:moveTo>
                      <a:pt x="71668" y="0"/>
                    </a:moveTo>
                    <a:lnTo>
                      <a:pt x="1379321" y="0"/>
                    </a:lnTo>
                    <a:cubicBezTo>
                      <a:pt x="1398329" y="0"/>
                      <a:pt x="1416558" y="7551"/>
                      <a:pt x="1429999" y="20991"/>
                    </a:cubicBezTo>
                    <a:cubicBezTo>
                      <a:pt x="1443439" y="34432"/>
                      <a:pt x="1450990" y="52661"/>
                      <a:pt x="1450990" y="71668"/>
                    </a:cubicBezTo>
                    <a:lnTo>
                      <a:pt x="1450990" y="265836"/>
                    </a:lnTo>
                    <a:cubicBezTo>
                      <a:pt x="1450990" y="284844"/>
                      <a:pt x="1443439" y="303073"/>
                      <a:pt x="1429999" y="316513"/>
                    </a:cubicBezTo>
                    <a:cubicBezTo>
                      <a:pt x="1416558" y="329954"/>
                      <a:pt x="1398329" y="337505"/>
                      <a:pt x="1379321" y="337505"/>
                    </a:cubicBezTo>
                    <a:lnTo>
                      <a:pt x="71668" y="337505"/>
                    </a:lnTo>
                    <a:cubicBezTo>
                      <a:pt x="52661" y="337505"/>
                      <a:pt x="34432" y="329954"/>
                      <a:pt x="20991" y="316513"/>
                    </a:cubicBezTo>
                    <a:cubicBezTo>
                      <a:pt x="7551" y="303073"/>
                      <a:pt x="0" y="284844"/>
                      <a:pt x="0" y="265836"/>
                    </a:cubicBezTo>
                    <a:lnTo>
                      <a:pt x="0" y="71668"/>
                    </a:lnTo>
                    <a:cubicBezTo>
                      <a:pt x="0" y="52661"/>
                      <a:pt x="7551" y="34432"/>
                      <a:pt x="20991" y="20991"/>
                    </a:cubicBezTo>
                    <a:cubicBezTo>
                      <a:pt x="34432" y="7551"/>
                      <a:pt x="52661" y="0"/>
                      <a:pt x="71668" y="0"/>
                    </a:cubicBezTo>
                    <a:close/>
                  </a:path>
                </a:pathLst>
              </a:custGeom>
              <a:solidFill>
                <a:srgbClr val="FEFAF6"/>
              </a:solidFill>
              <a:ln w="66675" cap="rnd">
                <a:solidFill>
                  <a:srgbClr val="5E6472"/>
                </a:solidFill>
                <a:prstDash val="solid"/>
                <a:round/>
              </a:ln>
            </p:spPr>
            <p:txBody>
              <a:bodyPr/>
              <a:lstStyle/>
              <a:p>
                <a:endParaRPr lang="en-US"/>
              </a:p>
            </p:txBody>
          </p:sp>
          <p:sp>
            <p:nvSpPr>
              <p:cNvPr id="11" name="TextBox 11"/>
              <p:cNvSpPr txBox="1"/>
              <p:nvPr/>
            </p:nvSpPr>
            <p:spPr>
              <a:xfrm>
                <a:off x="0" y="-27544"/>
                <a:ext cx="1450990"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We’ll see if we can get her back quickly first, then we’ll check.</a:t>
                </a:r>
              </a:p>
            </p:txBody>
          </p:sp>
        </p:grpSp>
      </p:grpSp>
      <p:grpSp>
        <p:nvGrpSpPr>
          <p:cNvPr id="12" name="Group 12"/>
          <p:cNvGrpSpPr/>
          <p:nvPr/>
        </p:nvGrpSpPr>
        <p:grpSpPr>
          <a:xfrm>
            <a:off x="5850078" y="1924024"/>
            <a:ext cx="4083786" cy="2150522"/>
            <a:chOff x="0" y="-139441"/>
            <a:chExt cx="5445048" cy="2867362"/>
          </a:xfrm>
        </p:grpSpPr>
        <p:grpSp>
          <p:nvGrpSpPr>
            <p:cNvPr id="13" name="Group 13"/>
            <p:cNvGrpSpPr/>
            <p:nvPr/>
          </p:nvGrpSpPr>
          <p:grpSpPr>
            <a:xfrm>
              <a:off x="0" y="-139441"/>
              <a:ext cx="5445048" cy="1997939"/>
              <a:chOff x="0" y="-27544"/>
              <a:chExt cx="1075565" cy="394655"/>
            </a:xfrm>
          </p:grpSpPr>
          <p:sp>
            <p:nvSpPr>
              <p:cNvPr id="14" name="Freeform 14"/>
              <p:cNvSpPr/>
              <p:nvPr/>
            </p:nvSpPr>
            <p:spPr>
              <a:xfrm>
                <a:off x="0" y="0"/>
                <a:ext cx="1075565" cy="337505"/>
              </a:xfrm>
              <a:custGeom>
                <a:avLst/>
                <a:gdLst/>
                <a:ahLst/>
                <a:cxnLst/>
                <a:rect l="l" t="t" r="r" b="b"/>
                <a:pathLst>
                  <a:path w="1075565" h="337505">
                    <a:moveTo>
                      <a:pt x="96684" y="0"/>
                    </a:moveTo>
                    <a:lnTo>
                      <a:pt x="978881" y="0"/>
                    </a:lnTo>
                    <a:cubicBezTo>
                      <a:pt x="1004523" y="0"/>
                      <a:pt x="1029115" y="10186"/>
                      <a:pt x="1047247" y="28318"/>
                    </a:cubicBezTo>
                    <a:cubicBezTo>
                      <a:pt x="1065379" y="46450"/>
                      <a:pt x="1075565" y="71042"/>
                      <a:pt x="1075565" y="96684"/>
                    </a:cubicBezTo>
                    <a:lnTo>
                      <a:pt x="1075565" y="240820"/>
                    </a:lnTo>
                    <a:cubicBezTo>
                      <a:pt x="1075565" y="266463"/>
                      <a:pt x="1065379" y="291055"/>
                      <a:pt x="1047247" y="309186"/>
                    </a:cubicBezTo>
                    <a:cubicBezTo>
                      <a:pt x="1029115" y="327318"/>
                      <a:pt x="1004523" y="337505"/>
                      <a:pt x="978881" y="337505"/>
                    </a:cubicBezTo>
                    <a:lnTo>
                      <a:pt x="96684" y="337505"/>
                    </a:lnTo>
                    <a:cubicBezTo>
                      <a:pt x="71042" y="337505"/>
                      <a:pt x="46450" y="327318"/>
                      <a:pt x="28318" y="309186"/>
                    </a:cubicBezTo>
                    <a:cubicBezTo>
                      <a:pt x="10186" y="291055"/>
                      <a:pt x="0" y="266463"/>
                      <a:pt x="0" y="240820"/>
                    </a:cubicBezTo>
                    <a:lnTo>
                      <a:pt x="0" y="96684"/>
                    </a:lnTo>
                    <a:cubicBezTo>
                      <a:pt x="0" y="71042"/>
                      <a:pt x="10186" y="46450"/>
                      <a:pt x="28318" y="28318"/>
                    </a:cubicBezTo>
                    <a:cubicBezTo>
                      <a:pt x="46450" y="10186"/>
                      <a:pt x="71042" y="0"/>
                      <a:pt x="96684" y="0"/>
                    </a:cubicBezTo>
                    <a:close/>
                  </a:path>
                </a:pathLst>
              </a:custGeom>
              <a:solidFill>
                <a:srgbClr val="FEFAF6"/>
              </a:solidFill>
              <a:ln w="66675" cap="rnd">
                <a:solidFill>
                  <a:srgbClr val="FFB7AF"/>
                </a:solidFill>
                <a:prstDash val="solid"/>
                <a:round/>
              </a:ln>
            </p:spPr>
            <p:txBody>
              <a:bodyPr/>
              <a:lstStyle/>
              <a:p>
                <a:endParaRPr lang="en-US"/>
              </a:p>
            </p:txBody>
          </p:sp>
          <p:sp>
            <p:nvSpPr>
              <p:cNvPr id="15" name="TextBox 15"/>
              <p:cNvSpPr txBox="1"/>
              <p:nvPr/>
            </p:nvSpPr>
            <p:spPr>
              <a:xfrm>
                <a:off x="0" y="-27544"/>
                <a:ext cx="1075565"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She say she scared. Can I come?</a:t>
                </a:r>
              </a:p>
            </p:txBody>
          </p:sp>
        </p:grpSp>
        <p:sp>
          <p:nvSpPr>
            <p:cNvPr id="16" name="AutoShape 16"/>
            <p:cNvSpPr/>
            <p:nvPr/>
          </p:nvSpPr>
          <p:spPr>
            <a:xfrm flipV="1">
              <a:off x="2076963" y="1708617"/>
              <a:ext cx="1084937" cy="1019304"/>
            </a:xfrm>
            <a:prstGeom prst="line">
              <a:avLst/>
            </a:prstGeom>
            <a:ln w="76200" cap="rnd">
              <a:solidFill>
                <a:srgbClr val="FFB7AF"/>
              </a:solidFill>
              <a:prstDash val="solid"/>
              <a:headEnd type="none" w="sm" len="sm"/>
              <a:tailEnd type="none" w="sm" len="sm"/>
            </a:ln>
          </p:spPr>
          <p:txBody>
            <a:bodyPr/>
            <a:lstStyle/>
            <a:p>
              <a:endParaRPr lang="en-US"/>
            </a:p>
          </p:txBody>
        </p:sp>
      </p:grpSp>
      <p:grpSp>
        <p:nvGrpSpPr>
          <p:cNvPr id="17" name="Group 17"/>
          <p:cNvGrpSpPr/>
          <p:nvPr/>
        </p:nvGrpSpPr>
        <p:grpSpPr>
          <a:xfrm>
            <a:off x="7637368" y="4165877"/>
            <a:ext cx="3013264" cy="3019290"/>
            <a:chOff x="0" y="0"/>
            <a:chExt cx="6350000" cy="6362700"/>
          </a:xfrm>
        </p:grpSpPr>
        <p:sp>
          <p:nvSpPr>
            <p:cNvPr id="18" name="Freeform 18"/>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8"/>
              <a:stretch>
                <a:fillRect l="-13441" r="-25592" b="-9457"/>
              </a:stretch>
            </a:blipFill>
            <a:ln w="66675" cap="sq">
              <a:solidFill>
                <a:srgbClr val="FAF3DD"/>
              </a:solidFill>
              <a:prstDash val="solid"/>
              <a:miter/>
            </a:ln>
          </p:spPr>
          <p:txBody>
            <a:bodyPr/>
            <a:lstStyle/>
            <a:p>
              <a:endParaRPr lang="en-US"/>
            </a:p>
          </p:txBody>
        </p:sp>
      </p:grpSp>
      <p:grpSp>
        <p:nvGrpSpPr>
          <p:cNvPr id="19" name="Group 19"/>
          <p:cNvGrpSpPr/>
          <p:nvPr/>
        </p:nvGrpSpPr>
        <p:grpSpPr>
          <a:xfrm>
            <a:off x="0" y="104081"/>
            <a:ext cx="6864768" cy="1150567"/>
            <a:chOff x="0" y="-29654"/>
            <a:chExt cx="1982287" cy="332241"/>
          </a:xfrm>
        </p:grpSpPr>
        <p:sp>
          <p:nvSpPr>
            <p:cNvPr id="20" name="Freeform 20"/>
            <p:cNvSpPr/>
            <p:nvPr/>
          </p:nvSpPr>
          <p:spPr>
            <a:xfrm>
              <a:off x="0" y="0"/>
              <a:ext cx="1982287" cy="284616"/>
            </a:xfrm>
            <a:custGeom>
              <a:avLst/>
              <a:gdLst/>
              <a:ahLst/>
              <a:cxnLst/>
              <a:rect l="l" t="t" r="r" b="b"/>
              <a:pathLst>
                <a:path w="1982287" h="284616">
                  <a:moveTo>
                    <a:pt x="57517" y="0"/>
                  </a:moveTo>
                  <a:lnTo>
                    <a:pt x="1924771" y="0"/>
                  </a:lnTo>
                  <a:cubicBezTo>
                    <a:pt x="1940025" y="0"/>
                    <a:pt x="1954655" y="6060"/>
                    <a:pt x="1965441" y="16846"/>
                  </a:cubicBezTo>
                  <a:cubicBezTo>
                    <a:pt x="1976228" y="27633"/>
                    <a:pt x="1982287" y="42262"/>
                    <a:pt x="1982287" y="57517"/>
                  </a:cubicBezTo>
                  <a:lnTo>
                    <a:pt x="1982287" y="227099"/>
                  </a:lnTo>
                  <a:cubicBezTo>
                    <a:pt x="1982287" y="258865"/>
                    <a:pt x="1956536" y="284616"/>
                    <a:pt x="1924771" y="284616"/>
                  </a:cubicBezTo>
                  <a:lnTo>
                    <a:pt x="57517" y="284616"/>
                  </a:lnTo>
                  <a:cubicBezTo>
                    <a:pt x="42262" y="284616"/>
                    <a:pt x="27633" y="278556"/>
                    <a:pt x="16846" y="267769"/>
                  </a:cubicBezTo>
                  <a:cubicBezTo>
                    <a:pt x="6060" y="256983"/>
                    <a:pt x="0" y="242353"/>
                    <a:pt x="0" y="227099"/>
                  </a:cubicBezTo>
                  <a:lnTo>
                    <a:pt x="0" y="57517"/>
                  </a:lnTo>
                  <a:cubicBezTo>
                    <a:pt x="0" y="25751"/>
                    <a:pt x="25751" y="0"/>
                    <a:pt x="57517" y="0"/>
                  </a:cubicBezTo>
                  <a:close/>
                </a:path>
              </a:pathLst>
            </a:custGeom>
            <a:solidFill>
              <a:srgbClr val="F8A69F"/>
            </a:solidFill>
            <a:ln w="38100" cap="rnd">
              <a:solidFill>
                <a:srgbClr val="5E6472"/>
              </a:solidFill>
              <a:prstDash val="solid"/>
              <a:round/>
            </a:ln>
          </p:spPr>
          <p:txBody>
            <a:bodyPr/>
            <a:lstStyle/>
            <a:p>
              <a:endParaRPr lang="en-US"/>
            </a:p>
          </p:txBody>
        </p:sp>
        <p:sp>
          <p:nvSpPr>
            <p:cNvPr id="21" name="TextBox 21"/>
            <p:cNvSpPr txBox="1"/>
            <p:nvPr/>
          </p:nvSpPr>
          <p:spPr>
            <a:xfrm>
              <a:off x="0" y="-29654"/>
              <a:ext cx="1982287"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RMC ACROSS DOMAINS: DISRESPECT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AEBEF"/>
        </a:solidFill>
        <a:effectLst/>
      </p:bgPr>
    </p:bg>
    <p:spTree>
      <p:nvGrpSpPr>
        <p:cNvPr id="1" name=""/>
        <p:cNvGrpSpPr/>
        <p:nvPr/>
      </p:nvGrpSpPr>
      <p:grpSpPr>
        <a:xfrm>
          <a:off x="0" y="0"/>
          <a:ext cx="0" cy="0"/>
          <a:chOff x="0" y="0"/>
          <a:chExt cx="0" cy="0"/>
        </a:xfrm>
      </p:grpSpPr>
      <p:grpSp>
        <p:nvGrpSpPr>
          <p:cNvPr id="2" name="Group 2"/>
          <p:cNvGrpSpPr/>
          <p:nvPr/>
        </p:nvGrpSpPr>
        <p:grpSpPr>
          <a:xfrm>
            <a:off x="582153" y="3937099"/>
            <a:ext cx="13858581" cy="2412802"/>
            <a:chOff x="0" y="0"/>
            <a:chExt cx="18478108" cy="3217070"/>
          </a:xfrm>
        </p:grpSpPr>
        <p:sp>
          <p:nvSpPr>
            <p:cNvPr id="3" name="TextBox 3"/>
            <p:cNvSpPr txBox="1"/>
            <p:nvPr/>
          </p:nvSpPr>
          <p:spPr>
            <a:xfrm>
              <a:off x="0" y="0"/>
              <a:ext cx="18478108" cy="1409700"/>
            </a:xfrm>
            <a:prstGeom prst="rect">
              <a:avLst/>
            </a:prstGeom>
          </p:spPr>
          <p:txBody>
            <a:bodyPr lIns="0" tIns="0" rIns="0" bIns="0" rtlCol="0" anchor="t">
              <a:spAutoFit/>
            </a:bodyPr>
            <a:lstStyle/>
            <a:p>
              <a:pPr algn="l">
                <a:lnSpc>
                  <a:spcPts val="8399"/>
                </a:lnSpc>
              </a:pPr>
              <a:r>
                <a:rPr lang="en-US" sz="6999" b="1">
                  <a:solidFill>
                    <a:srgbClr val="010204"/>
                  </a:solidFill>
                  <a:latin typeface="Roboto Slab Bold"/>
                  <a:ea typeface="Roboto Slab Bold"/>
                  <a:cs typeface="Roboto Slab Bold"/>
                  <a:sym typeface="Roboto Slab Bold"/>
                </a:rPr>
                <a:t>COMMUNICATION DOMAIN</a:t>
              </a:r>
            </a:p>
          </p:txBody>
        </p:sp>
        <p:sp>
          <p:nvSpPr>
            <p:cNvPr id="4" name="TextBox 4"/>
            <p:cNvSpPr txBox="1"/>
            <p:nvPr/>
          </p:nvSpPr>
          <p:spPr>
            <a:xfrm>
              <a:off x="0" y="1797845"/>
              <a:ext cx="18478108" cy="1419225"/>
            </a:xfrm>
            <a:prstGeom prst="rect">
              <a:avLst/>
            </a:prstGeom>
          </p:spPr>
          <p:txBody>
            <a:bodyPr lIns="0" tIns="0" rIns="0" bIns="0" rtlCol="0" anchor="t">
              <a:spAutoFit/>
            </a:bodyPr>
            <a:lstStyle/>
            <a:p>
              <a:pPr algn="l">
                <a:lnSpc>
                  <a:spcPts val="8399"/>
                </a:lnSpc>
              </a:pPr>
              <a:r>
                <a:rPr lang="en-US" sz="6999">
                  <a:solidFill>
                    <a:srgbClr val="010204"/>
                  </a:solidFill>
                  <a:latin typeface="Roboto"/>
                  <a:ea typeface="Roboto"/>
                  <a:cs typeface="Roboto"/>
                  <a:sym typeface="Roboto"/>
                </a:rPr>
                <a:t>Scenario 1: Disrespectful Care</a:t>
              </a:r>
            </a:p>
          </p:txBody>
        </p:sp>
      </p:grpSp>
      <p:grpSp>
        <p:nvGrpSpPr>
          <p:cNvPr id="5" name="Group 5"/>
          <p:cNvGrpSpPr/>
          <p:nvPr/>
        </p:nvGrpSpPr>
        <p:grpSpPr>
          <a:xfrm rot="-5400000">
            <a:off x="13276092" y="491405"/>
            <a:ext cx="5503313" cy="4520504"/>
            <a:chOff x="0" y="0"/>
            <a:chExt cx="2800015" cy="2299974"/>
          </a:xfrm>
        </p:grpSpPr>
        <p:sp>
          <p:nvSpPr>
            <p:cNvPr id="6" name="Freeform 6"/>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FAF3DD"/>
            </a:solidFill>
          </p:spPr>
          <p:txBody>
            <a:bodyPr/>
            <a:lstStyle/>
            <a:p>
              <a:endParaRPr lang="en-US"/>
            </a:p>
          </p:txBody>
        </p:sp>
        <p:sp>
          <p:nvSpPr>
            <p:cNvPr id="7" name="TextBox 7"/>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12886324" y="2388007"/>
            <a:ext cx="7789683" cy="3013669"/>
            <a:chOff x="0" y="0"/>
            <a:chExt cx="3963291" cy="1533316"/>
          </a:xfrm>
        </p:grpSpPr>
        <p:sp>
          <p:nvSpPr>
            <p:cNvPr id="9" name="Freeform 9"/>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10" name="TextBox 10"/>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5400000">
            <a:off x="12391083" y="4390083"/>
            <a:ext cx="10287000" cy="1506835"/>
            <a:chOff x="0" y="0"/>
            <a:chExt cx="5233894" cy="766658"/>
          </a:xfrm>
        </p:grpSpPr>
        <p:sp>
          <p:nvSpPr>
            <p:cNvPr id="12" name="Freeform 12"/>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3" name="TextBox 13"/>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916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8818331" y="2247252"/>
            <a:ext cx="6265623" cy="10618998"/>
          </a:xfrm>
          <a:custGeom>
            <a:avLst/>
            <a:gdLst/>
            <a:ahLst/>
            <a:cxnLst/>
            <a:rect l="l" t="t" r="r" b="b"/>
            <a:pathLst>
              <a:path w="6265623" h="10618998">
                <a:moveTo>
                  <a:pt x="0" y="0"/>
                </a:moveTo>
                <a:lnTo>
                  <a:pt x="6265623" y="0"/>
                </a:lnTo>
                <a:lnTo>
                  <a:pt x="6265623" y="10618998"/>
                </a:lnTo>
                <a:lnTo>
                  <a:pt x="0" y="10618998"/>
                </a:lnTo>
                <a:lnTo>
                  <a:pt x="0" y="0"/>
                </a:lnTo>
                <a:close/>
              </a:path>
            </a:pathLst>
          </a:custGeom>
          <a:blipFill>
            <a:blip r:embed="rId4"/>
            <a:stretch>
              <a:fillRect l="-29732" r="-40139"/>
            </a:stretch>
          </a:blipFill>
        </p:spPr>
        <p:txBody>
          <a:bodyPr/>
          <a:lstStyle/>
          <a:p>
            <a:endParaRPr lang="en-US"/>
          </a:p>
        </p:txBody>
      </p:sp>
      <p:sp>
        <p:nvSpPr>
          <p:cNvPr id="4" name="Freeform 4"/>
          <p:cNvSpPr/>
          <p:nvPr/>
        </p:nvSpPr>
        <p:spPr>
          <a:xfrm>
            <a:off x="-4625416" y="3286927"/>
            <a:ext cx="10500110" cy="7000073"/>
          </a:xfrm>
          <a:custGeom>
            <a:avLst/>
            <a:gdLst/>
            <a:ahLst/>
            <a:cxnLst/>
            <a:rect l="l" t="t" r="r" b="b"/>
            <a:pathLst>
              <a:path w="10500110" h="7000073">
                <a:moveTo>
                  <a:pt x="0" y="0"/>
                </a:moveTo>
                <a:lnTo>
                  <a:pt x="10500110" y="0"/>
                </a:lnTo>
                <a:lnTo>
                  <a:pt x="10500110" y="7000073"/>
                </a:lnTo>
                <a:lnTo>
                  <a:pt x="0" y="7000073"/>
                </a:lnTo>
                <a:lnTo>
                  <a:pt x="0" y="0"/>
                </a:lnTo>
                <a:close/>
              </a:path>
            </a:pathLst>
          </a:custGeom>
          <a:blipFill>
            <a:blip r:embed="rId5"/>
            <a:stretch>
              <a:fillRect/>
            </a:stretch>
          </a:blipFill>
        </p:spPr>
        <p:txBody>
          <a:bodyPr/>
          <a:lstStyle/>
          <a:p>
            <a:endParaRPr lang="en-US"/>
          </a:p>
        </p:txBody>
      </p:sp>
      <p:sp>
        <p:nvSpPr>
          <p:cNvPr id="5" name="Freeform 5"/>
          <p:cNvSpPr/>
          <p:nvPr/>
        </p:nvSpPr>
        <p:spPr>
          <a:xfrm>
            <a:off x="3142765" y="3100541"/>
            <a:ext cx="6791098" cy="7186459"/>
          </a:xfrm>
          <a:custGeom>
            <a:avLst/>
            <a:gdLst/>
            <a:ahLst/>
            <a:cxnLst/>
            <a:rect l="l" t="t" r="r" b="b"/>
            <a:pathLst>
              <a:path w="6791098" h="7186459">
                <a:moveTo>
                  <a:pt x="0" y="0"/>
                </a:moveTo>
                <a:lnTo>
                  <a:pt x="6791098" y="0"/>
                </a:lnTo>
                <a:lnTo>
                  <a:pt x="6791098" y="7186459"/>
                </a:lnTo>
                <a:lnTo>
                  <a:pt x="0" y="7186459"/>
                </a:lnTo>
                <a:lnTo>
                  <a:pt x="0" y="0"/>
                </a:lnTo>
                <a:close/>
              </a:path>
            </a:pathLst>
          </a:custGeom>
          <a:blipFill>
            <a:blip r:embed="rId6"/>
            <a:stretch>
              <a:fillRect l="-58657"/>
            </a:stretch>
          </a:blipFill>
        </p:spPr>
        <p:txBody>
          <a:bodyPr/>
          <a:lstStyle/>
          <a:p>
            <a:endParaRPr lang="en-US"/>
          </a:p>
        </p:txBody>
      </p:sp>
      <p:sp>
        <p:nvSpPr>
          <p:cNvPr id="6" name="Freeform 6"/>
          <p:cNvSpPr/>
          <p:nvPr/>
        </p:nvSpPr>
        <p:spPr>
          <a:xfrm>
            <a:off x="12997439" y="2667510"/>
            <a:ext cx="6529441" cy="9584862"/>
          </a:xfrm>
          <a:custGeom>
            <a:avLst/>
            <a:gdLst/>
            <a:ahLst/>
            <a:cxnLst/>
            <a:rect l="l" t="t" r="r" b="b"/>
            <a:pathLst>
              <a:path w="6529441" h="9584862">
                <a:moveTo>
                  <a:pt x="0" y="0"/>
                </a:moveTo>
                <a:lnTo>
                  <a:pt x="6529440" y="0"/>
                </a:lnTo>
                <a:lnTo>
                  <a:pt x="6529440" y="9584863"/>
                </a:lnTo>
                <a:lnTo>
                  <a:pt x="0" y="9584863"/>
                </a:lnTo>
                <a:lnTo>
                  <a:pt x="0" y="0"/>
                </a:lnTo>
                <a:close/>
              </a:path>
            </a:pathLst>
          </a:custGeom>
          <a:blipFill>
            <a:blip r:embed="rId7"/>
            <a:stretch>
              <a:fillRect l="-60769" r="-59422"/>
            </a:stretch>
          </a:blipFill>
        </p:spPr>
        <p:txBody>
          <a:bodyPr/>
          <a:lstStyle/>
          <a:p>
            <a:endParaRPr lang="en-US"/>
          </a:p>
        </p:txBody>
      </p:sp>
      <p:grpSp>
        <p:nvGrpSpPr>
          <p:cNvPr id="7" name="Group 7"/>
          <p:cNvGrpSpPr/>
          <p:nvPr/>
        </p:nvGrpSpPr>
        <p:grpSpPr>
          <a:xfrm>
            <a:off x="186295" y="1481998"/>
            <a:ext cx="3389934" cy="1853866"/>
            <a:chOff x="0" y="-139497"/>
            <a:chExt cx="4519912" cy="2471821"/>
          </a:xfrm>
        </p:grpSpPr>
        <p:grpSp>
          <p:nvGrpSpPr>
            <p:cNvPr id="8" name="Group 8"/>
            <p:cNvGrpSpPr/>
            <p:nvPr/>
          </p:nvGrpSpPr>
          <p:grpSpPr>
            <a:xfrm>
              <a:off x="0" y="-139497"/>
              <a:ext cx="4519912" cy="2052153"/>
              <a:chOff x="0" y="-27555"/>
              <a:chExt cx="892822" cy="405363"/>
            </a:xfrm>
          </p:grpSpPr>
          <p:sp>
            <p:nvSpPr>
              <p:cNvPr id="9" name="Freeform 9"/>
              <p:cNvSpPr/>
              <p:nvPr/>
            </p:nvSpPr>
            <p:spPr>
              <a:xfrm>
                <a:off x="0" y="0"/>
                <a:ext cx="892822" cy="348213"/>
              </a:xfrm>
              <a:custGeom>
                <a:avLst/>
                <a:gdLst/>
                <a:ahLst/>
                <a:cxnLst/>
                <a:rect l="l" t="t" r="r" b="b"/>
                <a:pathLst>
                  <a:path w="892822" h="348213">
                    <a:moveTo>
                      <a:pt x="116474" y="0"/>
                    </a:moveTo>
                    <a:lnTo>
                      <a:pt x="776349" y="0"/>
                    </a:lnTo>
                    <a:cubicBezTo>
                      <a:pt x="807239" y="0"/>
                      <a:pt x="836865" y="12271"/>
                      <a:pt x="858708" y="34114"/>
                    </a:cubicBezTo>
                    <a:cubicBezTo>
                      <a:pt x="880551" y="55957"/>
                      <a:pt x="892822" y="85583"/>
                      <a:pt x="892822" y="116474"/>
                    </a:cubicBezTo>
                    <a:lnTo>
                      <a:pt x="892822" y="231740"/>
                    </a:lnTo>
                    <a:cubicBezTo>
                      <a:pt x="892822" y="296066"/>
                      <a:pt x="840675" y="348213"/>
                      <a:pt x="776349" y="348213"/>
                    </a:cubicBezTo>
                    <a:lnTo>
                      <a:pt x="116474" y="348213"/>
                    </a:lnTo>
                    <a:cubicBezTo>
                      <a:pt x="52147" y="348213"/>
                      <a:pt x="0" y="296066"/>
                      <a:pt x="0" y="231740"/>
                    </a:cubicBezTo>
                    <a:lnTo>
                      <a:pt x="0" y="116474"/>
                    </a:lnTo>
                    <a:cubicBezTo>
                      <a:pt x="0" y="52147"/>
                      <a:pt x="52147" y="0"/>
                      <a:pt x="116474" y="0"/>
                    </a:cubicBezTo>
                    <a:close/>
                  </a:path>
                </a:pathLst>
              </a:custGeom>
              <a:solidFill>
                <a:srgbClr val="FEFAF6"/>
              </a:solidFill>
              <a:ln w="66675" cap="rnd">
                <a:solidFill>
                  <a:srgbClr val="B8F2E6"/>
                </a:solidFill>
                <a:prstDash val="solid"/>
                <a:round/>
              </a:ln>
            </p:spPr>
            <p:txBody>
              <a:bodyPr/>
              <a:lstStyle/>
              <a:p>
                <a:endParaRPr lang="en-US"/>
              </a:p>
            </p:txBody>
          </p:sp>
          <p:sp>
            <p:nvSpPr>
              <p:cNvPr id="10" name="TextBox 10"/>
              <p:cNvSpPr txBox="1"/>
              <p:nvPr/>
            </p:nvSpPr>
            <p:spPr>
              <a:xfrm>
                <a:off x="0" y="-27555"/>
                <a:ext cx="892822" cy="405363"/>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¿Y </a:t>
                </a:r>
                <a:r>
                  <a:rPr lang="en-US" sz="2000" err="1">
                    <a:solidFill>
                      <a:srgbClr val="000000"/>
                    </a:solidFill>
                    <a:latin typeface="Roboto"/>
                    <a:ea typeface="Roboto"/>
                    <a:cs typeface="Roboto"/>
                    <a:sym typeface="Roboto"/>
                  </a:rPr>
                  <a:t>si</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espero</a:t>
                </a:r>
                <a:r>
                  <a:rPr lang="en-US" sz="2000">
                    <a:solidFill>
                      <a:srgbClr val="000000"/>
                    </a:solidFill>
                    <a:latin typeface="Roboto"/>
                    <a:ea typeface="Roboto"/>
                    <a:cs typeface="Roboto"/>
                    <a:sym typeface="Roboto"/>
                  </a:rPr>
                  <a:t> un poco </a:t>
                </a:r>
                <a:r>
                  <a:rPr lang="en-US" sz="2000" err="1">
                    <a:solidFill>
                      <a:srgbClr val="000000"/>
                    </a:solidFill>
                    <a:latin typeface="Roboto"/>
                    <a:ea typeface="Roboto"/>
                    <a:cs typeface="Roboto"/>
                    <a:sym typeface="Roboto"/>
                  </a:rPr>
                  <a:t>más</a:t>
                </a:r>
                <a:r>
                  <a:rPr lang="en-US" sz="2000">
                    <a:solidFill>
                      <a:srgbClr val="000000"/>
                    </a:solidFill>
                    <a:latin typeface="Roboto"/>
                    <a:ea typeface="Roboto"/>
                    <a:cs typeface="Roboto"/>
                    <a:sym typeface="Roboto"/>
                  </a:rPr>
                  <a:t>?</a:t>
                </a:r>
              </a:p>
            </p:txBody>
          </p:sp>
        </p:grpSp>
        <p:sp>
          <p:nvSpPr>
            <p:cNvPr id="11" name="AutoShape 11"/>
            <p:cNvSpPr/>
            <p:nvPr/>
          </p:nvSpPr>
          <p:spPr>
            <a:xfrm>
              <a:off x="2799605" y="1762832"/>
              <a:ext cx="728329" cy="569492"/>
            </a:xfrm>
            <a:prstGeom prst="line">
              <a:avLst/>
            </a:prstGeom>
            <a:ln w="76200" cap="rnd">
              <a:solidFill>
                <a:srgbClr val="B8F2E6"/>
              </a:solidFill>
              <a:prstDash val="solid"/>
              <a:headEnd type="none" w="sm" len="sm"/>
              <a:tailEnd type="none" w="sm" len="sm"/>
            </a:ln>
          </p:spPr>
          <p:txBody>
            <a:bodyPr/>
            <a:lstStyle/>
            <a:p>
              <a:endParaRPr lang="en-US"/>
            </a:p>
          </p:txBody>
        </p:sp>
      </p:grpSp>
      <p:grpSp>
        <p:nvGrpSpPr>
          <p:cNvPr id="12" name="Group 12"/>
          <p:cNvGrpSpPr/>
          <p:nvPr/>
        </p:nvGrpSpPr>
        <p:grpSpPr>
          <a:xfrm>
            <a:off x="9882409" y="1934169"/>
            <a:ext cx="6759119" cy="1880767"/>
            <a:chOff x="0" y="-148214"/>
            <a:chExt cx="9012159" cy="2507689"/>
          </a:xfrm>
        </p:grpSpPr>
        <p:sp>
          <p:nvSpPr>
            <p:cNvPr id="13" name="AutoShape 13"/>
            <p:cNvSpPr/>
            <p:nvPr/>
          </p:nvSpPr>
          <p:spPr>
            <a:xfrm>
              <a:off x="6152760" y="1669009"/>
              <a:ext cx="953185" cy="690466"/>
            </a:xfrm>
            <a:prstGeom prst="line">
              <a:avLst/>
            </a:prstGeom>
            <a:ln w="78071" cap="rnd">
              <a:solidFill>
                <a:srgbClr val="5E6472"/>
              </a:solidFill>
              <a:prstDash val="solid"/>
              <a:headEnd type="none" w="sm" len="sm"/>
              <a:tailEnd type="none" w="sm" len="sm"/>
            </a:ln>
          </p:spPr>
          <p:txBody>
            <a:bodyPr/>
            <a:lstStyle/>
            <a:p>
              <a:endParaRPr lang="en-US"/>
            </a:p>
          </p:txBody>
        </p:sp>
        <p:grpSp>
          <p:nvGrpSpPr>
            <p:cNvPr id="14" name="Group 14"/>
            <p:cNvGrpSpPr/>
            <p:nvPr/>
          </p:nvGrpSpPr>
          <p:grpSpPr>
            <a:xfrm>
              <a:off x="0" y="-148214"/>
              <a:ext cx="9012159" cy="2047007"/>
              <a:chOff x="0" y="-28575"/>
              <a:chExt cx="1737507" cy="394655"/>
            </a:xfrm>
          </p:grpSpPr>
          <p:sp>
            <p:nvSpPr>
              <p:cNvPr id="15" name="Freeform 15"/>
              <p:cNvSpPr/>
              <p:nvPr/>
            </p:nvSpPr>
            <p:spPr>
              <a:xfrm>
                <a:off x="0" y="0"/>
                <a:ext cx="1737507" cy="337505"/>
              </a:xfrm>
              <a:custGeom>
                <a:avLst/>
                <a:gdLst/>
                <a:ahLst/>
                <a:cxnLst/>
                <a:rect l="l" t="t" r="r" b="b"/>
                <a:pathLst>
                  <a:path w="1737507" h="337505">
                    <a:moveTo>
                      <a:pt x="59850" y="0"/>
                    </a:moveTo>
                    <a:lnTo>
                      <a:pt x="1677656" y="0"/>
                    </a:lnTo>
                    <a:cubicBezTo>
                      <a:pt x="1693530" y="0"/>
                      <a:pt x="1708753" y="6306"/>
                      <a:pt x="1719977" y="17530"/>
                    </a:cubicBezTo>
                    <a:cubicBezTo>
                      <a:pt x="1731201" y="28754"/>
                      <a:pt x="1737507" y="43977"/>
                      <a:pt x="1737507" y="59850"/>
                    </a:cubicBezTo>
                    <a:lnTo>
                      <a:pt x="1737507" y="277654"/>
                    </a:lnTo>
                    <a:cubicBezTo>
                      <a:pt x="1737507" y="293528"/>
                      <a:pt x="1731201" y="308751"/>
                      <a:pt x="1719977" y="319975"/>
                    </a:cubicBezTo>
                    <a:cubicBezTo>
                      <a:pt x="1708753" y="331199"/>
                      <a:pt x="1693530" y="337505"/>
                      <a:pt x="1677656" y="337505"/>
                    </a:cubicBezTo>
                    <a:lnTo>
                      <a:pt x="59850" y="337505"/>
                    </a:lnTo>
                    <a:cubicBezTo>
                      <a:pt x="43977" y="337505"/>
                      <a:pt x="28754" y="331199"/>
                      <a:pt x="17530" y="319975"/>
                    </a:cubicBezTo>
                    <a:cubicBezTo>
                      <a:pt x="6306" y="308751"/>
                      <a:pt x="0" y="293528"/>
                      <a:pt x="0" y="277654"/>
                    </a:cubicBezTo>
                    <a:lnTo>
                      <a:pt x="0" y="59850"/>
                    </a:lnTo>
                    <a:cubicBezTo>
                      <a:pt x="0" y="43977"/>
                      <a:pt x="6306" y="28754"/>
                      <a:pt x="17530" y="17530"/>
                    </a:cubicBezTo>
                    <a:cubicBezTo>
                      <a:pt x="28754" y="6306"/>
                      <a:pt x="43977" y="0"/>
                      <a:pt x="59850" y="0"/>
                    </a:cubicBezTo>
                    <a:close/>
                  </a:path>
                </a:pathLst>
              </a:custGeom>
              <a:solidFill>
                <a:srgbClr val="FEFAF6"/>
              </a:solidFill>
              <a:ln w="66675" cap="rnd">
                <a:solidFill>
                  <a:srgbClr val="5E6472"/>
                </a:solidFill>
                <a:prstDash val="solid"/>
                <a:round/>
              </a:ln>
            </p:spPr>
            <p:txBody>
              <a:bodyPr/>
              <a:lstStyle/>
              <a:p>
                <a:endParaRPr lang="en-US"/>
              </a:p>
            </p:txBody>
          </p:sp>
          <p:sp>
            <p:nvSpPr>
              <p:cNvPr id="16" name="TextBox 16"/>
              <p:cNvSpPr txBox="1"/>
              <p:nvPr/>
            </p:nvSpPr>
            <p:spPr>
              <a:xfrm>
                <a:off x="0" y="-28575"/>
                <a:ext cx="1737507"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It’s not recommended to wait any longer. It’s better to act now to avoid complications.</a:t>
                </a:r>
              </a:p>
            </p:txBody>
          </p:sp>
        </p:grpSp>
      </p:grpSp>
      <p:grpSp>
        <p:nvGrpSpPr>
          <p:cNvPr id="17" name="Group 17"/>
          <p:cNvGrpSpPr/>
          <p:nvPr/>
        </p:nvGrpSpPr>
        <p:grpSpPr>
          <a:xfrm>
            <a:off x="6928005" y="9036925"/>
            <a:ext cx="11359995" cy="1380403"/>
            <a:chOff x="0" y="-32350"/>
            <a:chExt cx="2991933" cy="363563"/>
          </a:xfrm>
        </p:grpSpPr>
        <p:sp>
          <p:nvSpPr>
            <p:cNvPr id="18" name="Freeform 18"/>
            <p:cNvSpPr/>
            <p:nvPr/>
          </p:nvSpPr>
          <p:spPr>
            <a:xfrm>
              <a:off x="0" y="0"/>
              <a:ext cx="2991933" cy="296888"/>
            </a:xfrm>
            <a:custGeom>
              <a:avLst/>
              <a:gdLst/>
              <a:ahLst/>
              <a:cxnLst/>
              <a:rect l="l" t="t" r="r" b="b"/>
              <a:pathLst>
                <a:path w="2991933" h="296888">
                  <a:moveTo>
                    <a:pt x="0" y="0"/>
                  </a:moveTo>
                  <a:lnTo>
                    <a:pt x="2991933" y="0"/>
                  </a:lnTo>
                  <a:lnTo>
                    <a:pt x="2991933" y="296888"/>
                  </a:lnTo>
                  <a:lnTo>
                    <a:pt x="0" y="296888"/>
                  </a:lnTo>
                  <a:close/>
                </a:path>
              </a:pathLst>
            </a:custGeom>
            <a:solidFill>
              <a:srgbClr val="FEFAF6"/>
            </a:solidFill>
          </p:spPr>
          <p:txBody>
            <a:bodyPr/>
            <a:lstStyle/>
            <a:p>
              <a:endParaRPr lang="en-US"/>
            </a:p>
          </p:txBody>
        </p:sp>
        <p:sp>
          <p:nvSpPr>
            <p:cNvPr id="19" name="TextBox 19"/>
            <p:cNvSpPr txBox="1"/>
            <p:nvPr/>
          </p:nvSpPr>
          <p:spPr>
            <a:xfrm>
              <a:off x="0" y="-32350"/>
              <a:ext cx="2991933" cy="363563"/>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Consent form is handed over and interpreter summarizes.</a:t>
              </a:r>
            </a:p>
          </p:txBody>
        </p:sp>
      </p:grpSp>
      <p:grpSp>
        <p:nvGrpSpPr>
          <p:cNvPr id="20" name="Group 20"/>
          <p:cNvGrpSpPr/>
          <p:nvPr/>
        </p:nvGrpSpPr>
        <p:grpSpPr>
          <a:xfrm>
            <a:off x="7637368" y="4165877"/>
            <a:ext cx="3013264" cy="3019290"/>
            <a:chOff x="0" y="0"/>
            <a:chExt cx="6350000" cy="6362700"/>
          </a:xfrm>
        </p:grpSpPr>
        <p:sp>
          <p:nvSpPr>
            <p:cNvPr id="21" name="Freeform 21"/>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8"/>
              <a:stretch>
                <a:fillRect l="-13441" r="-25592" b="-9457"/>
              </a:stretch>
            </a:blipFill>
            <a:ln w="66675" cap="sq">
              <a:solidFill>
                <a:srgbClr val="FAF3DD"/>
              </a:solidFill>
              <a:prstDash val="solid"/>
              <a:miter/>
            </a:ln>
          </p:spPr>
          <p:txBody>
            <a:bodyPr/>
            <a:lstStyle/>
            <a:p>
              <a:endParaRPr lang="en-US"/>
            </a:p>
          </p:txBody>
        </p:sp>
      </p:grpSp>
      <p:grpSp>
        <p:nvGrpSpPr>
          <p:cNvPr id="22" name="Group 22"/>
          <p:cNvGrpSpPr/>
          <p:nvPr/>
        </p:nvGrpSpPr>
        <p:grpSpPr>
          <a:xfrm>
            <a:off x="0" y="130455"/>
            <a:ext cx="6864768" cy="1150567"/>
            <a:chOff x="0" y="-22038"/>
            <a:chExt cx="1982287" cy="332241"/>
          </a:xfrm>
        </p:grpSpPr>
        <p:sp>
          <p:nvSpPr>
            <p:cNvPr id="23" name="Freeform 23"/>
            <p:cNvSpPr/>
            <p:nvPr/>
          </p:nvSpPr>
          <p:spPr>
            <a:xfrm>
              <a:off x="0" y="0"/>
              <a:ext cx="1982287" cy="284616"/>
            </a:xfrm>
            <a:custGeom>
              <a:avLst/>
              <a:gdLst/>
              <a:ahLst/>
              <a:cxnLst/>
              <a:rect l="l" t="t" r="r" b="b"/>
              <a:pathLst>
                <a:path w="1982287" h="284616">
                  <a:moveTo>
                    <a:pt x="57517" y="0"/>
                  </a:moveTo>
                  <a:lnTo>
                    <a:pt x="1924771" y="0"/>
                  </a:lnTo>
                  <a:cubicBezTo>
                    <a:pt x="1940025" y="0"/>
                    <a:pt x="1954655" y="6060"/>
                    <a:pt x="1965441" y="16846"/>
                  </a:cubicBezTo>
                  <a:cubicBezTo>
                    <a:pt x="1976228" y="27633"/>
                    <a:pt x="1982287" y="42262"/>
                    <a:pt x="1982287" y="57517"/>
                  </a:cubicBezTo>
                  <a:lnTo>
                    <a:pt x="1982287" y="227099"/>
                  </a:lnTo>
                  <a:cubicBezTo>
                    <a:pt x="1982287" y="258865"/>
                    <a:pt x="1956536" y="284616"/>
                    <a:pt x="1924771" y="284616"/>
                  </a:cubicBezTo>
                  <a:lnTo>
                    <a:pt x="57517" y="284616"/>
                  </a:lnTo>
                  <a:cubicBezTo>
                    <a:pt x="42262" y="284616"/>
                    <a:pt x="27633" y="278556"/>
                    <a:pt x="16846" y="267769"/>
                  </a:cubicBezTo>
                  <a:cubicBezTo>
                    <a:pt x="6060" y="256983"/>
                    <a:pt x="0" y="242353"/>
                    <a:pt x="0" y="227099"/>
                  </a:cubicBezTo>
                  <a:lnTo>
                    <a:pt x="0" y="57517"/>
                  </a:lnTo>
                  <a:cubicBezTo>
                    <a:pt x="0" y="25751"/>
                    <a:pt x="25751" y="0"/>
                    <a:pt x="57517" y="0"/>
                  </a:cubicBezTo>
                  <a:close/>
                </a:path>
              </a:pathLst>
            </a:custGeom>
            <a:solidFill>
              <a:srgbClr val="F8A69F"/>
            </a:solidFill>
            <a:ln w="38100" cap="rnd">
              <a:solidFill>
                <a:srgbClr val="5E6472"/>
              </a:solidFill>
              <a:prstDash val="solid"/>
              <a:round/>
            </a:ln>
          </p:spPr>
          <p:txBody>
            <a:bodyPr/>
            <a:lstStyle/>
            <a:p>
              <a:endParaRPr lang="en-US"/>
            </a:p>
          </p:txBody>
        </p:sp>
        <p:sp>
          <p:nvSpPr>
            <p:cNvPr id="24" name="TextBox 24"/>
            <p:cNvSpPr txBox="1"/>
            <p:nvPr/>
          </p:nvSpPr>
          <p:spPr>
            <a:xfrm>
              <a:off x="0" y="-22038"/>
              <a:ext cx="1982287"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RMC ACROSS DOMAINS: DISRESPECT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1645352" y="1473663"/>
            <a:ext cx="14997296" cy="7339673"/>
          </a:xfrm>
          <a:custGeom>
            <a:avLst/>
            <a:gdLst/>
            <a:ahLst/>
            <a:cxnLst/>
            <a:rect l="l" t="t" r="r" b="b"/>
            <a:pathLst>
              <a:path w="14997296" h="7339673">
                <a:moveTo>
                  <a:pt x="0" y="0"/>
                </a:moveTo>
                <a:lnTo>
                  <a:pt x="14997296" y="0"/>
                </a:lnTo>
                <a:lnTo>
                  <a:pt x="14997296" y="7339674"/>
                </a:lnTo>
                <a:lnTo>
                  <a:pt x="0" y="7339674"/>
                </a:lnTo>
                <a:lnTo>
                  <a:pt x="0" y="0"/>
                </a:lnTo>
                <a:close/>
              </a:path>
            </a:pathLst>
          </a:custGeom>
          <a:blipFill>
            <a:blip r:embed="rId4"/>
            <a:stretch>
              <a:fillRect l="-10970" t="-32080" r="-10970" b="-34030"/>
            </a:stretch>
          </a:blipFill>
        </p:spPr>
        <p:txBody>
          <a:bodyPr/>
          <a:lstStyle/>
          <a:p>
            <a:endParaRPr lang="en-US"/>
          </a:p>
        </p:txBody>
      </p:sp>
      <p:grpSp>
        <p:nvGrpSpPr>
          <p:cNvPr id="4" name="Group 4"/>
          <p:cNvGrpSpPr/>
          <p:nvPr/>
        </p:nvGrpSpPr>
        <p:grpSpPr>
          <a:xfrm>
            <a:off x="1645352" y="1397463"/>
            <a:ext cx="14997296" cy="7492073"/>
            <a:chOff x="0" y="0"/>
            <a:chExt cx="3949905" cy="1973221"/>
          </a:xfrm>
        </p:grpSpPr>
        <p:sp>
          <p:nvSpPr>
            <p:cNvPr id="5" name="Freeform 5"/>
            <p:cNvSpPr/>
            <p:nvPr/>
          </p:nvSpPr>
          <p:spPr>
            <a:xfrm>
              <a:off x="0" y="0"/>
              <a:ext cx="3949905" cy="1973221"/>
            </a:xfrm>
            <a:custGeom>
              <a:avLst/>
              <a:gdLst/>
              <a:ahLst/>
              <a:cxnLst/>
              <a:rect l="l" t="t" r="r" b="b"/>
              <a:pathLst>
                <a:path w="3949905" h="1973221">
                  <a:moveTo>
                    <a:pt x="0" y="0"/>
                  </a:moveTo>
                  <a:lnTo>
                    <a:pt x="3949905" y="0"/>
                  </a:lnTo>
                  <a:lnTo>
                    <a:pt x="3949905" y="1973221"/>
                  </a:lnTo>
                  <a:lnTo>
                    <a:pt x="0" y="1973221"/>
                  </a:lnTo>
                  <a:close/>
                </a:path>
              </a:pathLst>
            </a:custGeom>
            <a:solidFill>
              <a:srgbClr val="FEFAF6">
                <a:alpha val="60000"/>
              </a:srgbClr>
            </a:solidFill>
          </p:spPr>
          <p:txBody>
            <a:bodyPr/>
            <a:lstStyle/>
            <a:p>
              <a:endParaRPr lang="en-US"/>
            </a:p>
          </p:txBody>
        </p:sp>
        <p:sp>
          <p:nvSpPr>
            <p:cNvPr id="6" name="TextBox 6"/>
            <p:cNvSpPr txBox="1"/>
            <p:nvPr/>
          </p:nvSpPr>
          <p:spPr>
            <a:xfrm>
              <a:off x="0" y="-66675"/>
              <a:ext cx="3949905" cy="2039896"/>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2375030" y="1558416"/>
            <a:ext cx="13537940" cy="7046344"/>
          </a:xfrm>
          <a:prstGeom prst="rect">
            <a:avLst/>
          </a:prstGeom>
        </p:spPr>
        <p:txBody>
          <a:bodyPr lIns="0" tIns="0" rIns="0" bIns="0" rtlCol="0" anchor="t">
            <a:spAutoFit/>
          </a:bodyPr>
          <a:lstStyle/>
          <a:p>
            <a:pPr algn="l">
              <a:lnSpc>
                <a:spcPts val="7993"/>
              </a:lnSpc>
              <a:spcBef>
                <a:spcPct val="0"/>
              </a:spcBef>
            </a:pPr>
            <a:r>
              <a:rPr lang="en-US" sz="5709">
                <a:solidFill>
                  <a:srgbClr val="000000"/>
                </a:solidFill>
                <a:latin typeface="Roboto"/>
                <a:ea typeface="Roboto"/>
                <a:cs typeface="Roboto"/>
                <a:sym typeface="Roboto"/>
              </a:rPr>
              <a:t>The patient signs, still visibly distressed. She is not asked if she has further questions, and no one pauses to explain the steps of the procedure or what to expect. Her cousin remains unsure if she’ll be allowed into the operating room (OR). </a:t>
            </a:r>
          </a:p>
        </p:txBody>
      </p:sp>
      <p:grpSp>
        <p:nvGrpSpPr>
          <p:cNvPr id="8" name="Group 8"/>
          <p:cNvGrpSpPr/>
          <p:nvPr/>
        </p:nvGrpSpPr>
        <p:grpSpPr>
          <a:xfrm>
            <a:off x="0" y="120316"/>
            <a:ext cx="6864768" cy="1150567"/>
            <a:chOff x="0" y="-24966"/>
            <a:chExt cx="1982287" cy="332241"/>
          </a:xfrm>
        </p:grpSpPr>
        <p:sp>
          <p:nvSpPr>
            <p:cNvPr id="9" name="Freeform 9"/>
            <p:cNvSpPr/>
            <p:nvPr/>
          </p:nvSpPr>
          <p:spPr>
            <a:xfrm>
              <a:off x="0" y="0"/>
              <a:ext cx="1982287" cy="284616"/>
            </a:xfrm>
            <a:custGeom>
              <a:avLst/>
              <a:gdLst/>
              <a:ahLst/>
              <a:cxnLst/>
              <a:rect l="l" t="t" r="r" b="b"/>
              <a:pathLst>
                <a:path w="1982287" h="284616">
                  <a:moveTo>
                    <a:pt x="57517" y="0"/>
                  </a:moveTo>
                  <a:lnTo>
                    <a:pt x="1924771" y="0"/>
                  </a:lnTo>
                  <a:cubicBezTo>
                    <a:pt x="1940025" y="0"/>
                    <a:pt x="1954655" y="6060"/>
                    <a:pt x="1965441" y="16846"/>
                  </a:cubicBezTo>
                  <a:cubicBezTo>
                    <a:pt x="1976228" y="27633"/>
                    <a:pt x="1982287" y="42262"/>
                    <a:pt x="1982287" y="57517"/>
                  </a:cubicBezTo>
                  <a:lnTo>
                    <a:pt x="1982287" y="227099"/>
                  </a:lnTo>
                  <a:cubicBezTo>
                    <a:pt x="1982287" y="258865"/>
                    <a:pt x="1956536" y="284616"/>
                    <a:pt x="1924771" y="284616"/>
                  </a:cubicBezTo>
                  <a:lnTo>
                    <a:pt x="57517" y="284616"/>
                  </a:lnTo>
                  <a:cubicBezTo>
                    <a:pt x="42262" y="284616"/>
                    <a:pt x="27633" y="278556"/>
                    <a:pt x="16846" y="267769"/>
                  </a:cubicBezTo>
                  <a:cubicBezTo>
                    <a:pt x="6060" y="256983"/>
                    <a:pt x="0" y="242353"/>
                    <a:pt x="0" y="227099"/>
                  </a:cubicBezTo>
                  <a:lnTo>
                    <a:pt x="0" y="57517"/>
                  </a:lnTo>
                  <a:cubicBezTo>
                    <a:pt x="0" y="25751"/>
                    <a:pt x="25751" y="0"/>
                    <a:pt x="57517" y="0"/>
                  </a:cubicBezTo>
                  <a:close/>
                </a:path>
              </a:pathLst>
            </a:custGeom>
            <a:solidFill>
              <a:srgbClr val="F8A69F"/>
            </a:solidFill>
            <a:ln w="38100" cap="rnd">
              <a:solidFill>
                <a:srgbClr val="5E6472"/>
              </a:solidFill>
              <a:prstDash val="solid"/>
              <a:round/>
            </a:ln>
          </p:spPr>
          <p:txBody>
            <a:bodyPr/>
            <a:lstStyle/>
            <a:p>
              <a:endParaRPr lang="en-US"/>
            </a:p>
          </p:txBody>
        </p:sp>
        <p:sp>
          <p:nvSpPr>
            <p:cNvPr id="10" name="TextBox 10"/>
            <p:cNvSpPr txBox="1"/>
            <p:nvPr/>
          </p:nvSpPr>
          <p:spPr>
            <a:xfrm>
              <a:off x="0" y="-24966"/>
              <a:ext cx="1982287"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RMC ACROSS DOMAINS: DISRESPECT</a:t>
              </a:r>
            </a:p>
          </p:txBody>
        </p:sp>
      </p:gr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9144000" y="2871787"/>
            <a:ext cx="7796266" cy="3629025"/>
          </a:xfrm>
          <a:prstGeom prst="rect">
            <a:avLst/>
          </a:prstGeom>
        </p:spPr>
        <p:txBody>
          <a:bodyPr lIns="0" tIns="0" rIns="0" bIns="0" rtlCol="0" anchor="t">
            <a:spAutoFit/>
          </a:bodyPr>
          <a:lstStyle/>
          <a:p>
            <a:pPr marL="0" lvl="0" indent="0" algn="ctr">
              <a:lnSpc>
                <a:spcPts val="7195"/>
              </a:lnSpc>
              <a:spcBef>
                <a:spcPct val="0"/>
              </a:spcBef>
            </a:pPr>
            <a:r>
              <a:rPr lang="en-US" sz="5996" b="1">
                <a:solidFill>
                  <a:srgbClr val="010204"/>
                </a:solidFill>
                <a:latin typeface="Roboto Bold"/>
                <a:ea typeface="Roboto Bold"/>
                <a:cs typeface="Roboto Bold"/>
                <a:sym typeface="Roboto Bold"/>
              </a:rPr>
              <a:t>What disrespectful care practices did you observe in this scenario?</a:t>
            </a:r>
          </a:p>
        </p:txBody>
      </p:sp>
      <p:sp>
        <p:nvSpPr>
          <p:cNvPr id="3" name="Freeform 3"/>
          <p:cNvSpPr/>
          <p:nvPr/>
        </p:nvSpPr>
        <p:spPr>
          <a:xfrm>
            <a:off x="0" y="0"/>
            <a:ext cx="7716910" cy="10287000"/>
          </a:xfrm>
          <a:custGeom>
            <a:avLst/>
            <a:gdLst/>
            <a:ahLst/>
            <a:cxnLst/>
            <a:rect l="l" t="t" r="r" b="b"/>
            <a:pathLst>
              <a:path w="7716910" h="10287000">
                <a:moveTo>
                  <a:pt x="0" y="0"/>
                </a:moveTo>
                <a:lnTo>
                  <a:pt x="7716910" y="0"/>
                </a:lnTo>
                <a:lnTo>
                  <a:pt x="7716910" y="10287000"/>
                </a:lnTo>
                <a:lnTo>
                  <a:pt x="0" y="10287000"/>
                </a:lnTo>
                <a:lnTo>
                  <a:pt x="0" y="0"/>
                </a:lnTo>
                <a:close/>
              </a:path>
            </a:pathLst>
          </a:custGeom>
          <a:blipFill>
            <a:blip r:embed="rId3"/>
            <a:stretch>
              <a:fillRect l="-20078" r="-79878"/>
            </a:stretch>
          </a:blipFill>
        </p:spPr>
        <p:txBody>
          <a:bodyPr/>
          <a:lstStyle/>
          <a:p>
            <a:endParaRPr lang="en-US"/>
          </a:p>
        </p:txBody>
      </p:sp>
      <p:sp>
        <p:nvSpPr>
          <p:cNvPr id="4" name="Freeform 4"/>
          <p:cNvSpPr/>
          <p:nvPr/>
        </p:nvSpPr>
        <p:spPr>
          <a:xfrm>
            <a:off x="-4970511" y="0"/>
            <a:ext cx="12687421" cy="10287000"/>
          </a:xfrm>
          <a:custGeom>
            <a:avLst/>
            <a:gdLst/>
            <a:ahLst/>
            <a:cxnLst/>
            <a:rect l="l" t="t" r="r" b="b"/>
            <a:pathLst>
              <a:path w="12687421" h="10287000">
                <a:moveTo>
                  <a:pt x="0" y="0"/>
                </a:moveTo>
                <a:lnTo>
                  <a:pt x="12687421" y="0"/>
                </a:lnTo>
                <a:lnTo>
                  <a:pt x="12687421" y="10287000"/>
                </a:lnTo>
                <a:lnTo>
                  <a:pt x="0" y="10287000"/>
                </a:lnTo>
                <a:lnTo>
                  <a:pt x="0" y="0"/>
                </a:lnTo>
                <a:close/>
              </a:path>
            </a:pathLst>
          </a:custGeom>
          <a:blipFill>
            <a:blip r:embed="rId4"/>
            <a:stretch>
              <a:fillRect l="-9952" r="-11668"/>
            </a:stretch>
          </a:blipFill>
        </p:spPr>
        <p:txBody>
          <a:bodyPr/>
          <a:lstStyle/>
          <a:p>
            <a:endParaRPr lang="en-US"/>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85844" y="822970"/>
            <a:ext cx="18459689" cy="1506835"/>
            <a:chOff x="0" y="0"/>
            <a:chExt cx="9392053" cy="766658"/>
          </a:xfrm>
        </p:grpSpPr>
        <p:sp>
          <p:nvSpPr>
            <p:cNvPr id="3" name="Freeform 3"/>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4" name="TextBox 4"/>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2317902" y="3085869"/>
            <a:ext cx="6311527" cy="572135"/>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6" name="Group 6"/>
          <p:cNvGrpSpPr/>
          <p:nvPr/>
        </p:nvGrpSpPr>
        <p:grpSpPr>
          <a:xfrm>
            <a:off x="1677896" y="2714711"/>
            <a:ext cx="7439140" cy="1819275"/>
            <a:chOff x="0" y="0"/>
            <a:chExt cx="9918853" cy="2425700"/>
          </a:xfrm>
        </p:grpSpPr>
        <p:grpSp>
          <p:nvGrpSpPr>
            <p:cNvPr id="7" name="Group 7"/>
            <p:cNvGrpSpPr/>
            <p:nvPr/>
          </p:nvGrpSpPr>
          <p:grpSpPr>
            <a:xfrm>
              <a:off x="203200" y="203200"/>
              <a:ext cx="9715653" cy="2222500"/>
              <a:chOff x="0" y="0"/>
              <a:chExt cx="1919141" cy="439012"/>
            </a:xfrm>
          </p:grpSpPr>
          <p:sp>
            <p:nvSpPr>
              <p:cNvPr id="8" name="Freeform 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p:spPr>
            <p:txBody>
              <a:bodyPr/>
              <a:lstStyle/>
              <a:p>
                <a:endParaRPr lang="en-US"/>
              </a:p>
            </p:txBody>
          </p:sp>
          <p:sp>
            <p:nvSpPr>
              <p:cNvPr id="9" name="TextBox 9"/>
              <p:cNvSpPr txBox="1"/>
              <p:nvPr/>
            </p:nvSpPr>
            <p:spPr>
              <a:xfrm>
                <a:off x="0" y="-38100"/>
                <a:ext cx="1919141" cy="477112"/>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0" y="0"/>
              <a:ext cx="9715653" cy="2222500"/>
              <a:chOff x="0" y="0"/>
              <a:chExt cx="1919141" cy="439012"/>
            </a:xfrm>
          </p:grpSpPr>
          <p:sp>
            <p:nvSpPr>
              <p:cNvPr id="11" name="Freeform 11"/>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p:spPr>
            <p:txBody>
              <a:bodyPr/>
              <a:lstStyle/>
              <a:p>
                <a:endParaRPr lang="en-US"/>
              </a:p>
            </p:txBody>
          </p:sp>
          <p:sp>
            <p:nvSpPr>
              <p:cNvPr id="12" name="TextBox 12"/>
              <p:cNvSpPr txBox="1"/>
              <p:nvPr/>
            </p:nvSpPr>
            <p:spPr>
              <a:xfrm>
                <a:off x="0" y="-47625"/>
                <a:ext cx="1919141" cy="486637"/>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650142" y="313902"/>
              <a:ext cx="8415369" cy="1316355"/>
            </a:xfrm>
            <a:prstGeom prst="rect">
              <a:avLst/>
            </a:prstGeom>
          </p:spPr>
          <p:txBody>
            <a:bodyPr lIns="0" tIns="0" rIns="0" bIns="0" rtlCol="0" anchor="t">
              <a:spAutoFit/>
            </a:bodyPr>
            <a:lstStyle/>
            <a:p>
              <a:pPr marL="0" lvl="0" indent="0" algn="ctr">
                <a:lnSpc>
                  <a:spcPts val="3990"/>
                </a:lnSpc>
                <a:spcBef>
                  <a:spcPct val="0"/>
                </a:spcBef>
              </a:pPr>
              <a:r>
                <a:rPr lang="en-US" sz="2850">
                  <a:solidFill>
                    <a:srgbClr val="010204"/>
                  </a:solidFill>
                  <a:latin typeface="Roboto"/>
                  <a:ea typeface="Roboto"/>
                  <a:cs typeface="Roboto"/>
                  <a:sym typeface="Roboto"/>
                </a:rPr>
                <a:t>Rushed conversation during a stressful clinical moment</a:t>
              </a:r>
            </a:p>
          </p:txBody>
        </p:sp>
      </p:grpSp>
      <p:grpSp>
        <p:nvGrpSpPr>
          <p:cNvPr id="14" name="Group 14"/>
          <p:cNvGrpSpPr/>
          <p:nvPr/>
        </p:nvGrpSpPr>
        <p:grpSpPr>
          <a:xfrm>
            <a:off x="9323364" y="2714711"/>
            <a:ext cx="7439140" cy="1819275"/>
            <a:chOff x="0" y="0"/>
            <a:chExt cx="9918853" cy="2425700"/>
          </a:xfrm>
        </p:grpSpPr>
        <p:grpSp>
          <p:nvGrpSpPr>
            <p:cNvPr id="15" name="Group 15"/>
            <p:cNvGrpSpPr/>
            <p:nvPr/>
          </p:nvGrpSpPr>
          <p:grpSpPr>
            <a:xfrm>
              <a:off x="203200" y="203200"/>
              <a:ext cx="9715653" cy="2222500"/>
              <a:chOff x="0" y="0"/>
              <a:chExt cx="1919141" cy="439012"/>
            </a:xfrm>
          </p:grpSpPr>
          <p:sp>
            <p:nvSpPr>
              <p:cNvPr id="16" name="Freeform 1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17" name="TextBox 17"/>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18" name="TextBox 18"/>
            <p:cNvSpPr txBox="1"/>
            <p:nvPr/>
          </p:nvSpPr>
          <p:spPr>
            <a:xfrm>
              <a:off x="488966" y="517102"/>
              <a:ext cx="9156820"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19" name="Group 19"/>
            <p:cNvGrpSpPr/>
            <p:nvPr/>
          </p:nvGrpSpPr>
          <p:grpSpPr>
            <a:xfrm>
              <a:off x="0" y="0"/>
              <a:ext cx="9715653" cy="2222500"/>
              <a:chOff x="0" y="0"/>
              <a:chExt cx="1919141" cy="439012"/>
            </a:xfrm>
          </p:grpSpPr>
          <p:sp>
            <p:nvSpPr>
              <p:cNvPr id="20" name="Freeform 20"/>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21" name="TextBox 21"/>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2" name="TextBox 22"/>
            <p:cNvSpPr txBox="1"/>
            <p:nvPr/>
          </p:nvSpPr>
          <p:spPr>
            <a:xfrm>
              <a:off x="285766" y="313902"/>
              <a:ext cx="9156820" cy="1316355"/>
            </a:xfrm>
            <a:prstGeom prst="rect">
              <a:avLst/>
            </a:prstGeom>
          </p:spPr>
          <p:txBody>
            <a:bodyPr lIns="0" tIns="0" rIns="0" bIns="0" rtlCol="0" anchor="t">
              <a:spAutoFit/>
            </a:bodyPr>
            <a:lstStyle/>
            <a:p>
              <a:pPr marL="0" lvl="0" indent="0" algn="ctr">
                <a:lnSpc>
                  <a:spcPts val="3990"/>
                </a:lnSpc>
                <a:spcBef>
                  <a:spcPct val="0"/>
                </a:spcBef>
              </a:pPr>
              <a:r>
                <a:rPr lang="en-US" sz="2850">
                  <a:solidFill>
                    <a:srgbClr val="010204"/>
                  </a:solidFill>
                  <a:latin typeface="Roboto"/>
                  <a:ea typeface="Roboto"/>
                  <a:cs typeface="Roboto"/>
                  <a:sym typeface="Roboto"/>
                </a:rPr>
                <a:t>Patient’s fear acknowledged but not explored or supported</a:t>
              </a:r>
            </a:p>
          </p:txBody>
        </p:sp>
      </p:grpSp>
      <p:grpSp>
        <p:nvGrpSpPr>
          <p:cNvPr id="23" name="Group 23"/>
          <p:cNvGrpSpPr/>
          <p:nvPr/>
        </p:nvGrpSpPr>
        <p:grpSpPr>
          <a:xfrm>
            <a:off x="1677896" y="4637586"/>
            <a:ext cx="7439140" cy="1819275"/>
            <a:chOff x="0" y="0"/>
            <a:chExt cx="9918853" cy="2425700"/>
          </a:xfrm>
        </p:grpSpPr>
        <p:grpSp>
          <p:nvGrpSpPr>
            <p:cNvPr id="24" name="Group 24"/>
            <p:cNvGrpSpPr/>
            <p:nvPr/>
          </p:nvGrpSpPr>
          <p:grpSpPr>
            <a:xfrm>
              <a:off x="203200" y="203200"/>
              <a:ext cx="9715653" cy="2222500"/>
              <a:chOff x="0" y="0"/>
              <a:chExt cx="1919141" cy="439012"/>
            </a:xfrm>
          </p:grpSpPr>
          <p:sp>
            <p:nvSpPr>
              <p:cNvPr id="25" name="Freeform 25"/>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26" name="TextBox 26"/>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7" name="TextBox 27"/>
            <p:cNvSpPr txBox="1"/>
            <p:nvPr/>
          </p:nvSpPr>
          <p:spPr>
            <a:xfrm>
              <a:off x="100118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28" name="Group 28"/>
            <p:cNvGrpSpPr/>
            <p:nvPr/>
          </p:nvGrpSpPr>
          <p:grpSpPr>
            <a:xfrm>
              <a:off x="0" y="0"/>
              <a:ext cx="9715653" cy="2222500"/>
              <a:chOff x="0" y="0"/>
              <a:chExt cx="1919141" cy="439012"/>
            </a:xfrm>
          </p:grpSpPr>
          <p:sp>
            <p:nvSpPr>
              <p:cNvPr id="29" name="Freeform 29"/>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30" name="TextBox 30"/>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31" name="TextBox 31"/>
            <p:cNvSpPr txBox="1"/>
            <p:nvPr/>
          </p:nvSpPr>
          <p:spPr>
            <a:xfrm>
              <a:off x="797985" y="46779"/>
              <a:ext cx="8119683" cy="1989455"/>
            </a:xfrm>
            <a:prstGeom prst="rect">
              <a:avLst/>
            </a:prstGeom>
          </p:spPr>
          <p:txBody>
            <a:bodyPr lIns="0" tIns="0" rIns="0" bIns="0" rtlCol="0" anchor="t">
              <a:spAutoFit/>
            </a:bodyPr>
            <a:lstStyle/>
            <a:p>
              <a:pPr marL="0" lvl="0" indent="0" algn="ctr">
                <a:lnSpc>
                  <a:spcPts val="3990"/>
                </a:lnSpc>
                <a:spcBef>
                  <a:spcPct val="0"/>
                </a:spcBef>
              </a:pPr>
              <a:r>
                <a:rPr lang="en-US" sz="2850">
                  <a:solidFill>
                    <a:srgbClr val="010204"/>
                  </a:solidFill>
                  <a:latin typeface="Roboto"/>
                  <a:ea typeface="Roboto"/>
                  <a:cs typeface="Roboto"/>
                  <a:sym typeface="Roboto"/>
                </a:rPr>
                <a:t>The team leads with “we want” rather than asking the patient what she needs to feel safe</a:t>
              </a:r>
            </a:p>
          </p:txBody>
        </p:sp>
      </p:grpSp>
      <p:sp>
        <p:nvSpPr>
          <p:cNvPr id="32" name="TextBox 32"/>
          <p:cNvSpPr txBox="1"/>
          <p:nvPr/>
        </p:nvSpPr>
        <p:spPr>
          <a:xfrm>
            <a:off x="10079016" y="4835706"/>
            <a:ext cx="6089762" cy="499110"/>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33" name="Group 33"/>
          <p:cNvGrpSpPr/>
          <p:nvPr/>
        </p:nvGrpSpPr>
        <p:grpSpPr>
          <a:xfrm>
            <a:off x="9323364" y="4637586"/>
            <a:ext cx="7439140" cy="1819275"/>
            <a:chOff x="0" y="0"/>
            <a:chExt cx="9918853" cy="2425700"/>
          </a:xfrm>
        </p:grpSpPr>
        <p:grpSp>
          <p:nvGrpSpPr>
            <p:cNvPr id="34" name="Group 34"/>
            <p:cNvGrpSpPr/>
            <p:nvPr/>
          </p:nvGrpSpPr>
          <p:grpSpPr>
            <a:xfrm>
              <a:off x="203200" y="203200"/>
              <a:ext cx="9715653" cy="2222500"/>
              <a:chOff x="0" y="0"/>
              <a:chExt cx="1919141" cy="439012"/>
            </a:xfrm>
          </p:grpSpPr>
          <p:sp>
            <p:nvSpPr>
              <p:cNvPr id="35" name="Freeform 35"/>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36" name="TextBox 36"/>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grpSp>
          <p:nvGrpSpPr>
            <p:cNvPr id="37" name="Group 37"/>
            <p:cNvGrpSpPr/>
            <p:nvPr/>
          </p:nvGrpSpPr>
          <p:grpSpPr>
            <a:xfrm>
              <a:off x="0" y="0"/>
              <a:ext cx="9715653" cy="2222500"/>
              <a:chOff x="0" y="0"/>
              <a:chExt cx="1919141" cy="439012"/>
            </a:xfrm>
          </p:grpSpPr>
          <p:sp>
            <p:nvSpPr>
              <p:cNvPr id="38" name="Freeform 3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39" name="TextBox 39"/>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0" name="TextBox 40"/>
            <p:cNvSpPr txBox="1"/>
            <p:nvPr/>
          </p:nvSpPr>
          <p:spPr>
            <a:xfrm>
              <a:off x="804335" y="46779"/>
              <a:ext cx="8119683" cy="1989455"/>
            </a:xfrm>
            <a:prstGeom prst="rect">
              <a:avLst/>
            </a:prstGeom>
          </p:spPr>
          <p:txBody>
            <a:bodyPr lIns="0" tIns="0" rIns="0" bIns="0" rtlCol="0" anchor="t">
              <a:spAutoFit/>
            </a:bodyPr>
            <a:lstStyle/>
            <a:p>
              <a:pPr marL="0" lvl="0" indent="0" algn="ctr">
                <a:lnSpc>
                  <a:spcPts val="3990"/>
                </a:lnSpc>
                <a:spcBef>
                  <a:spcPct val="0"/>
                </a:spcBef>
              </a:pPr>
              <a:r>
                <a:rPr lang="en-US" sz="2850">
                  <a:solidFill>
                    <a:srgbClr val="010204"/>
                  </a:solidFill>
                  <a:latin typeface="Roboto"/>
                  <a:ea typeface="Roboto"/>
                  <a:cs typeface="Roboto"/>
                  <a:sym typeface="Roboto"/>
                </a:rPr>
                <a:t>No meaningful discussion of alternatives (e.g., trying pushing a bit longer)</a:t>
              </a:r>
            </a:p>
          </p:txBody>
        </p:sp>
      </p:grpSp>
      <p:grpSp>
        <p:nvGrpSpPr>
          <p:cNvPr id="41" name="Group 41"/>
          <p:cNvGrpSpPr/>
          <p:nvPr/>
        </p:nvGrpSpPr>
        <p:grpSpPr>
          <a:xfrm>
            <a:off x="1677896" y="6561636"/>
            <a:ext cx="7439140" cy="1819275"/>
            <a:chOff x="0" y="0"/>
            <a:chExt cx="9918853" cy="2425700"/>
          </a:xfrm>
        </p:grpSpPr>
        <p:grpSp>
          <p:nvGrpSpPr>
            <p:cNvPr id="42" name="Group 42"/>
            <p:cNvGrpSpPr/>
            <p:nvPr/>
          </p:nvGrpSpPr>
          <p:grpSpPr>
            <a:xfrm>
              <a:off x="203200" y="203200"/>
              <a:ext cx="9715653" cy="2222500"/>
              <a:chOff x="0" y="0"/>
              <a:chExt cx="1919141" cy="439012"/>
            </a:xfrm>
          </p:grpSpPr>
          <p:sp>
            <p:nvSpPr>
              <p:cNvPr id="43" name="Freeform 43"/>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44" name="TextBox 44"/>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5" name="TextBox 45"/>
            <p:cNvSpPr txBox="1"/>
            <p:nvPr/>
          </p:nvSpPr>
          <p:spPr>
            <a:xfrm>
              <a:off x="1001185" y="622935"/>
              <a:ext cx="8119683" cy="643255"/>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46" name="Group 46"/>
            <p:cNvGrpSpPr/>
            <p:nvPr/>
          </p:nvGrpSpPr>
          <p:grpSpPr>
            <a:xfrm>
              <a:off x="0" y="0"/>
              <a:ext cx="9715653" cy="2222500"/>
              <a:chOff x="0" y="0"/>
              <a:chExt cx="1919141" cy="439012"/>
            </a:xfrm>
          </p:grpSpPr>
          <p:sp>
            <p:nvSpPr>
              <p:cNvPr id="47" name="Freeform 4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48" name="TextBox 48"/>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9" name="TextBox 49"/>
            <p:cNvSpPr txBox="1"/>
            <p:nvPr/>
          </p:nvSpPr>
          <p:spPr>
            <a:xfrm>
              <a:off x="797985" y="21802"/>
              <a:ext cx="8119683" cy="1989455"/>
            </a:xfrm>
            <a:prstGeom prst="rect">
              <a:avLst/>
            </a:prstGeom>
          </p:spPr>
          <p:txBody>
            <a:bodyPr lIns="0" tIns="0" rIns="0" bIns="0" rtlCol="0" anchor="t">
              <a:spAutoFit/>
            </a:bodyPr>
            <a:lstStyle/>
            <a:p>
              <a:pPr marL="0" lvl="0" indent="0" algn="ctr">
                <a:lnSpc>
                  <a:spcPts val="3990"/>
                </a:lnSpc>
                <a:spcBef>
                  <a:spcPct val="0"/>
                </a:spcBef>
              </a:pPr>
              <a:r>
                <a:rPr lang="en-US" sz="2850">
                  <a:solidFill>
                    <a:srgbClr val="010204"/>
                  </a:solidFill>
                  <a:latin typeface="Roboto"/>
                  <a:ea typeface="Roboto"/>
                  <a:cs typeface="Roboto"/>
                  <a:sym typeface="Roboto"/>
                </a:rPr>
                <a:t>Consent is technically obtained but without time for understanding or shared decision-making</a:t>
              </a:r>
            </a:p>
          </p:txBody>
        </p:sp>
      </p:grpSp>
      <p:grpSp>
        <p:nvGrpSpPr>
          <p:cNvPr id="50" name="Group 50"/>
          <p:cNvGrpSpPr/>
          <p:nvPr/>
        </p:nvGrpSpPr>
        <p:grpSpPr>
          <a:xfrm>
            <a:off x="9323364" y="6561636"/>
            <a:ext cx="7439140" cy="1819275"/>
            <a:chOff x="0" y="0"/>
            <a:chExt cx="9918853" cy="2425700"/>
          </a:xfrm>
        </p:grpSpPr>
        <p:grpSp>
          <p:nvGrpSpPr>
            <p:cNvPr id="51" name="Group 51"/>
            <p:cNvGrpSpPr/>
            <p:nvPr/>
          </p:nvGrpSpPr>
          <p:grpSpPr>
            <a:xfrm>
              <a:off x="203200" y="203200"/>
              <a:ext cx="9715653" cy="2222500"/>
              <a:chOff x="0" y="0"/>
              <a:chExt cx="1919141" cy="439012"/>
            </a:xfrm>
          </p:grpSpPr>
          <p:sp>
            <p:nvSpPr>
              <p:cNvPr id="52" name="Freeform 52"/>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53" name="TextBox 53"/>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4" name="TextBox 54"/>
            <p:cNvSpPr txBox="1"/>
            <p:nvPr/>
          </p:nvSpPr>
          <p:spPr>
            <a:xfrm>
              <a:off x="100753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55" name="Group 55"/>
            <p:cNvGrpSpPr/>
            <p:nvPr/>
          </p:nvGrpSpPr>
          <p:grpSpPr>
            <a:xfrm>
              <a:off x="0" y="0"/>
              <a:ext cx="9715653" cy="2222500"/>
              <a:chOff x="0" y="0"/>
              <a:chExt cx="1919141" cy="439012"/>
            </a:xfrm>
          </p:grpSpPr>
          <p:sp>
            <p:nvSpPr>
              <p:cNvPr id="56" name="Freeform 5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57" name="TextBox 57"/>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8" name="TextBox 58"/>
            <p:cNvSpPr txBox="1"/>
            <p:nvPr/>
          </p:nvSpPr>
          <p:spPr>
            <a:xfrm>
              <a:off x="797985" y="419735"/>
              <a:ext cx="8119683" cy="1316355"/>
            </a:xfrm>
            <a:prstGeom prst="rect">
              <a:avLst/>
            </a:prstGeom>
          </p:spPr>
          <p:txBody>
            <a:bodyPr lIns="0" tIns="0" rIns="0" bIns="0" rtlCol="0" anchor="t">
              <a:spAutoFit/>
            </a:bodyPr>
            <a:lstStyle/>
            <a:p>
              <a:pPr marL="0" lvl="0" indent="0" algn="ctr">
                <a:lnSpc>
                  <a:spcPts val="3990"/>
                </a:lnSpc>
                <a:spcBef>
                  <a:spcPct val="0"/>
                </a:spcBef>
              </a:pPr>
              <a:r>
                <a:rPr lang="en-US" sz="2850">
                  <a:solidFill>
                    <a:srgbClr val="010204"/>
                  </a:solidFill>
                  <a:latin typeface="Roboto"/>
                  <a:ea typeface="Roboto"/>
                  <a:cs typeface="Roboto"/>
                  <a:sym typeface="Roboto"/>
                </a:rPr>
                <a:t>Support person left out of the process</a:t>
              </a:r>
            </a:p>
          </p:txBody>
        </p:sp>
      </p:grpSp>
      <p:grpSp>
        <p:nvGrpSpPr>
          <p:cNvPr id="59" name="Group 59"/>
          <p:cNvGrpSpPr/>
          <p:nvPr/>
        </p:nvGrpSpPr>
        <p:grpSpPr>
          <a:xfrm>
            <a:off x="1677896" y="8485686"/>
            <a:ext cx="7439140" cy="1628775"/>
            <a:chOff x="0" y="0"/>
            <a:chExt cx="9918853" cy="2171700"/>
          </a:xfrm>
        </p:grpSpPr>
        <p:grpSp>
          <p:nvGrpSpPr>
            <p:cNvPr id="60" name="Group 60"/>
            <p:cNvGrpSpPr/>
            <p:nvPr/>
          </p:nvGrpSpPr>
          <p:grpSpPr>
            <a:xfrm>
              <a:off x="203200" y="203200"/>
              <a:ext cx="9715653" cy="1968500"/>
              <a:chOff x="0" y="0"/>
              <a:chExt cx="1919141" cy="388840"/>
            </a:xfrm>
          </p:grpSpPr>
          <p:sp>
            <p:nvSpPr>
              <p:cNvPr id="61" name="Freeform 61"/>
              <p:cNvSpPr/>
              <p:nvPr/>
            </p:nvSpPr>
            <p:spPr>
              <a:xfrm>
                <a:off x="0" y="0"/>
                <a:ext cx="1919141" cy="388840"/>
              </a:xfrm>
              <a:custGeom>
                <a:avLst/>
                <a:gdLst/>
                <a:ahLst/>
                <a:cxnLst/>
                <a:rect l="l" t="t" r="r" b="b"/>
                <a:pathLst>
                  <a:path w="1919141" h="388840">
                    <a:moveTo>
                      <a:pt x="66935" y="0"/>
                    </a:moveTo>
                    <a:lnTo>
                      <a:pt x="1852206" y="0"/>
                    </a:lnTo>
                    <a:cubicBezTo>
                      <a:pt x="1869958" y="0"/>
                      <a:pt x="1886984" y="7052"/>
                      <a:pt x="1899536" y="19605"/>
                    </a:cubicBezTo>
                    <a:cubicBezTo>
                      <a:pt x="1912089" y="32158"/>
                      <a:pt x="1919141" y="49183"/>
                      <a:pt x="1919141" y="66935"/>
                    </a:cubicBezTo>
                    <a:lnTo>
                      <a:pt x="1919141" y="321904"/>
                    </a:lnTo>
                    <a:cubicBezTo>
                      <a:pt x="1919141" y="339656"/>
                      <a:pt x="1912089" y="356682"/>
                      <a:pt x="1899536" y="369235"/>
                    </a:cubicBezTo>
                    <a:cubicBezTo>
                      <a:pt x="1886984" y="381787"/>
                      <a:pt x="1869958" y="388840"/>
                      <a:pt x="1852206" y="388840"/>
                    </a:cubicBezTo>
                    <a:lnTo>
                      <a:pt x="66935" y="388840"/>
                    </a:lnTo>
                    <a:cubicBezTo>
                      <a:pt x="49183" y="388840"/>
                      <a:pt x="32158" y="381787"/>
                      <a:pt x="19605" y="369235"/>
                    </a:cubicBezTo>
                    <a:cubicBezTo>
                      <a:pt x="7052" y="356682"/>
                      <a:pt x="0" y="339656"/>
                      <a:pt x="0" y="321904"/>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62" name="TextBox 62"/>
              <p:cNvSpPr txBox="1"/>
              <p:nvPr/>
            </p:nvSpPr>
            <p:spPr>
              <a:xfrm>
                <a:off x="0" y="-38100"/>
                <a:ext cx="1919141" cy="426940"/>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63" name="TextBox 63"/>
            <p:cNvSpPr txBox="1"/>
            <p:nvPr/>
          </p:nvSpPr>
          <p:spPr>
            <a:xfrm>
              <a:off x="1001185" y="878387"/>
              <a:ext cx="8119683" cy="643254"/>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64" name="Group 64"/>
            <p:cNvGrpSpPr/>
            <p:nvPr/>
          </p:nvGrpSpPr>
          <p:grpSpPr>
            <a:xfrm>
              <a:off x="0" y="0"/>
              <a:ext cx="9715653" cy="1968500"/>
              <a:chOff x="0" y="0"/>
              <a:chExt cx="1919141" cy="388840"/>
            </a:xfrm>
          </p:grpSpPr>
          <p:sp>
            <p:nvSpPr>
              <p:cNvPr id="65" name="Freeform 65"/>
              <p:cNvSpPr/>
              <p:nvPr/>
            </p:nvSpPr>
            <p:spPr>
              <a:xfrm>
                <a:off x="0" y="0"/>
                <a:ext cx="1919141" cy="388840"/>
              </a:xfrm>
              <a:custGeom>
                <a:avLst/>
                <a:gdLst/>
                <a:ahLst/>
                <a:cxnLst/>
                <a:rect l="l" t="t" r="r" b="b"/>
                <a:pathLst>
                  <a:path w="1919141" h="388840">
                    <a:moveTo>
                      <a:pt x="66935" y="0"/>
                    </a:moveTo>
                    <a:lnTo>
                      <a:pt x="1852206" y="0"/>
                    </a:lnTo>
                    <a:cubicBezTo>
                      <a:pt x="1869958" y="0"/>
                      <a:pt x="1886984" y="7052"/>
                      <a:pt x="1899536" y="19605"/>
                    </a:cubicBezTo>
                    <a:cubicBezTo>
                      <a:pt x="1912089" y="32158"/>
                      <a:pt x="1919141" y="49183"/>
                      <a:pt x="1919141" y="66935"/>
                    </a:cubicBezTo>
                    <a:lnTo>
                      <a:pt x="1919141" y="321904"/>
                    </a:lnTo>
                    <a:cubicBezTo>
                      <a:pt x="1919141" y="339656"/>
                      <a:pt x="1912089" y="356682"/>
                      <a:pt x="1899536" y="369235"/>
                    </a:cubicBezTo>
                    <a:cubicBezTo>
                      <a:pt x="1886984" y="381787"/>
                      <a:pt x="1869958" y="388840"/>
                      <a:pt x="1852206" y="388840"/>
                    </a:cubicBezTo>
                    <a:lnTo>
                      <a:pt x="66935" y="388840"/>
                    </a:lnTo>
                    <a:cubicBezTo>
                      <a:pt x="49183" y="388840"/>
                      <a:pt x="32158" y="381787"/>
                      <a:pt x="19605" y="369235"/>
                    </a:cubicBezTo>
                    <a:cubicBezTo>
                      <a:pt x="7052" y="356682"/>
                      <a:pt x="0" y="339656"/>
                      <a:pt x="0" y="321904"/>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66" name="TextBox 66"/>
              <p:cNvSpPr txBox="1"/>
              <p:nvPr/>
            </p:nvSpPr>
            <p:spPr>
              <a:xfrm>
                <a:off x="0" y="-47625"/>
                <a:ext cx="1919141" cy="436465"/>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67" name="TextBox 67"/>
            <p:cNvSpPr txBox="1"/>
            <p:nvPr/>
          </p:nvSpPr>
          <p:spPr>
            <a:xfrm>
              <a:off x="398993" y="253547"/>
              <a:ext cx="8917668" cy="1316355"/>
            </a:xfrm>
            <a:prstGeom prst="rect">
              <a:avLst/>
            </a:prstGeom>
          </p:spPr>
          <p:txBody>
            <a:bodyPr lIns="0" tIns="0" rIns="0" bIns="0" rtlCol="0" anchor="t">
              <a:spAutoFit/>
            </a:bodyPr>
            <a:lstStyle/>
            <a:p>
              <a:pPr marL="0" lvl="0" indent="0" algn="ctr">
                <a:lnSpc>
                  <a:spcPts val="3990"/>
                </a:lnSpc>
                <a:spcBef>
                  <a:spcPct val="0"/>
                </a:spcBef>
              </a:pPr>
              <a:r>
                <a:rPr lang="en-US" sz="2850">
                  <a:solidFill>
                    <a:srgbClr val="010204"/>
                  </a:solidFill>
                  <a:latin typeface="Roboto"/>
                  <a:ea typeface="Roboto"/>
                  <a:cs typeface="Roboto"/>
                  <a:sym typeface="Roboto"/>
                </a:rPr>
                <a:t>Interpreter used only for transactional communication, not patient engagement </a:t>
              </a:r>
            </a:p>
          </p:txBody>
        </p:sp>
      </p:grpSp>
      <p:grpSp>
        <p:nvGrpSpPr>
          <p:cNvPr id="68" name="Group 68"/>
          <p:cNvGrpSpPr/>
          <p:nvPr/>
        </p:nvGrpSpPr>
        <p:grpSpPr>
          <a:xfrm>
            <a:off x="9323364" y="8485686"/>
            <a:ext cx="7439140" cy="1628775"/>
            <a:chOff x="0" y="0"/>
            <a:chExt cx="9918853" cy="2171700"/>
          </a:xfrm>
        </p:grpSpPr>
        <p:sp>
          <p:nvSpPr>
            <p:cNvPr id="69" name="TextBox 69"/>
            <p:cNvSpPr txBox="1"/>
            <p:nvPr/>
          </p:nvSpPr>
          <p:spPr>
            <a:xfrm>
              <a:off x="1001185" y="878387"/>
              <a:ext cx="8119683" cy="643254"/>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70" name="Group 70"/>
            <p:cNvGrpSpPr/>
            <p:nvPr/>
          </p:nvGrpSpPr>
          <p:grpSpPr>
            <a:xfrm>
              <a:off x="203200" y="203200"/>
              <a:ext cx="9715653" cy="1968500"/>
              <a:chOff x="0" y="0"/>
              <a:chExt cx="1919141" cy="388840"/>
            </a:xfrm>
          </p:grpSpPr>
          <p:sp>
            <p:nvSpPr>
              <p:cNvPr id="71" name="Freeform 71"/>
              <p:cNvSpPr/>
              <p:nvPr/>
            </p:nvSpPr>
            <p:spPr>
              <a:xfrm>
                <a:off x="0" y="0"/>
                <a:ext cx="1919141" cy="388840"/>
              </a:xfrm>
              <a:custGeom>
                <a:avLst/>
                <a:gdLst/>
                <a:ahLst/>
                <a:cxnLst/>
                <a:rect l="l" t="t" r="r" b="b"/>
                <a:pathLst>
                  <a:path w="1919141" h="388840">
                    <a:moveTo>
                      <a:pt x="66935" y="0"/>
                    </a:moveTo>
                    <a:lnTo>
                      <a:pt x="1852206" y="0"/>
                    </a:lnTo>
                    <a:cubicBezTo>
                      <a:pt x="1869958" y="0"/>
                      <a:pt x="1886984" y="7052"/>
                      <a:pt x="1899536" y="19605"/>
                    </a:cubicBezTo>
                    <a:cubicBezTo>
                      <a:pt x="1912089" y="32158"/>
                      <a:pt x="1919141" y="49183"/>
                      <a:pt x="1919141" y="66935"/>
                    </a:cubicBezTo>
                    <a:lnTo>
                      <a:pt x="1919141" y="321904"/>
                    </a:lnTo>
                    <a:cubicBezTo>
                      <a:pt x="1919141" y="339656"/>
                      <a:pt x="1912089" y="356682"/>
                      <a:pt x="1899536" y="369235"/>
                    </a:cubicBezTo>
                    <a:cubicBezTo>
                      <a:pt x="1886984" y="381787"/>
                      <a:pt x="1869958" y="388840"/>
                      <a:pt x="1852206" y="388840"/>
                    </a:cubicBezTo>
                    <a:lnTo>
                      <a:pt x="66935" y="388840"/>
                    </a:lnTo>
                    <a:cubicBezTo>
                      <a:pt x="49183" y="388840"/>
                      <a:pt x="32158" y="381787"/>
                      <a:pt x="19605" y="369235"/>
                    </a:cubicBezTo>
                    <a:cubicBezTo>
                      <a:pt x="7052" y="356682"/>
                      <a:pt x="0" y="339656"/>
                      <a:pt x="0" y="321904"/>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72" name="TextBox 72"/>
              <p:cNvSpPr txBox="1"/>
              <p:nvPr/>
            </p:nvSpPr>
            <p:spPr>
              <a:xfrm>
                <a:off x="0" y="-38100"/>
                <a:ext cx="1919141" cy="426940"/>
              </a:xfrm>
              <a:prstGeom prst="rect">
                <a:avLst/>
              </a:prstGeom>
            </p:spPr>
            <p:txBody>
              <a:bodyPr lIns="50800" tIns="50800" rIns="50800" bIns="50800" rtlCol="0" anchor="ctr"/>
              <a:lstStyle/>
              <a:p>
                <a:pPr marL="0" lvl="0" indent="0" algn="ctr">
                  <a:lnSpc>
                    <a:spcPts val="3359"/>
                  </a:lnSpc>
                  <a:spcBef>
                    <a:spcPct val="0"/>
                  </a:spcBef>
                </a:pPr>
                <a:endParaRPr/>
              </a:p>
            </p:txBody>
          </p:sp>
        </p:grpSp>
        <p:grpSp>
          <p:nvGrpSpPr>
            <p:cNvPr id="73" name="Group 73"/>
            <p:cNvGrpSpPr/>
            <p:nvPr/>
          </p:nvGrpSpPr>
          <p:grpSpPr>
            <a:xfrm>
              <a:off x="0" y="0"/>
              <a:ext cx="9715653" cy="1968500"/>
              <a:chOff x="0" y="0"/>
              <a:chExt cx="1919141" cy="388840"/>
            </a:xfrm>
          </p:grpSpPr>
          <p:sp>
            <p:nvSpPr>
              <p:cNvPr id="74" name="Freeform 74"/>
              <p:cNvSpPr/>
              <p:nvPr/>
            </p:nvSpPr>
            <p:spPr>
              <a:xfrm>
                <a:off x="0" y="0"/>
                <a:ext cx="1919141" cy="388840"/>
              </a:xfrm>
              <a:custGeom>
                <a:avLst/>
                <a:gdLst/>
                <a:ahLst/>
                <a:cxnLst/>
                <a:rect l="l" t="t" r="r" b="b"/>
                <a:pathLst>
                  <a:path w="1919141" h="388840">
                    <a:moveTo>
                      <a:pt x="66935" y="0"/>
                    </a:moveTo>
                    <a:lnTo>
                      <a:pt x="1852206" y="0"/>
                    </a:lnTo>
                    <a:cubicBezTo>
                      <a:pt x="1869958" y="0"/>
                      <a:pt x="1886984" y="7052"/>
                      <a:pt x="1899536" y="19605"/>
                    </a:cubicBezTo>
                    <a:cubicBezTo>
                      <a:pt x="1912089" y="32158"/>
                      <a:pt x="1919141" y="49183"/>
                      <a:pt x="1919141" y="66935"/>
                    </a:cubicBezTo>
                    <a:lnTo>
                      <a:pt x="1919141" y="321904"/>
                    </a:lnTo>
                    <a:cubicBezTo>
                      <a:pt x="1919141" y="339656"/>
                      <a:pt x="1912089" y="356682"/>
                      <a:pt x="1899536" y="369235"/>
                    </a:cubicBezTo>
                    <a:cubicBezTo>
                      <a:pt x="1886984" y="381787"/>
                      <a:pt x="1869958" y="388840"/>
                      <a:pt x="1852206" y="388840"/>
                    </a:cubicBezTo>
                    <a:lnTo>
                      <a:pt x="66935" y="388840"/>
                    </a:lnTo>
                    <a:cubicBezTo>
                      <a:pt x="49183" y="388840"/>
                      <a:pt x="32158" y="381787"/>
                      <a:pt x="19605" y="369235"/>
                    </a:cubicBezTo>
                    <a:cubicBezTo>
                      <a:pt x="7052" y="356682"/>
                      <a:pt x="0" y="339656"/>
                      <a:pt x="0" y="321904"/>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75" name="TextBox 75"/>
              <p:cNvSpPr txBox="1"/>
              <p:nvPr/>
            </p:nvSpPr>
            <p:spPr>
              <a:xfrm>
                <a:off x="0" y="-47625"/>
                <a:ext cx="1919141" cy="436465"/>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76" name="TextBox 76"/>
            <p:cNvSpPr txBox="1"/>
            <p:nvPr/>
          </p:nvSpPr>
          <p:spPr>
            <a:xfrm>
              <a:off x="797985" y="234315"/>
              <a:ext cx="8119683" cy="1316355"/>
            </a:xfrm>
            <a:prstGeom prst="rect">
              <a:avLst/>
            </a:prstGeom>
          </p:spPr>
          <p:txBody>
            <a:bodyPr lIns="0" tIns="0" rIns="0" bIns="0" rtlCol="0" anchor="t">
              <a:spAutoFit/>
            </a:bodyPr>
            <a:lstStyle/>
            <a:p>
              <a:pPr marL="0" lvl="0" indent="0" algn="ctr">
                <a:lnSpc>
                  <a:spcPts val="3990"/>
                </a:lnSpc>
                <a:spcBef>
                  <a:spcPct val="0"/>
                </a:spcBef>
              </a:pPr>
              <a:r>
                <a:rPr lang="en-US" sz="2850">
                  <a:solidFill>
                    <a:srgbClr val="010204"/>
                  </a:solidFill>
                  <a:latin typeface="Roboto"/>
                  <a:ea typeface="Roboto"/>
                  <a:cs typeface="Roboto"/>
                  <a:sym typeface="Roboto"/>
                </a:rPr>
                <a:t>No acknowledgement or attempt to address emotional needs</a:t>
              </a:r>
            </a:p>
          </p:txBody>
        </p:sp>
      </p:grpSp>
      <p:sp>
        <p:nvSpPr>
          <p:cNvPr id="77" name="TextBox 77"/>
          <p:cNvSpPr txBox="1"/>
          <p:nvPr/>
        </p:nvSpPr>
        <p:spPr>
          <a:xfrm>
            <a:off x="596503" y="1152611"/>
            <a:ext cx="15253097" cy="847725"/>
          </a:xfrm>
          <a:prstGeom prst="rect">
            <a:avLst/>
          </a:prstGeom>
        </p:spPr>
        <p:txBody>
          <a:bodyPr wrap="square" lIns="0" tIns="0" rIns="0" bIns="0" rtlCol="0" anchor="t">
            <a:spAutoFit/>
          </a:bodyPr>
          <a:lstStyle/>
          <a:p>
            <a:pPr algn="l">
              <a:lnSpc>
                <a:spcPts val="6600"/>
              </a:lnSpc>
            </a:pPr>
            <a:r>
              <a:rPr lang="en-US" sz="5500" b="1">
                <a:solidFill>
                  <a:srgbClr val="010204"/>
                </a:solidFill>
                <a:latin typeface="Roboto Slab Bold"/>
                <a:ea typeface="Roboto Slab Bold"/>
                <a:cs typeface="Roboto Slab Bold"/>
                <a:sym typeface="Roboto Slab Bold"/>
              </a:rPr>
              <a:t>DISRESPECTFUL PRACTICES HIGHLIGHTED</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DAEB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408461"/>
            <a:ext cx="13858581" cy="3470077"/>
            <a:chOff x="0" y="0"/>
            <a:chExt cx="18478108" cy="4626770"/>
          </a:xfrm>
        </p:grpSpPr>
        <p:sp>
          <p:nvSpPr>
            <p:cNvPr id="3" name="TextBox 3"/>
            <p:cNvSpPr txBox="1"/>
            <p:nvPr/>
          </p:nvSpPr>
          <p:spPr>
            <a:xfrm>
              <a:off x="0" y="0"/>
              <a:ext cx="18478108" cy="2819400"/>
            </a:xfrm>
            <a:prstGeom prst="rect">
              <a:avLst/>
            </a:prstGeom>
          </p:spPr>
          <p:txBody>
            <a:bodyPr lIns="0" tIns="0" rIns="0" bIns="0" rtlCol="0" anchor="t">
              <a:spAutoFit/>
            </a:bodyPr>
            <a:lstStyle/>
            <a:p>
              <a:pPr algn="l">
                <a:lnSpc>
                  <a:spcPts val="8399"/>
                </a:lnSpc>
              </a:pPr>
              <a:r>
                <a:rPr lang="en-US" sz="6999" b="1">
                  <a:solidFill>
                    <a:srgbClr val="010204"/>
                  </a:solidFill>
                  <a:latin typeface="Roboto Slab Bold"/>
                  <a:ea typeface="Roboto Slab Bold"/>
                  <a:cs typeface="Roboto Slab Bold"/>
                  <a:sym typeface="Roboto Slab Bold"/>
                </a:rPr>
                <a:t>RESPECTFUL MATERNITY CARE ACROSS DOMAINS</a:t>
              </a:r>
            </a:p>
          </p:txBody>
        </p:sp>
        <p:sp>
          <p:nvSpPr>
            <p:cNvPr id="4" name="TextBox 4"/>
            <p:cNvSpPr txBox="1"/>
            <p:nvPr/>
          </p:nvSpPr>
          <p:spPr>
            <a:xfrm>
              <a:off x="0" y="3207545"/>
              <a:ext cx="18478108" cy="1419225"/>
            </a:xfrm>
            <a:prstGeom prst="rect">
              <a:avLst/>
            </a:prstGeom>
          </p:spPr>
          <p:txBody>
            <a:bodyPr lIns="0" tIns="0" rIns="0" bIns="0" rtlCol="0" anchor="t">
              <a:spAutoFit/>
            </a:bodyPr>
            <a:lstStyle/>
            <a:p>
              <a:pPr algn="l">
                <a:lnSpc>
                  <a:spcPts val="8399"/>
                </a:lnSpc>
              </a:pPr>
              <a:r>
                <a:rPr lang="en-US" sz="6999">
                  <a:solidFill>
                    <a:srgbClr val="010204"/>
                  </a:solidFill>
                  <a:latin typeface="Roboto"/>
                  <a:ea typeface="Roboto"/>
                  <a:cs typeface="Roboto"/>
                  <a:sym typeface="Roboto"/>
                </a:rPr>
                <a:t>Scenario 10: Respectful Care</a:t>
              </a:r>
            </a:p>
          </p:txBody>
        </p:sp>
      </p:grpSp>
      <p:grpSp>
        <p:nvGrpSpPr>
          <p:cNvPr id="5" name="Group 5"/>
          <p:cNvGrpSpPr/>
          <p:nvPr/>
        </p:nvGrpSpPr>
        <p:grpSpPr>
          <a:xfrm rot="-5400000">
            <a:off x="13276092" y="491405"/>
            <a:ext cx="5503313" cy="4520504"/>
            <a:chOff x="0" y="0"/>
            <a:chExt cx="2800015" cy="2299974"/>
          </a:xfrm>
        </p:grpSpPr>
        <p:sp>
          <p:nvSpPr>
            <p:cNvPr id="6" name="Freeform 6"/>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FAF3DD"/>
            </a:solidFill>
          </p:spPr>
          <p:txBody>
            <a:bodyPr/>
            <a:lstStyle/>
            <a:p>
              <a:endParaRPr lang="en-US"/>
            </a:p>
          </p:txBody>
        </p:sp>
        <p:sp>
          <p:nvSpPr>
            <p:cNvPr id="7" name="TextBox 7"/>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12886324" y="2388007"/>
            <a:ext cx="7789683" cy="3013669"/>
            <a:chOff x="0" y="0"/>
            <a:chExt cx="3963291" cy="1533316"/>
          </a:xfrm>
        </p:grpSpPr>
        <p:sp>
          <p:nvSpPr>
            <p:cNvPr id="9" name="Freeform 9"/>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10" name="TextBox 10"/>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5400000">
            <a:off x="12391083" y="4390083"/>
            <a:ext cx="10287000" cy="1506835"/>
            <a:chOff x="0" y="0"/>
            <a:chExt cx="5233894" cy="766658"/>
          </a:xfrm>
        </p:grpSpPr>
        <p:sp>
          <p:nvSpPr>
            <p:cNvPr id="12" name="Freeform 12"/>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3" name="TextBox 13"/>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1028700" y="1473663"/>
            <a:ext cx="16230600" cy="7784637"/>
          </a:xfrm>
          <a:custGeom>
            <a:avLst/>
            <a:gdLst/>
            <a:ahLst/>
            <a:cxnLst/>
            <a:rect l="l" t="t" r="r" b="b"/>
            <a:pathLst>
              <a:path w="16230600" h="7784637">
                <a:moveTo>
                  <a:pt x="0" y="0"/>
                </a:moveTo>
                <a:lnTo>
                  <a:pt x="16230600" y="0"/>
                </a:lnTo>
                <a:lnTo>
                  <a:pt x="16230600" y="7784637"/>
                </a:lnTo>
                <a:lnTo>
                  <a:pt x="0" y="7784637"/>
                </a:lnTo>
                <a:lnTo>
                  <a:pt x="0" y="0"/>
                </a:lnTo>
                <a:close/>
              </a:path>
            </a:pathLst>
          </a:custGeom>
          <a:blipFill>
            <a:blip r:embed="rId4"/>
            <a:stretch>
              <a:fillRect l="-6338" t="-30247" r="-6338" b="-26369"/>
            </a:stretch>
          </a:blipFill>
        </p:spPr>
        <p:txBody>
          <a:bodyPr/>
          <a:lstStyle/>
          <a:p>
            <a:endParaRPr lang="en-US"/>
          </a:p>
        </p:txBody>
      </p:sp>
      <p:grpSp>
        <p:nvGrpSpPr>
          <p:cNvPr id="4" name="Group 4"/>
          <p:cNvGrpSpPr/>
          <p:nvPr/>
        </p:nvGrpSpPr>
        <p:grpSpPr>
          <a:xfrm>
            <a:off x="1028700" y="1473663"/>
            <a:ext cx="16230600" cy="7784637"/>
            <a:chOff x="0" y="0"/>
            <a:chExt cx="4274726" cy="2050275"/>
          </a:xfrm>
        </p:grpSpPr>
        <p:sp>
          <p:nvSpPr>
            <p:cNvPr id="5" name="Freeform 5"/>
            <p:cNvSpPr/>
            <p:nvPr/>
          </p:nvSpPr>
          <p:spPr>
            <a:xfrm>
              <a:off x="0" y="0"/>
              <a:ext cx="4274726" cy="2050275"/>
            </a:xfrm>
            <a:custGeom>
              <a:avLst/>
              <a:gdLst/>
              <a:ahLst/>
              <a:cxnLst/>
              <a:rect l="l" t="t" r="r" b="b"/>
              <a:pathLst>
                <a:path w="4274726" h="2050275">
                  <a:moveTo>
                    <a:pt x="0" y="0"/>
                  </a:moveTo>
                  <a:lnTo>
                    <a:pt x="4274726" y="0"/>
                  </a:lnTo>
                  <a:lnTo>
                    <a:pt x="4274726" y="2050275"/>
                  </a:lnTo>
                  <a:lnTo>
                    <a:pt x="0" y="2050275"/>
                  </a:lnTo>
                  <a:close/>
                </a:path>
              </a:pathLst>
            </a:custGeom>
            <a:solidFill>
              <a:srgbClr val="FEFAF6">
                <a:alpha val="60000"/>
              </a:srgbClr>
            </a:solidFill>
          </p:spPr>
          <p:txBody>
            <a:bodyPr/>
            <a:lstStyle/>
            <a:p>
              <a:endParaRPr lang="en-US"/>
            </a:p>
          </p:txBody>
        </p:sp>
        <p:sp>
          <p:nvSpPr>
            <p:cNvPr id="6" name="TextBox 6"/>
            <p:cNvSpPr txBox="1"/>
            <p:nvPr/>
          </p:nvSpPr>
          <p:spPr>
            <a:xfrm>
              <a:off x="0" y="-66675"/>
              <a:ext cx="4274726" cy="2116950"/>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1316690" y="2032549"/>
            <a:ext cx="15654620" cy="6590666"/>
          </a:xfrm>
          <a:prstGeom prst="rect">
            <a:avLst/>
          </a:prstGeom>
        </p:spPr>
        <p:txBody>
          <a:bodyPr lIns="0" tIns="0" rIns="0" bIns="0" rtlCol="0" anchor="t">
            <a:spAutoFit/>
          </a:bodyPr>
          <a:lstStyle/>
          <a:p>
            <a:pPr algn="l">
              <a:lnSpc>
                <a:spcPts val="4759"/>
              </a:lnSpc>
            </a:pPr>
            <a:r>
              <a:rPr lang="en-US" sz="3399" b="1">
                <a:solidFill>
                  <a:srgbClr val="000000"/>
                </a:solidFill>
                <a:latin typeface="Roboto Bold"/>
                <a:ea typeface="Roboto Bold"/>
                <a:cs typeface="Roboto Bold"/>
                <a:sym typeface="Roboto Bold"/>
              </a:rPr>
              <a:t>Setting:</a:t>
            </a:r>
          </a:p>
          <a:p>
            <a:pPr marL="734051" lvl="1" indent="-367026" algn="l">
              <a:lnSpc>
                <a:spcPts val="4759"/>
              </a:lnSpc>
              <a:buFont typeface="Arial"/>
              <a:buChar char="•"/>
            </a:pPr>
            <a:r>
              <a:rPr lang="en-US" sz="3399">
                <a:solidFill>
                  <a:srgbClr val="000000"/>
                </a:solidFill>
                <a:latin typeface="Roboto"/>
                <a:ea typeface="Roboto"/>
                <a:cs typeface="Roboto"/>
                <a:sym typeface="Roboto"/>
              </a:rPr>
              <a:t>Labor and Delivery Room – Active labor with non-reassuring fetal heart tones.</a:t>
            </a:r>
          </a:p>
          <a:p>
            <a:pPr algn="l">
              <a:lnSpc>
                <a:spcPts val="4759"/>
              </a:lnSpc>
            </a:pPr>
            <a:endParaRPr lang="en-US" sz="3399">
              <a:solidFill>
                <a:srgbClr val="000000"/>
              </a:solidFill>
              <a:latin typeface="Roboto"/>
              <a:ea typeface="Roboto"/>
              <a:cs typeface="Roboto"/>
              <a:sym typeface="Roboto"/>
            </a:endParaRPr>
          </a:p>
          <a:p>
            <a:pPr algn="l">
              <a:lnSpc>
                <a:spcPts val="4759"/>
              </a:lnSpc>
            </a:pPr>
            <a:r>
              <a:rPr lang="en-US" sz="3399" b="1">
                <a:solidFill>
                  <a:srgbClr val="000000"/>
                </a:solidFill>
                <a:latin typeface="Roboto Bold"/>
                <a:ea typeface="Roboto Bold"/>
                <a:cs typeface="Roboto Bold"/>
                <a:sym typeface="Roboto Bold"/>
              </a:rPr>
              <a:t>Characters:</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Patient</a:t>
            </a:r>
            <a:r>
              <a:rPr lang="en-US" sz="3399">
                <a:solidFill>
                  <a:srgbClr val="000000"/>
                </a:solidFill>
                <a:latin typeface="Roboto"/>
                <a:ea typeface="Roboto"/>
                <a:cs typeface="Roboto"/>
                <a:sym typeface="Roboto"/>
              </a:rPr>
              <a:t>: 29-year-old Black, Spanish-speaking woman named Sherice from the Dominican Republic, has Medicaid coverage for her health care.</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Support Person</a:t>
            </a:r>
            <a:r>
              <a:rPr lang="en-US" sz="3399">
                <a:solidFill>
                  <a:srgbClr val="000000"/>
                </a:solidFill>
                <a:latin typeface="Roboto"/>
                <a:ea typeface="Roboto"/>
                <a:cs typeface="Roboto"/>
                <a:sym typeface="Roboto"/>
              </a:rPr>
              <a:t>: Her cousin, who is also Spanish-speaking and who speaks limited English.</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Obstetrician</a:t>
            </a:r>
            <a:r>
              <a:rPr lang="en-US" sz="3399">
                <a:solidFill>
                  <a:srgbClr val="000000"/>
                </a:solidFill>
                <a:latin typeface="Roboto"/>
                <a:ea typeface="Roboto"/>
                <a:cs typeface="Roboto"/>
                <a:sym typeface="Roboto"/>
              </a:rPr>
              <a:t>: English-speaking, does not speak Spanish.</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Nurse</a:t>
            </a:r>
            <a:r>
              <a:rPr lang="en-US" sz="3399">
                <a:solidFill>
                  <a:srgbClr val="000000"/>
                </a:solidFill>
                <a:latin typeface="Roboto"/>
                <a:ea typeface="Roboto"/>
                <a:cs typeface="Roboto"/>
                <a:sym typeface="Roboto"/>
              </a:rPr>
              <a:t>: English-speaking, does not speak Spanish.</a:t>
            </a:r>
          </a:p>
          <a:p>
            <a:pPr marL="734051" lvl="1" indent="-367026" algn="l">
              <a:lnSpc>
                <a:spcPts val="4759"/>
              </a:lnSpc>
              <a:spcBef>
                <a:spcPct val="0"/>
              </a:spcBef>
              <a:buFont typeface="Arial"/>
              <a:buChar char="•"/>
            </a:pPr>
            <a:r>
              <a:rPr lang="en-US" sz="3399" b="1">
                <a:solidFill>
                  <a:srgbClr val="000000"/>
                </a:solidFill>
                <a:latin typeface="Roboto Bold"/>
                <a:ea typeface="Roboto Bold"/>
                <a:cs typeface="Roboto Bold"/>
                <a:sym typeface="Roboto Bold"/>
              </a:rPr>
              <a:t>Interpreter</a:t>
            </a:r>
            <a:r>
              <a:rPr lang="en-US" sz="3399">
                <a:solidFill>
                  <a:srgbClr val="000000"/>
                </a:solidFill>
                <a:latin typeface="Roboto"/>
                <a:ea typeface="Roboto"/>
                <a:cs typeface="Roboto"/>
                <a:sym typeface="Roboto"/>
              </a:rPr>
              <a:t>: Spanish and English-speaking. Accessed through video.</a:t>
            </a:r>
          </a:p>
        </p:txBody>
      </p:sp>
      <p:grpSp>
        <p:nvGrpSpPr>
          <p:cNvPr id="8" name="Group 8"/>
          <p:cNvGrpSpPr/>
          <p:nvPr/>
        </p:nvGrpSpPr>
        <p:grpSpPr>
          <a:xfrm>
            <a:off x="0" y="124308"/>
            <a:ext cx="6864768" cy="1150567"/>
            <a:chOff x="0" y="-23813"/>
            <a:chExt cx="1982287" cy="332241"/>
          </a:xfrm>
        </p:grpSpPr>
        <p:sp>
          <p:nvSpPr>
            <p:cNvPr id="9" name="Freeform 9"/>
            <p:cNvSpPr/>
            <p:nvPr/>
          </p:nvSpPr>
          <p:spPr>
            <a:xfrm>
              <a:off x="0" y="0"/>
              <a:ext cx="1982287" cy="284616"/>
            </a:xfrm>
            <a:custGeom>
              <a:avLst/>
              <a:gdLst/>
              <a:ahLst/>
              <a:cxnLst/>
              <a:rect l="l" t="t" r="r" b="b"/>
              <a:pathLst>
                <a:path w="1982287" h="284616">
                  <a:moveTo>
                    <a:pt x="57517" y="0"/>
                  </a:moveTo>
                  <a:lnTo>
                    <a:pt x="1924771" y="0"/>
                  </a:lnTo>
                  <a:cubicBezTo>
                    <a:pt x="1940025" y="0"/>
                    <a:pt x="1954655" y="6060"/>
                    <a:pt x="1965441" y="16846"/>
                  </a:cubicBezTo>
                  <a:cubicBezTo>
                    <a:pt x="1976228" y="27633"/>
                    <a:pt x="1982287" y="42262"/>
                    <a:pt x="1982287" y="57517"/>
                  </a:cubicBezTo>
                  <a:lnTo>
                    <a:pt x="1982287" y="227099"/>
                  </a:lnTo>
                  <a:cubicBezTo>
                    <a:pt x="1982287" y="258865"/>
                    <a:pt x="1956536" y="284616"/>
                    <a:pt x="1924771" y="284616"/>
                  </a:cubicBezTo>
                  <a:lnTo>
                    <a:pt x="57517" y="284616"/>
                  </a:lnTo>
                  <a:cubicBezTo>
                    <a:pt x="42262" y="284616"/>
                    <a:pt x="27633" y="278556"/>
                    <a:pt x="16846" y="267769"/>
                  </a:cubicBezTo>
                  <a:cubicBezTo>
                    <a:pt x="6060" y="256983"/>
                    <a:pt x="0" y="242353"/>
                    <a:pt x="0" y="227099"/>
                  </a:cubicBezTo>
                  <a:lnTo>
                    <a:pt x="0" y="57517"/>
                  </a:lnTo>
                  <a:cubicBezTo>
                    <a:pt x="0" y="25751"/>
                    <a:pt x="25751" y="0"/>
                    <a:pt x="57517" y="0"/>
                  </a:cubicBezTo>
                  <a:close/>
                </a:path>
              </a:pathLst>
            </a:custGeom>
            <a:solidFill>
              <a:srgbClr val="F8A69F"/>
            </a:solidFill>
            <a:ln w="38100" cap="rnd">
              <a:solidFill>
                <a:srgbClr val="5E6472"/>
              </a:solidFill>
              <a:prstDash val="solid"/>
              <a:round/>
            </a:ln>
          </p:spPr>
          <p:txBody>
            <a:bodyPr/>
            <a:lstStyle/>
            <a:p>
              <a:endParaRPr lang="en-US"/>
            </a:p>
          </p:txBody>
        </p:sp>
        <p:sp>
          <p:nvSpPr>
            <p:cNvPr id="10" name="TextBox 10"/>
            <p:cNvSpPr txBox="1"/>
            <p:nvPr/>
          </p:nvSpPr>
          <p:spPr>
            <a:xfrm>
              <a:off x="0" y="-23813"/>
              <a:ext cx="1982287"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RMC ACROSS DOMAINS: RESPECT</a:t>
              </a:r>
            </a:p>
          </p:txBody>
        </p:sp>
      </p:gr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605918" y="2020691"/>
            <a:ext cx="8815468" cy="10923098"/>
            <a:chOff x="0" y="0"/>
            <a:chExt cx="11753957" cy="14564130"/>
          </a:xfrm>
        </p:grpSpPr>
        <p:sp>
          <p:nvSpPr>
            <p:cNvPr id="4" name="Freeform 4"/>
            <p:cNvSpPr/>
            <p:nvPr/>
          </p:nvSpPr>
          <p:spPr>
            <a:xfrm flipH="1">
              <a:off x="0" y="0"/>
              <a:ext cx="11753957" cy="14564130"/>
            </a:xfrm>
            <a:custGeom>
              <a:avLst/>
              <a:gdLst/>
              <a:ahLst/>
              <a:cxnLst/>
              <a:rect l="l" t="t" r="r" b="b"/>
              <a:pathLst>
                <a:path w="11753957" h="14564130">
                  <a:moveTo>
                    <a:pt x="11753957" y="0"/>
                  </a:moveTo>
                  <a:lnTo>
                    <a:pt x="0" y="0"/>
                  </a:lnTo>
                  <a:lnTo>
                    <a:pt x="0" y="14564130"/>
                  </a:lnTo>
                  <a:lnTo>
                    <a:pt x="11753957" y="14564130"/>
                  </a:lnTo>
                  <a:lnTo>
                    <a:pt x="11753957" y="0"/>
                  </a:lnTo>
                  <a:close/>
                </a:path>
              </a:pathLst>
            </a:custGeom>
            <a:blipFill>
              <a:blip r:embed="rId4"/>
              <a:stretch>
                <a:fillRect l="-24194"/>
              </a:stretch>
            </a:blipFill>
          </p:spPr>
          <p:txBody>
            <a:bodyPr/>
            <a:lstStyle/>
            <a:p>
              <a:endParaRPr lang="en-US"/>
            </a:p>
          </p:txBody>
        </p:sp>
        <p:grpSp>
          <p:nvGrpSpPr>
            <p:cNvPr id="5" name="Group 5"/>
            <p:cNvGrpSpPr/>
            <p:nvPr/>
          </p:nvGrpSpPr>
          <p:grpSpPr>
            <a:xfrm>
              <a:off x="4547520" y="9650267"/>
              <a:ext cx="2658917" cy="847869"/>
              <a:chOff x="0" y="0"/>
              <a:chExt cx="525218" cy="167480"/>
            </a:xfrm>
          </p:grpSpPr>
          <p:sp>
            <p:nvSpPr>
              <p:cNvPr id="6" name="Freeform 6"/>
              <p:cNvSpPr/>
              <p:nvPr/>
            </p:nvSpPr>
            <p:spPr>
              <a:xfrm>
                <a:off x="0" y="0"/>
                <a:ext cx="525218" cy="167480"/>
              </a:xfrm>
              <a:custGeom>
                <a:avLst/>
                <a:gdLst/>
                <a:ahLst/>
                <a:cxnLst/>
                <a:rect l="l" t="t" r="r" b="b"/>
                <a:pathLst>
                  <a:path w="525218" h="167480">
                    <a:moveTo>
                      <a:pt x="83740" y="0"/>
                    </a:moveTo>
                    <a:lnTo>
                      <a:pt x="441478" y="0"/>
                    </a:lnTo>
                    <a:cubicBezTo>
                      <a:pt x="487726" y="0"/>
                      <a:pt x="525218" y="37492"/>
                      <a:pt x="525218" y="83740"/>
                    </a:cubicBezTo>
                    <a:lnTo>
                      <a:pt x="525218" y="83740"/>
                    </a:lnTo>
                    <a:cubicBezTo>
                      <a:pt x="525218" y="129988"/>
                      <a:pt x="487726" y="167480"/>
                      <a:pt x="441478"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AED9E0"/>
                </a:solidFill>
                <a:prstDash val="solid"/>
                <a:round/>
              </a:ln>
            </p:spPr>
            <p:txBody>
              <a:bodyPr/>
              <a:lstStyle/>
              <a:p>
                <a:endParaRPr lang="en-US"/>
              </a:p>
            </p:txBody>
          </p:sp>
          <p:sp>
            <p:nvSpPr>
              <p:cNvPr id="7" name="TextBox 7"/>
              <p:cNvSpPr txBox="1"/>
              <p:nvPr/>
            </p:nvSpPr>
            <p:spPr>
              <a:xfrm>
                <a:off x="0" y="-47625"/>
                <a:ext cx="525218" cy="215105"/>
              </a:xfrm>
              <a:prstGeom prst="rect">
                <a:avLst/>
              </a:prstGeom>
            </p:spPr>
            <p:txBody>
              <a:bodyPr lIns="50800" tIns="50800" rIns="50800" bIns="50800" rtlCol="0" anchor="ctr"/>
              <a:lstStyle/>
              <a:p>
                <a:pPr algn="ctr">
                  <a:lnSpc>
                    <a:spcPts val="2659"/>
                  </a:lnSpc>
                </a:pPr>
                <a:r>
                  <a:rPr lang="en-US" sz="1899">
                    <a:solidFill>
                      <a:srgbClr val="000000"/>
                    </a:solidFill>
                    <a:latin typeface="Tahoma"/>
                    <a:ea typeface="Tahoma"/>
                    <a:cs typeface="Tahoma"/>
                    <a:sym typeface="Tahoma"/>
                  </a:rPr>
                  <a:t>Nurse</a:t>
                </a:r>
              </a:p>
            </p:txBody>
          </p:sp>
        </p:grpSp>
      </p:grpSp>
      <p:grpSp>
        <p:nvGrpSpPr>
          <p:cNvPr id="8" name="Group 8"/>
          <p:cNvGrpSpPr/>
          <p:nvPr/>
        </p:nvGrpSpPr>
        <p:grpSpPr>
          <a:xfrm>
            <a:off x="4519976" y="1215953"/>
            <a:ext cx="5984090" cy="1979391"/>
            <a:chOff x="0" y="-167680"/>
            <a:chExt cx="7978787" cy="2639188"/>
          </a:xfrm>
        </p:grpSpPr>
        <p:sp>
          <p:nvSpPr>
            <p:cNvPr id="9" name="AutoShape 9"/>
            <p:cNvSpPr/>
            <p:nvPr/>
          </p:nvSpPr>
          <p:spPr>
            <a:xfrm flipH="1">
              <a:off x="862251" y="1782161"/>
              <a:ext cx="1129614" cy="689347"/>
            </a:xfrm>
            <a:prstGeom prst="line">
              <a:avLst/>
            </a:prstGeom>
            <a:ln w="76200" cap="flat">
              <a:solidFill>
                <a:srgbClr val="AED9E0"/>
              </a:solidFill>
              <a:prstDash val="solid"/>
              <a:headEnd type="none" w="sm" len="sm"/>
              <a:tailEnd type="none" w="sm" len="sm"/>
            </a:ln>
          </p:spPr>
          <p:txBody>
            <a:bodyPr/>
            <a:lstStyle/>
            <a:p>
              <a:endParaRPr lang="en-US"/>
            </a:p>
          </p:txBody>
        </p:sp>
        <p:grpSp>
          <p:nvGrpSpPr>
            <p:cNvPr id="10" name="Group 10"/>
            <p:cNvGrpSpPr/>
            <p:nvPr/>
          </p:nvGrpSpPr>
          <p:grpSpPr>
            <a:xfrm>
              <a:off x="0" y="-167680"/>
              <a:ext cx="7978787" cy="2021483"/>
              <a:chOff x="0" y="-33122"/>
              <a:chExt cx="1576057" cy="399305"/>
            </a:xfrm>
          </p:grpSpPr>
          <p:sp>
            <p:nvSpPr>
              <p:cNvPr id="11" name="Freeform 11"/>
              <p:cNvSpPr/>
              <p:nvPr/>
            </p:nvSpPr>
            <p:spPr>
              <a:xfrm>
                <a:off x="0" y="0"/>
                <a:ext cx="1576057" cy="342155"/>
              </a:xfrm>
              <a:custGeom>
                <a:avLst/>
                <a:gdLst/>
                <a:ahLst/>
                <a:cxnLst/>
                <a:rect l="l" t="t" r="r" b="b"/>
                <a:pathLst>
                  <a:path w="1576057" h="342155">
                    <a:moveTo>
                      <a:pt x="65981" y="0"/>
                    </a:moveTo>
                    <a:lnTo>
                      <a:pt x="1510075" y="0"/>
                    </a:lnTo>
                    <a:cubicBezTo>
                      <a:pt x="1527575" y="0"/>
                      <a:pt x="1544357" y="6952"/>
                      <a:pt x="1556731" y="19325"/>
                    </a:cubicBezTo>
                    <a:cubicBezTo>
                      <a:pt x="1569105" y="31699"/>
                      <a:pt x="1576057" y="48482"/>
                      <a:pt x="1576057" y="65981"/>
                    </a:cubicBezTo>
                    <a:lnTo>
                      <a:pt x="1576057" y="276174"/>
                    </a:lnTo>
                    <a:cubicBezTo>
                      <a:pt x="1576057" y="293673"/>
                      <a:pt x="1569105" y="310456"/>
                      <a:pt x="1556731" y="322830"/>
                    </a:cubicBezTo>
                    <a:cubicBezTo>
                      <a:pt x="1544357" y="335204"/>
                      <a:pt x="1527575" y="342155"/>
                      <a:pt x="1510075" y="342155"/>
                    </a:cubicBezTo>
                    <a:lnTo>
                      <a:pt x="65981" y="342155"/>
                    </a:lnTo>
                    <a:cubicBezTo>
                      <a:pt x="29541" y="342155"/>
                      <a:pt x="0" y="312614"/>
                      <a:pt x="0" y="276174"/>
                    </a:cubicBezTo>
                    <a:lnTo>
                      <a:pt x="0" y="65981"/>
                    </a:lnTo>
                    <a:cubicBezTo>
                      <a:pt x="0" y="48482"/>
                      <a:pt x="6952" y="31699"/>
                      <a:pt x="19325" y="19325"/>
                    </a:cubicBezTo>
                    <a:cubicBezTo>
                      <a:pt x="31699" y="6952"/>
                      <a:pt x="48482" y="0"/>
                      <a:pt x="65981" y="0"/>
                    </a:cubicBezTo>
                    <a:close/>
                  </a:path>
                </a:pathLst>
              </a:custGeom>
              <a:solidFill>
                <a:srgbClr val="FEFAF6"/>
              </a:solidFill>
              <a:ln w="66675" cap="rnd">
                <a:solidFill>
                  <a:srgbClr val="AED9E0"/>
                </a:solidFill>
                <a:prstDash val="solid"/>
                <a:round/>
              </a:ln>
            </p:spPr>
            <p:txBody>
              <a:bodyPr/>
              <a:lstStyle/>
              <a:p>
                <a:endParaRPr lang="en-US"/>
              </a:p>
            </p:txBody>
          </p:sp>
          <p:sp>
            <p:nvSpPr>
              <p:cNvPr id="12" name="TextBox 12"/>
              <p:cNvSpPr txBox="1"/>
              <p:nvPr/>
            </p:nvSpPr>
            <p:spPr>
              <a:xfrm>
                <a:off x="0" y="-33122"/>
                <a:ext cx="1576057" cy="39930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She’s been pushing a while and the baby’s heart rate is showing some late decelerations. She’s anxious and asking if something is wrong.</a:t>
                </a:r>
              </a:p>
            </p:txBody>
          </p:sp>
        </p:grpSp>
      </p:grpSp>
      <p:grpSp>
        <p:nvGrpSpPr>
          <p:cNvPr id="13" name="Group 13"/>
          <p:cNvGrpSpPr/>
          <p:nvPr/>
        </p:nvGrpSpPr>
        <p:grpSpPr>
          <a:xfrm>
            <a:off x="8209550" y="2020691"/>
            <a:ext cx="6660714" cy="11376218"/>
            <a:chOff x="0" y="0"/>
            <a:chExt cx="8880951" cy="15168291"/>
          </a:xfrm>
        </p:grpSpPr>
        <p:sp>
          <p:nvSpPr>
            <p:cNvPr id="14" name="Freeform 14"/>
            <p:cNvSpPr/>
            <p:nvPr/>
          </p:nvSpPr>
          <p:spPr>
            <a:xfrm flipH="1">
              <a:off x="0" y="0"/>
              <a:ext cx="8880951" cy="15168291"/>
            </a:xfrm>
            <a:custGeom>
              <a:avLst/>
              <a:gdLst/>
              <a:ahLst/>
              <a:cxnLst/>
              <a:rect l="l" t="t" r="r" b="b"/>
              <a:pathLst>
                <a:path w="8880951" h="15168291">
                  <a:moveTo>
                    <a:pt x="8880951" y="0"/>
                  </a:moveTo>
                  <a:lnTo>
                    <a:pt x="0" y="0"/>
                  </a:lnTo>
                  <a:lnTo>
                    <a:pt x="0" y="15168291"/>
                  </a:lnTo>
                  <a:lnTo>
                    <a:pt x="8880951" y="15168291"/>
                  </a:lnTo>
                  <a:lnTo>
                    <a:pt x="8880951" y="0"/>
                  </a:lnTo>
                  <a:close/>
                </a:path>
              </a:pathLst>
            </a:custGeom>
            <a:blipFill>
              <a:blip r:embed="rId5"/>
              <a:stretch>
                <a:fillRect l="-79317" r="-76876"/>
              </a:stretch>
            </a:blipFill>
          </p:spPr>
          <p:txBody>
            <a:bodyPr/>
            <a:lstStyle/>
            <a:p>
              <a:endParaRPr lang="en-US"/>
            </a:p>
          </p:txBody>
        </p:sp>
        <p:grpSp>
          <p:nvGrpSpPr>
            <p:cNvPr id="15" name="Group 15"/>
            <p:cNvGrpSpPr/>
            <p:nvPr/>
          </p:nvGrpSpPr>
          <p:grpSpPr>
            <a:xfrm>
              <a:off x="727862" y="9799542"/>
              <a:ext cx="2658917" cy="847869"/>
              <a:chOff x="0" y="0"/>
              <a:chExt cx="525218" cy="167480"/>
            </a:xfrm>
          </p:grpSpPr>
          <p:sp>
            <p:nvSpPr>
              <p:cNvPr id="16" name="Freeform 16"/>
              <p:cNvSpPr/>
              <p:nvPr/>
            </p:nvSpPr>
            <p:spPr>
              <a:xfrm>
                <a:off x="0" y="0"/>
                <a:ext cx="525218" cy="167480"/>
              </a:xfrm>
              <a:custGeom>
                <a:avLst/>
                <a:gdLst/>
                <a:ahLst/>
                <a:cxnLst/>
                <a:rect l="l" t="t" r="r" b="b"/>
                <a:pathLst>
                  <a:path w="525218" h="167480">
                    <a:moveTo>
                      <a:pt x="83740" y="0"/>
                    </a:moveTo>
                    <a:lnTo>
                      <a:pt x="441478" y="0"/>
                    </a:lnTo>
                    <a:cubicBezTo>
                      <a:pt x="487726" y="0"/>
                      <a:pt x="525218" y="37492"/>
                      <a:pt x="525218" y="83740"/>
                    </a:cubicBezTo>
                    <a:lnTo>
                      <a:pt x="525218" y="83740"/>
                    </a:lnTo>
                    <a:cubicBezTo>
                      <a:pt x="525218" y="129988"/>
                      <a:pt x="487726" y="167480"/>
                      <a:pt x="441478"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5E6472"/>
                </a:solidFill>
                <a:prstDash val="solid"/>
                <a:round/>
              </a:ln>
            </p:spPr>
            <p:txBody>
              <a:bodyPr/>
              <a:lstStyle/>
              <a:p>
                <a:endParaRPr lang="en-US"/>
              </a:p>
            </p:txBody>
          </p:sp>
          <p:sp>
            <p:nvSpPr>
              <p:cNvPr id="17" name="TextBox 17"/>
              <p:cNvSpPr txBox="1"/>
              <p:nvPr/>
            </p:nvSpPr>
            <p:spPr>
              <a:xfrm>
                <a:off x="0" y="-47625"/>
                <a:ext cx="525218" cy="215105"/>
              </a:xfrm>
              <a:prstGeom prst="rect">
                <a:avLst/>
              </a:prstGeom>
            </p:spPr>
            <p:txBody>
              <a:bodyPr lIns="50800" tIns="50800" rIns="50800" bIns="50800" rtlCol="0" anchor="ctr"/>
              <a:lstStyle/>
              <a:p>
                <a:pPr algn="ctr">
                  <a:lnSpc>
                    <a:spcPts val="2659"/>
                  </a:lnSpc>
                </a:pPr>
                <a:r>
                  <a:rPr lang="en-US" sz="1899">
                    <a:solidFill>
                      <a:srgbClr val="000000"/>
                    </a:solidFill>
                    <a:latin typeface="Tahoma"/>
                    <a:ea typeface="Tahoma"/>
                    <a:cs typeface="Tahoma"/>
                    <a:sym typeface="Tahoma"/>
                  </a:rPr>
                  <a:t>Physician</a:t>
                </a:r>
              </a:p>
            </p:txBody>
          </p:sp>
        </p:grpSp>
      </p:grpSp>
      <p:grpSp>
        <p:nvGrpSpPr>
          <p:cNvPr id="18" name="Group 18"/>
          <p:cNvGrpSpPr/>
          <p:nvPr/>
        </p:nvGrpSpPr>
        <p:grpSpPr>
          <a:xfrm>
            <a:off x="7359338" y="2678333"/>
            <a:ext cx="4230504" cy="1826702"/>
            <a:chOff x="0" y="-141097"/>
            <a:chExt cx="5640672" cy="2435602"/>
          </a:xfrm>
        </p:grpSpPr>
        <p:sp>
          <p:nvSpPr>
            <p:cNvPr id="19" name="AutoShape 19"/>
            <p:cNvSpPr/>
            <p:nvPr/>
          </p:nvSpPr>
          <p:spPr>
            <a:xfrm>
              <a:off x="3652302" y="1620590"/>
              <a:ext cx="930336"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20" name="Group 20"/>
            <p:cNvGrpSpPr/>
            <p:nvPr/>
          </p:nvGrpSpPr>
          <p:grpSpPr>
            <a:xfrm>
              <a:off x="0" y="-141097"/>
              <a:ext cx="5640672" cy="1997939"/>
              <a:chOff x="0" y="-27871"/>
              <a:chExt cx="1114207" cy="394655"/>
            </a:xfrm>
          </p:grpSpPr>
          <p:sp>
            <p:nvSpPr>
              <p:cNvPr id="21" name="Freeform 21"/>
              <p:cNvSpPr/>
              <p:nvPr/>
            </p:nvSpPr>
            <p:spPr>
              <a:xfrm>
                <a:off x="0" y="0"/>
                <a:ext cx="1114207" cy="337505"/>
              </a:xfrm>
              <a:custGeom>
                <a:avLst/>
                <a:gdLst/>
                <a:ahLst/>
                <a:cxnLst/>
                <a:rect l="l" t="t" r="r" b="b"/>
                <a:pathLst>
                  <a:path w="1114207" h="337505">
                    <a:moveTo>
                      <a:pt x="93331" y="0"/>
                    </a:moveTo>
                    <a:lnTo>
                      <a:pt x="1020876" y="0"/>
                    </a:lnTo>
                    <a:cubicBezTo>
                      <a:pt x="1072421" y="0"/>
                      <a:pt x="1114207" y="41786"/>
                      <a:pt x="1114207" y="93331"/>
                    </a:cubicBezTo>
                    <a:lnTo>
                      <a:pt x="1114207" y="244173"/>
                    </a:lnTo>
                    <a:cubicBezTo>
                      <a:pt x="1114207" y="268926"/>
                      <a:pt x="1104374" y="292666"/>
                      <a:pt x="1086871" y="310168"/>
                    </a:cubicBezTo>
                    <a:cubicBezTo>
                      <a:pt x="1069368" y="327671"/>
                      <a:pt x="1045629" y="337505"/>
                      <a:pt x="1020876" y="337505"/>
                    </a:cubicBezTo>
                    <a:lnTo>
                      <a:pt x="93331" y="337505"/>
                    </a:lnTo>
                    <a:cubicBezTo>
                      <a:pt x="68578" y="337505"/>
                      <a:pt x="44839" y="327671"/>
                      <a:pt x="27336" y="310168"/>
                    </a:cubicBezTo>
                    <a:cubicBezTo>
                      <a:pt x="9833" y="292666"/>
                      <a:pt x="0" y="268926"/>
                      <a:pt x="0" y="244173"/>
                    </a:cubicBezTo>
                    <a:lnTo>
                      <a:pt x="0" y="93331"/>
                    </a:lnTo>
                    <a:cubicBezTo>
                      <a:pt x="0" y="68578"/>
                      <a:pt x="9833" y="44839"/>
                      <a:pt x="27336" y="27336"/>
                    </a:cubicBezTo>
                    <a:cubicBezTo>
                      <a:pt x="44839" y="9833"/>
                      <a:pt x="68578" y="0"/>
                      <a:pt x="93331" y="0"/>
                    </a:cubicBezTo>
                    <a:close/>
                  </a:path>
                </a:pathLst>
              </a:custGeom>
              <a:solidFill>
                <a:srgbClr val="FEFAF6"/>
              </a:solidFill>
              <a:ln w="66675" cap="rnd">
                <a:solidFill>
                  <a:srgbClr val="5E6472"/>
                </a:solidFill>
                <a:prstDash val="solid"/>
                <a:round/>
              </a:ln>
            </p:spPr>
            <p:txBody>
              <a:bodyPr/>
              <a:lstStyle/>
              <a:p>
                <a:endParaRPr lang="en-US"/>
              </a:p>
            </p:txBody>
          </p:sp>
          <p:sp>
            <p:nvSpPr>
              <p:cNvPr id="22" name="TextBox 22"/>
              <p:cNvSpPr txBox="1"/>
              <p:nvPr/>
            </p:nvSpPr>
            <p:spPr>
              <a:xfrm>
                <a:off x="0" y="-27871"/>
                <a:ext cx="1114207"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Let’s go in together and talk it through with her.</a:t>
                </a:r>
              </a:p>
            </p:txBody>
          </p:sp>
        </p:grpSp>
      </p:grpSp>
      <p:grpSp>
        <p:nvGrpSpPr>
          <p:cNvPr id="23" name="Group 23"/>
          <p:cNvGrpSpPr/>
          <p:nvPr/>
        </p:nvGrpSpPr>
        <p:grpSpPr>
          <a:xfrm>
            <a:off x="267610" y="9099737"/>
            <a:ext cx="18020390" cy="1380403"/>
            <a:chOff x="0" y="-35586"/>
            <a:chExt cx="4746111" cy="363563"/>
          </a:xfrm>
        </p:grpSpPr>
        <p:sp>
          <p:nvSpPr>
            <p:cNvPr id="24" name="Freeform 24"/>
            <p:cNvSpPr/>
            <p:nvPr/>
          </p:nvSpPr>
          <p:spPr>
            <a:xfrm>
              <a:off x="0" y="0"/>
              <a:ext cx="4746111" cy="296888"/>
            </a:xfrm>
            <a:custGeom>
              <a:avLst/>
              <a:gdLst/>
              <a:ahLst/>
              <a:cxnLst/>
              <a:rect l="l" t="t" r="r" b="b"/>
              <a:pathLst>
                <a:path w="4746111" h="296888">
                  <a:moveTo>
                    <a:pt x="0" y="0"/>
                  </a:moveTo>
                  <a:lnTo>
                    <a:pt x="4746111" y="0"/>
                  </a:lnTo>
                  <a:lnTo>
                    <a:pt x="4746111" y="296888"/>
                  </a:lnTo>
                  <a:lnTo>
                    <a:pt x="0" y="296888"/>
                  </a:lnTo>
                  <a:close/>
                </a:path>
              </a:pathLst>
            </a:custGeom>
            <a:solidFill>
              <a:srgbClr val="FEFAF6"/>
            </a:solidFill>
          </p:spPr>
          <p:txBody>
            <a:bodyPr/>
            <a:lstStyle/>
            <a:p>
              <a:endParaRPr lang="en-US"/>
            </a:p>
          </p:txBody>
        </p:sp>
        <p:sp>
          <p:nvSpPr>
            <p:cNvPr id="25" name="TextBox 25"/>
            <p:cNvSpPr txBox="1"/>
            <p:nvPr/>
          </p:nvSpPr>
          <p:spPr>
            <a:xfrm>
              <a:off x="0" y="-35586"/>
              <a:ext cx="4746111" cy="363563"/>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The OB enters the room with the nurse. The video is activated for the interpreter to join and is introduced.</a:t>
              </a:r>
            </a:p>
          </p:txBody>
        </p:sp>
      </p:grpSp>
      <p:grpSp>
        <p:nvGrpSpPr>
          <p:cNvPr id="26" name="Group 26"/>
          <p:cNvGrpSpPr/>
          <p:nvPr/>
        </p:nvGrpSpPr>
        <p:grpSpPr>
          <a:xfrm>
            <a:off x="0" y="112503"/>
            <a:ext cx="6864768" cy="1150567"/>
            <a:chOff x="0" y="-27222"/>
            <a:chExt cx="1982287" cy="332241"/>
          </a:xfrm>
        </p:grpSpPr>
        <p:sp>
          <p:nvSpPr>
            <p:cNvPr id="27" name="Freeform 27"/>
            <p:cNvSpPr/>
            <p:nvPr/>
          </p:nvSpPr>
          <p:spPr>
            <a:xfrm>
              <a:off x="0" y="0"/>
              <a:ext cx="1982287" cy="284616"/>
            </a:xfrm>
            <a:custGeom>
              <a:avLst/>
              <a:gdLst/>
              <a:ahLst/>
              <a:cxnLst/>
              <a:rect l="l" t="t" r="r" b="b"/>
              <a:pathLst>
                <a:path w="1982287" h="284616">
                  <a:moveTo>
                    <a:pt x="57517" y="0"/>
                  </a:moveTo>
                  <a:lnTo>
                    <a:pt x="1924771" y="0"/>
                  </a:lnTo>
                  <a:cubicBezTo>
                    <a:pt x="1940025" y="0"/>
                    <a:pt x="1954655" y="6060"/>
                    <a:pt x="1965441" y="16846"/>
                  </a:cubicBezTo>
                  <a:cubicBezTo>
                    <a:pt x="1976228" y="27633"/>
                    <a:pt x="1982287" y="42262"/>
                    <a:pt x="1982287" y="57517"/>
                  </a:cubicBezTo>
                  <a:lnTo>
                    <a:pt x="1982287" y="227099"/>
                  </a:lnTo>
                  <a:cubicBezTo>
                    <a:pt x="1982287" y="258865"/>
                    <a:pt x="1956536" y="284616"/>
                    <a:pt x="1924771" y="284616"/>
                  </a:cubicBezTo>
                  <a:lnTo>
                    <a:pt x="57517" y="284616"/>
                  </a:lnTo>
                  <a:cubicBezTo>
                    <a:pt x="42262" y="284616"/>
                    <a:pt x="27633" y="278556"/>
                    <a:pt x="16846" y="267769"/>
                  </a:cubicBezTo>
                  <a:cubicBezTo>
                    <a:pt x="6060" y="256983"/>
                    <a:pt x="0" y="242353"/>
                    <a:pt x="0" y="227099"/>
                  </a:cubicBezTo>
                  <a:lnTo>
                    <a:pt x="0" y="57517"/>
                  </a:lnTo>
                  <a:cubicBezTo>
                    <a:pt x="0" y="25751"/>
                    <a:pt x="25751" y="0"/>
                    <a:pt x="57517" y="0"/>
                  </a:cubicBezTo>
                  <a:close/>
                </a:path>
              </a:pathLst>
            </a:custGeom>
            <a:solidFill>
              <a:srgbClr val="F8A69F"/>
            </a:solidFill>
            <a:ln w="38100" cap="rnd">
              <a:solidFill>
                <a:srgbClr val="5E6472"/>
              </a:solidFill>
              <a:prstDash val="solid"/>
              <a:round/>
            </a:ln>
          </p:spPr>
          <p:txBody>
            <a:bodyPr/>
            <a:lstStyle/>
            <a:p>
              <a:endParaRPr lang="en-US"/>
            </a:p>
          </p:txBody>
        </p:sp>
        <p:sp>
          <p:nvSpPr>
            <p:cNvPr id="28" name="TextBox 28"/>
            <p:cNvSpPr txBox="1"/>
            <p:nvPr/>
          </p:nvSpPr>
          <p:spPr>
            <a:xfrm>
              <a:off x="0" y="-27222"/>
              <a:ext cx="1982287"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RMC ACROSS DOMAINS: 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186295" y="1522051"/>
            <a:ext cx="3746333" cy="1813813"/>
            <a:chOff x="0" y="-140307"/>
            <a:chExt cx="4995111" cy="2418417"/>
          </a:xfrm>
        </p:grpSpPr>
        <p:grpSp>
          <p:nvGrpSpPr>
            <p:cNvPr id="4" name="Group 4"/>
            <p:cNvGrpSpPr/>
            <p:nvPr/>
          </p:nvGrpSpPr>
          <p:grpSpPr>
            <a:xfrm>
              <a:off x="0" y="-140307"/>
              <a:ext cx="4995111" cy="1997939"/>
              <a:chOff x="0" y="-27715"/>
              <a:chExt cx="986689" cy="394655"/>
            </a:xfrm>
          </p:grpSpPr>
          <p:sp>
            <p:nvSpPr>
              <p:cNvPr id="5" name="Freeform 5"/>
              <p:cNvSpPr/>
              <p:nvPr/>
            </p:nvSpPr>
            <p:spPr>
              <a:xfrm>
                <a:off x="0" y="0"/>
                <a:ext cx="986689" cy="337505"/>
              </a:xfrm>
              <a:custGeom>
                <a:avLst/>
                <a:gdLst/>
                <a:ahLst/>
                <a:cxnLst/>
                <a:rect l="l" t="t" r="r" b="b"/>
                <a:pathLst>
                  <a:path w="986689" h="337505">
                    <a:moveTo>
                      <a:pt x="105393" y="0"/>
                    </a:moveTo>
                    <a:lnTo>
                      <a:pt x="881295" y="0"/>
                    </a:lnTo>
                    <a:cubicBezTo>
                      <a:pt x="939502" y="0"/>
                      <a:pt x="986689" y="47186"/>
                      <a:pt x="986689" y="105393"/>
                    </a:cubicBezTo>
                    <a:lnTo>
                      <a:pt x="986689" y="232111"/>
                    </a:lnTo>
                    <a:cubicBezTo>
                      <a:pt x="986689" y="290318"/>
                      <a:pt x="939502" y="337505"/>
                      <a:pt x="881295" y="337505"/>
                    </a:cubicBezTo>
                    <a:lnTo>
                      <a:pt x="105393" y="337505"/>
                    </a:lnTo>
                    <a:cubicBezTo>
                      <a:pt x="47186" y="337505"/>
                      <a:pt x="0" y="290318"/>
                      <a:pt x="0" y="232111"/>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endParaRPr lang="en-US"/>
              </a:p>
            </p:txBody>
          </p:sp>
          <p:sp>
            <p:nvSpPr>
              <p:cNvPr id="6" name="TextBox 6"/>
              <p:cNvSpPr txBox="1"/>
              <p:nvPr/>
            </p:nvSpPr>
            <p:spPr>
              <a:xfrm>
                <a:off x="0" y="-27715"/>
                <a:ext cx="98668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a:t>
                </a:r>
                <a:r>
                  <a:rPr lang="en-US" sz="2000" err="1">
                    <a:solidFill>
                      <a:srgbClr val="000000"/>
                    </a:solidFill>
                    <a:latin typeface="Roboto"/>
                    <a:ea typeface="Roboto"/>
                    <a:cs typeface="Roboto"/>
                    <a:sym typeface="Roboto"/>
                  </a:rPr>
                  <a:t>Está</a:t>
                </a:r>
                <a:r>
                  <a:rPr lang="en-US" sz="2000">
                    <a:solidFill>
                      <a:srgbClr val="000000"/>
                    </a:solidFill>
                    <a:latin typeface="Roboto"/>
                    <a:ea typeface="Roboto"/>
                    <a:cs typeface="Roboto"/>
                    <a:sym typeface="Roboto"/>
                  </a:rPr>
                  <a:t> bien? ¿Por </a:t>
                </a:r>
                <a:r>
                  <a:rPr lang="en-US" sz="2000" err="1">
                    <a:solidFill>
                      <a:srgbClr val="000000"/>
                    </a:solidFill>
                    <a:latin typeface="Roboto"/>
                    <a:ea typeface="Roboto"/>
                    <a:cs typeface="Roboto"/>
                    <a:sym typeface="Roboto"/>
                  </a:rPr>
                  <a:t>qué</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dicen</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cesárea</a:t>
                </a:r>
                <a:r>
                  <a:rPr lang="en-US" sz="2000">
                    <a:solidFill>
                      <a:srgbClr val="000000"/>
                    </a:solidFill>
                    <a:latin typeface="Roboto"/>
                    <a:ea typeface="Roboto"/>
                    <a:cs typeface="Roboto"/>
                    <a:sym typeface="Roboto"/>
                  </a:rPr>
                  <a:t>?</a:t>
                </a:r>
              </a:p>
            </p:txBody>
          </p:sp>
        </p:grpSp>
        <p:sp>
          <p:nvSpPr>
            <p:cNvPr id="7" name="AutoShape 7"/>
            <p:cNvSpPr/>
            <p:nvPr/>
          </p:nvSpPr>
          <p:spPr>
            <a:xfrm>
              <a:off x="2712763" y="1708617"/>
              <a:ext cx="815173" cy="569493"/>
            </a:xfrm>
            <a:prstGeom prst="line">
              <a:avLst/>
            </a:prstGeom>
            <a:ln w="76200" cap="rnd">
              <a:solidFill>
                <a:srgbClr val="B8F2E6"/>
              </a:solidFill>
              <a:prstDash val="solid"/>
              <a:headEnd type="none" w="sm" len="sm"/>
              <a:tailEnd type="none" w="sm" len="sm"/>
            </a:ln>
          </p:spPr>
          <p:txBody>
            <a:bodyPr/>
            <a:lstStyle/>
            <a:p>
              <a:endParaRPr lang="en-US"/>
            </a:p>
          </p:txBody>
        </p:sp>
      </p:grpSp>
      <p:sp>
        <p:nvSpPr>
          <p:cNvPr id="8" name="Freeform 8"/>
          <p:cNvSpPr/>
          <p:nvPr/>
        </p:nvSpPr>
        <p:spPr>
          <a:xfrm>
            <a:off x="8931549" y="2247252"/>
            <a:ext cx="8815468" cy="10923098"/>
          </a:xfrm>
          <a:custGeom>
            <a:avLst/>
            <a:gdLst/>
            <a:ahLst/>
            <a:cxnLst/>
            <a:rect l="l" t="t" r="r" b="b"/>
            <a:pathLst>
              <a:path w="8815468" h="10923098">
                <a:moveTo>
                  <a:pt x="0" y="0"/>
                </a:moveTo>
                <a:lnTo>
                  <a:pt x="8815468" y="0"/>
                </a:lnTo>
                <a:lnTo>
                  <a:pt x="8815468" y="10923097"/>
                </a:lnTo>
                <a:lnTo>
                  <a:pt x="0" y="10923097"/>
                </a:lnTo>
                <a:lnTo>
                  <a:pt x="0" y="0"/>
                </a:lnTo>
                <a:close/>
              </a:path>
            </a:pathLst>
          </a:custGeom>
          <a:blipFill>
            <a:blip r:embed="rId4"/>
            <a:stretch>
              <a:fillRect l="-24194"/>
            </a:stretch>
          </a:blipFill>
        </p:spPr>
        <p:txBody>
          <a:bodyPr/>
          <a:lstStyle/>
          <a:p>
            <a:endParaRPr lang="en-US"/>
          </a:p>
        </p:txBody>
      </p:sp>
      <p:grpSp>
        <p:nvGrpSpPr>
          <p:cNvPr id="9" name="Group 9"/>
          <p:cNvGrpSpPr/>
          <p:nvPr/>
        </p:nvGrpSpPr>
        <p:grpSpPr>
          <a:xfrm>
            <a:off x="-4625416" y="3286927"/>
            <a:ext cx="10500110" cy="7000073"/>
            <a:chOff x="0" y="0"/>
            <a:chExt cx="14000147" cy="9333431"/>
          </a:xfrm>
        </p:grpSpPr>
        <p:sp>
          <p:nvSpPr>
            <p:cNvPr id="10" name="Freeform 10"/>
            <p:cNvSpPr/>
            <p:nvPr/>
          </p:nvSpPr>
          <p:spPr>
            <a:xfrm>
              <a:off x="0" y="0"/>
              <a:ext cx="14000147" cy="9333431"/>
            </a:xfrm>
            <a:custGeom>
              <a:avLst/>
              <a:gdLst/>
              <a:ahLst/>
              <a:cxnLst/>
              <a:rect l="l" t="t" r="r" b="b"/>
              <a:pathLst>
                <a:path w="14000147" h="9333431">
                  <a:moveTo>
                    <a:pt x="0" y="0"/>
                  </a:moveTo>
                  <a:lnTo>
                    <a:pt x="14000147" y="0"/>
                  </a:lnTo>
                  <a:lnTo>
                    <a:pt x="14000147" y="9333431"/>
                  </a:lnTo>
                  <a:lnTo>
                    <a:pt x="0" y="9333431"/>
                  </a:lnTo>
                  <a:lnTo>
                    <a:pt x="0" y="0"/>
                  </a:lnTo>
                  <a:close/>
                </a:path>
              </a:pathLst>
            </a:custGeom>
            <a:blipFill>
              <a:blip r:embed="rId5"/>
              <a:stretch>
                <a:fillRect/>
              </a:stretch>
            </a:blipFill>
          </p:spPr>
          <p:txBody>
            <a:bodyPr/>
            <a:lstStyle/>
            <a:p>
              <a:endParaRPr lang="en-US"/>
            </a:p>
          </p:txBody>
        </p:sp>
        <p:grpSp>
          <p:nvGrpSpPr>
            <p:cNvPr id="11" name="Group 11"/>
            <p:cNvGrpSpPr/>
            <p:nvPr/>
          </p:nvGrpSpPr>
          <p:grpSpPr>
            <a:xfrm>
              <a:off x="6454708" y="7688258"/>
              <a:ext cx="2107924" cy="1193192"/>
              <a:chOff x="0" y="-25654"/>
              <a:chExt cx="380011" cy="215105"/>
            </a:xfrm>
          </p:grpSpPr>
          <p:sp>
            <p:nvSpPr>
              <p:cNvPr id="12" name="Freeform 12"/>
              <p:cNvSpPr/>
              <p:nvPr/>
            </p:nvSpPr>
            <p:spPr>
              <a:xfrm>
                <a:off x="0" y="0"/>
                <a:ext cx="380011" cy="167480"/>
              </a:xfrm>
              <a:custGeom>
                <a:avLst/>
                <a:gdLst/>
                <a:ahLst/>
                <a:cxnLst/>
                <a:rect l="l" t="t" r="r" b="b"/>
                <a:pathLst>
                  <a:path w="380011" h="167480">
                    <a:moveTo>
                      <a:pt x="83740" y="0"/>
                    </a:moveTo>
                    <a:lnTo>
                      <a:pt x="296271" y="0"/>
                    </a:lnTo>
                    <a:cubicBezTo>
                      <a:pt x="342519" y="0"/>
                      <a:pt x="380011" y="37492"/>
                      <a:pt x="380011" y="83740"/>
                    </a:cubicBezTo>
                    <a:lnTo>
                      <a:pt x="380011" y="83740"/>
                    </a:lnTo>
                    <a:cubicBezTo>
                      <a:pt x="380011" y="129988"/>
                      <a:pt x="342519" y="167480"/>
                      <a:pt x="296271"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B8F2E6"/>
                </a:solidFill>
                <a:prstDash val="solid"/>
                <a:round/>
              </a:ln>
            </p:spPr>
            <p:txBody>
              <a:bodyPr/>
              <a:lstStyle/>
              <a:p>
                <a:endParaRPr lang="en-US"/>
              </a:p>
            </p:txBody>
          </p:sp>
          <p:sp>
            <p:nvSpPr>
              <p:cNvPr id="13" name="TextBox 13"/>
              <p:cNvSpPr txBox="1"/>
              <p:nvPr/>
            </p:nvSpPr>
            <p:spPr>
              <a:xfrm>
                <a:off x="0" y="-25654"/>
                <a:ext cx="380011"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Patient</a:t>
                </a:r>
              </a:p>
            </p:txBody>
          </p:sp>
        </p:grpSp>
      </p:grpSp>
      <p:grpSp>
        <p:nvGrpSpPr>
          <p:cNvPr id="14" name="Group 14"/>
          <p:cNvGrpSpPr/>
          <p:nvPr/>
        </p:nvGrpSpPr>
        <p:grpSpPr>
          <a:xfrm>
            <a:off x="3142765" y="3100541"/>
            <a:ext cx="6791098" cy="7186459"/>
            <a:chOff x="0" y="0"/>
            <a:chExt cx="9054798" cy="9581946"/>
          </a:xfrm>
        </p:grpSpPr>
        <p:sp>
          <p:nvSpPr>
            <p:cNvPr id="15" name="Freeform 15"/>
            <p:cNvSpPr/>
            <p:nvPr/>
          </p:nvSpPr>
          <p:spPr>
            <a:xfrm>
              <a:off x="0" y="0"/>
              <a:ext cx="9054798" cy="9581946"/>
            </a:xfrm>
            <a:custGeom>
              <a:avLst/>
              <a:gdLst/>
              <a:ahLst/>
              <a:cxnLst/>
              <a:rect l="l" t="t" r="r" b="b"/>
              <a:pathLst>
                <a:path w="9054798" h="9581946">
                  <a:moveTo>
                    <a:pt x="0" y="0"/>
                  </a:moveTo>
                  <a:lnTo>
                    <a:pt x="9054798" y="0"/>
                  </a:lnTo>
                  <a:lnTo>
                    <a:pt x="9054798" y="9581946"/>
                  </a:lnTo>
                  <a:lnTo>
                    <a:pt x="0" y="9581946"/>
                  </a:lnTo>
                  <a:lnTo>
                    <a:pt x="0" y="0"/>
                  </a:lnTo>
                  <a:close/>
                </a:path>
              </a:pathLst>
            </a:custGeom>
            <a:blipFill>
              <a:blip r:embed="rId6"/>
              <a:stretch>
                <a:fillRect l="-58657"/>
              </a:stretch>
            </a:blipFill>
          </p:spPr>
          <p:txBody>
            <a:bodyPr/>
            <a:lstStyle/>
            <a:p>
              <a:endParaRPr lang="en-US"/>
            </a:p>
          </p:txBody>
        </p:sp>
        <p:grpSp>
          <p:nvGrpSpPr>
            <p:cNvPr id="16" name="Group 16"/>
            <p:cNvGrpSpPr/>
            <p:nvPr/>
          </p:nvGrpSpPr>
          <p:grpSpPr>
            <a:xfrm>
              <a:off x="1125944" y="8211246"/>
              <a:ext cx="2822745" cy="1088971"/>
              <a:chOff x="-3680" y="-23813"/>
              <a:chExt cx="557579" cy="215105"/>
            </a:xfrm>
          </p:grpSpPr>
          <p:sp>
            <p:nvSpPr>
              <p:cNvPr id="17" name="Freeform 17"/>
              <p:cNvSpPr/>
              <p:nvPr/>
            </p:nvSpPr>
            <p:spPr>
              <a:xfrm>
                <a:off x="0" y="0"/>
                <a:ext cx="553899" cy="167480"/>
              </a:xfrm>
              <a:custGeom>
                <a:avLst/>
                <a:gdLst/>
                <a:ahLst/>
                <a:cxnLst/>
                <a:rect l="l" t="t" r="r" b="b"/>
                <a:pathLst>
                  <a:path w="553899" h="167480">
                    <a:moveTo>
                      <a:pt x="83740" y="0"/>
                    </a:moveTo>
                    <a:lnTo>
                      <a:pt x="470159" y="0"/>
                    </a:lnTo>
                    <a:cubicBezTo>
                      <a:pt x="516408" y="0"/>
                      <a:pt x="553899" y="37492"/>
                      <a:pt x="553899" y="83740"/>
                    </a:cubicBezTo>
                    <a:lnTo>
                      <a:pt x="553899" y="83740"/>
                    </a:lnTo>
                    <a:cubicBezTo>
                      <a:pt x="553899" y="129988"/>
                      <a:pt x="516408" y="167480"/>
                      <a:pt x="470159"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F8A69F"/>
                </a:solidFill>
                <a:prstDash val="solid"/>
                <a:round/>
              </a:ln>
            </p:spPr>
            <p:txBody>
              <a:bodyPr/>
              <a:lstStyle/>
              <a:p>
                <a:endParaRPr lang="en-US"/>
              </a:p>
            </p:txBody>
          </p:sp>
          <p:sp>
            <p:nvSpPr>
              <p:cNvPr id="18" name="TextBox 18"/>
              <p:cNvSpPr txBox="1"/>
              <p:nvPr/>
            </p:nvSpPr>
            <p:spPr>
              <a:xfrm>
                <a:off x="-3680" y="-23813"/>
                <a:ext cx="553899"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Support Person</a:t>
                </a:r>
              </a:p>
            </p:txBody>
          </p:sp>
        </p:grpSp>
      </p:grpSp>
      <p:grpSp>
        <p:nvGrpSpPr>
          <p:cNvPr id="19" name="Group 19"/>
          <p:cNvGrpSpPr/>
          <p:nvPr/>
        </p:nvGrpSpPr>
        <p:grpSpPr>
          <a:xfrm>
            <a:off x="10819866" y="45338"/>
            <a:ext cx="5659638" cy="1498454"/>
            <a:chOff x="0" y="-28935"/>
            <a:chExt cx="1490604" cy="394655"/>
          </a:xfrm>
        </p:grpSpPr>
        <p:sp>
          <p:nvSpPr>
            <p:cNvPr id="20" name="Freeform 20"/>
            <p:cNvSpPr/>
            <p:nvPr/>
          </p:nvSpPr>
          <p:spPr>
            <a:xfrm>
              <a:off x="0" y="0"/>
              <a:ext cx="1490604" cy="337505"/>
            </a:xfrm>
            <a:custGeom>
              <a:avLst/>
              <a:gdLst/>
              <a:ahLst/>
              <a:cxnLst/>
              <a:rect l="l" t="t" r="r" b="b"/>
              <a:pathLst>
                <a:path w="1490604" h="337505">
                  <a:moveTo>
                    <a:pt x="69764" y="0"/>
                  </a:moveTo>
                  <a:lnTo>
                    <a:pt x="1420841" y="0"/>
                  </a:lnTo>
                  <a:cubicBezTo>
                    <a:pt x="1459370" y="0"/>
                    <a:pt x="1490604" y="31234"/>
                    <a:pt x="1490604" y="69764"/>
                  </a:cubicBezTo>
                  <a:lnTo>
                    <a:pt x="1490604" y="267741"/>
                  </a:lnTo>
                  <a:cubicBezTo>
                    <a:pt x="1490604" y="306270"/>
                    <a:pt x="1459370" y="337505"/>
                    <a:pt x="1420841" y="337505"/>
                  </a:cubicBezTo>
                  <a:lnTo>
                    <a:pt x="69764" y="337505"/>
                  </a:lnTo>
                  <a:cubicBezTo>
                    <a:pt x="31234" y="337505"/>
                    <a:pt x="0" y="306270"/>
                    <a:pt x="0" y="267741"/>
                  </a:cubicBezTo>
                  <a:lnTo>
                    <a:pt x="0" y="69764"/>
                  </a:lnTo>
                  <a:cubicBezTo>
                    <a:pt x="0" y="31234"/>
                    <a:pt x="31234" y="0"/>
                    <a:pt x="69764" y="0"/>
                  </a:cubicBezTo>
                  <a:close/>
                </a:path>
              </a:pathLst>
            </a:custGeom>
            <a:solidFill>
              <a:srgbClr val="FEFAF6"/>
            </a:solidFill>
            <a:ln w="66675" cap="rnd">
              <a:solidFill>
                <a:srgbClr val="5E6472"/>
              </a:solidFill>
              <a:prstDash val="solid"/>
              <a:round/>
            </a:ln>
          </p:spPr>
          <p:txBody>
            <a:bodyPr/>
            <a:lstStyle/>
            <a:p>
              <a:endParaRPr lang="en-US"/>
            </a:p>
          </p:txBody>
        </p:sp>
        <p:sp>
          <p:nvSpPr>
            <p:cNvPr id="21" name="TextBox 21"/>
            <p:cNvSpPr txBox="1"/>
            <p:nvPr/>
          </p:nvSpPr>
          <p:spPr>
            <a:xfrm>
              <a:off x="0" y="-28935"/>
              <a:ext cx="1490604"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Hi, I’m Dr. Lewis. I want to talk with you about how the baby is doing.</a:t>
              </a:r>
            </a:p>
          </p:txBody>
        </p:sp>
      </p:grpSp>
      <p:sp>
        <p:nvSpPr>
          <p:cNvPr id="22" name="Freeform 22"/>
          <p:cNvSpPr/>
          <p:nvPr/>
        </p:nvSpPr>
        <p:spPr>
          <a:xfrm flipH="1">
            <a:off x="12736777" y="1794131"/>
            <a:ext cx="6660714" cy="11376218"/>
          </a:xfrm>
          <a:custGeom>
            <a:avLst/>
            <a:gdLst/>
            <a:ahLst/>
            <a:cxnLst/>
            <a:rect l="l" t="t" r="r" b="b"/>
            <a:pathLst>
              <a:path w="6660714" h="11376218">
                <a:moveTo>
                  <a:pt x="6660714" y="0"/>
                </a:moveTo>
                <a:lnTo>
                  <a:pt x="0" y="0"/>
                </a:lnTo>
                <a:lnTo>
                  <a:pt x="0" y="11376218"/>
                </a:lnTo>
                <a:lnTo>
                  <a:pt x="6660714" y="11376218"/>
                </a:lnTo>
                <a:lnTo>
                  <a:pt x="6660714" y="0"/>
                </a:lnTo>
                <a:close/>
              </a:path>
            </a:pathLst>
          </a:custGeom>
          <a:blipFill>
            <a:blip r:embed="rId7"/>
            <a:stretch>
              <a:fillRect l="-79317" r="-76876"/>
            </a:stretch>
          </a:blipFill>
        </p:spPr>
        <p:txBody>
          <a:bodyPr/>
          <a:lstStyle/>
          <a:p>
            <a:endParaRPr lang="en-US"/>
          </a:p>
        </p:txBody>
      </p:sp>
      <p:grpSp>
        <p:nvGrpSpPr>
          <p:cNvPr id="23" name="Group 23"/>
          <p:cNvGrpSpPr/>
          <p:nvPr/>
        </p:nvGrpSpPr>
        <p:grpSpPr>
          <a:xfrm>
            <a:off x="11029805" y="1436663"/>
            <a:ext cx="5037328" cy="2438554"/>
            <a:chOff x="0" y="0"/>
            <a:chExt cx="6716438" cy="3251404"/>
          </a:xfrm>
        </p:grpSpPr>
        <p:sp>
          <p:nvSpPr>
            <p:cNvPr id="24" name="AutoShape 24"/>
            <p:cNvSpPr/>
            <p:nvPr/>
          </p:nvSpPr>
          <p:spPr>
            <a:xfrm>
              <a:off x="4448148" y="2577489"/>
              <a:ext cx="930336"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25" name="Group 25"/>
            <p:cNvGrpSpPr/>
            <p:nvPr/>
          </p:nvGrpSpPr>
          <p:grpSpPr>
            <a:xfrm>
              <a:off x="0" y="818394"/>
              <a:ext cx="6716438" cy="2021483"/>
              <a:chOff x="0" y="-27359"/>
              <a:chExt cx="1326704" cy="399305"/>
            </a:xfrm>
          </p:grpSpPr>
          <p:sp>
            <p:nvSpPr>
              <p:cNvPr id="26" name="Freeform 26"/>
              <p:cNvSpPr/>
              <p:nvPr/>
            </p:nvSpPr>
            <p:spPr>
              <a:xfrm>
                <a:off x="0" y="0"/>
                <a:ext cx="1326704" cy="342155"/>
              </a:xfrm>
              <a:custGeom>
                <a:avLst/>
                <a:gdLst/>
                <a:ahLst/>
                <a:cxnLst/>
                <a:rect l="l" t="t" r="r" b="b"/>
                <a:pathLst>
                  <a:path w="1326704" h="342155">
                    <a:moveTo>
                      <a:pt x="78382" y="0"/>
                    </a:moveTo>
                    <a:lnTo>
                      <a:pt x="1248321" y="0"/>
                    </a:lnTo>
                    <a:cubicBezTo>
                      <a:pt x="1291611" y="0"/>
                      <a:pt x="1326704" y="35093"/>
                      <a:pt x="1326704" y="78382"/>
                    </a:cubicBezTo>
                    <a:lnTo>
                      <a:pt x="1326704" y="263773"/>
                    </a:lnTo>
                    <a:cubicBezTo>
                      <a:pt x="1326704" y="307062"/>
                      <a:pt x="1291611" y="342155"/>
                      <a:pt x="1248321" y="342155"/>
                    </a:cubicBezTo>
                    <a:lnTo>
                      <a:pt x="78382" y="342155"/>
                    </a:lnTo>
                    <a:cubicBezTo>
                      <a:pt x="35093" y="342155"/>
                      <a:pt x="0" y="307062"/>
                      <a:pt x="0" y="263773"/>
                    </a:cubicBezTo>
                    <a:lnTo>
                      <a:pt x="0" y="78382"/>
                    </a:lnTo>
                    <a:cubicBezTo>
                      <a:pt x="0" y="35093"/>
                      <a:pt x="35093" y="0"/>
                      <a:pt x="78382" y="0"/>
                    </a:cubicBezTo>
                    <a:close/>
                  </a:path>
                </a:pathLst>
              </a:custGeom>
              <a:solidFill>
                <a:srgbClr val="FEFAF6"/>
              </a:solidFill>
              <a:ln w="66675" cap="rnd">
                <a:solidFill>
                  <a:srgbClr val="5E6472"/>
                </a:solidFill>
                <a:prstDash val="solid"/>
                <a:round/>
              </a:ln>
            </p:spPr>
            <p:txBody>
              <a:bodyPr/>
              <a:lstStyle/>
              <a:p>
                <a:endParaRPr lang="en-US"/>
              </a:p>
            </p:txBody>
          </p:sp>
          <p:sp>
            <p:nvSpPr>
              <p:cNvPr id="27" name="TextBox 27"/>
              <p:cNvSpPr txBox="1"/>
              <p:nvPr/>
            </p:nvSpPr>
            <p:spPr>
              <a:xfrm>
                <a:off x="0" y="-27359"/>
                <a:ext cx="1326704" cy="39930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We’re seeing the baby’s heart rate slow down after contractions. That may mean the baby is under stress.</a:t>
                </a:r>
              </a:p>
            </p:txBody>
          </p:sp>
        </p:grpSp>
        <p:sp>
          <p:nvSpPr>
            <p:cNvPr id="28" name="AutoShape 28"/>
            <p:cNvSpPr/>
            <p:nvPr/>
          </p:nvSpPr>
          <p:spPr>
            <a:xfrm>
              <a:off x="5428096" y="0"/>
              <a:ext cx="0" cy="956899"/>
            </a:xfrm>
            <a:prstGeom prst="line">
              <a:avLst/>
            </a:prstGeom>
            <a:ln w="76200" cap="flat">
              <a:solidFill>
                <a:srgbClr val="5E6472"/>
              </a:solidFill>
              <a:prstDash val="solid"/>
              <a:headEnd type="none" w="sm" len="sm"/>
              <a:tailEnd type="none" w="sm" len="sm"/>
            </a:ln>
          </p:spPr>
          <p:txBody>
            <a:bodyPr/>
            <a:lstStyle/>
            <a:p>
              <a:endParaRPr lang="en-US"/>
            </a:p>
          </p:txBody>
        </p:sp>
      </p:grpSp>
      <p:grpSp>
        <p:nvGrpSpPr>
          <p:cNvPr id="29" name="Group 29"/>
          <p:cNvGrpSpPr/>
          <p:nvPr/>
        </p:nvGrpSpPr>
        <p:grpSpPr>
          <a:xfrm>
            <a:off x="7637368" y="4165877"/>
            <a:ext cx="3013264" cy="3164916"/>
            <a:chOff x="0" y="0"/>
            <a:chExt cx="4017685" cy="4219888"/>
          </a:xfrm>
        </p:grpSpPr>
        <p:grpSp>
          <p:nvGrpSpPr>
            <p:cNvPr id="30" name="Group 30"/>
            <p:cNvGrpSpPr/>
            <p:nvPr/>
          </p:nvGrpSpPr>
          <p:grpSpPr>
            <a:xfrm>
              <a:off x="0" y="0"/>
              <a:ext cx="4017685" cy="4025720"/>
              <a:chOff x="0" y="0"/>
              <a:chExt cx="6350000" cy="6362700"/>
            </a:xfrm>
          </p:grpSpPr>
          <p:sp>
            <p:nvSpPr>
              <p:cNvPr id="31" name="Freeform 31"/>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8"/>
                <a:stretch>
                  <a:fillRect l="-13441" r="-25592" b="-9457"/>
                </a:stretch>
              </a:blipFill>
              <a:ln w="66675" cap="sq">
                <a:solidFill>
                  <a:srgbClr val="FAF3DD"/>
                </a:solidFill>
                <a:prstDash val="solid"/>
                <a:miter/>
              </a:ln>
            </p:spPr>
            <p:txBody>
              <a:bodyPr/>
              <a:lstStyle/>
              <a:p>
                <a:endParaRPr lang="en-US"/>
              </a:p>
            </p:txBody>
          </p:sp>
        </p:grpSp>
        <p:grpSp>
          <p:nvGrpSpPr>
            <p:cNvPr id="32" name="Group 32"/>
            <p:cNvGrpSpPr/>
            <p:nvPr/>
          </p:nvGrpSpPr>
          <p:grpSpPr>
            <a:xfrm>
              <a:off x="487648" y="3226478"/>
              <a:ext cx="3042389" cy="993410"/>
              <a:chOff x="0" y="-27578"/>
              <a:chExt cx="859378" cy="280606"/>
            </a:xfrm>
          </p:grpSpPr>
          <p:sp>
            <p:nvSpPr>
              <p:cNvPr id="33" name="Freeform 33"/>
              <p:cNvSpPr/>
              <p:nvPr/>
            </p:nvSpPr>
            <p:spPr>
              <a:xfrm>
                <a:off x="0" y="0"/>
                <a:ext cx="859378" cy="223456"/>
              </a:xfrm>
              <a:custGeom>
                <a:avLst/>
                <a:gdLst/>
                <a:ahLst/>
                <a:cxnLst/>
                <a:rect l="l" t="t" r="r" b="b"/>
                <a:pathLst>
                  <a:path w="859378" h="223456">
                    <a:moveTo>
                      <a:pt x="111728" y="0"/>
                    </a:moveTo>
                    <a:lnTo>
                      <a:pt x="747650" y="0"/>
                    </a:lnTo>
                    <a:cubicBezTo>
                      <a:pt x="809355" y="0"/>
                      <a:pt x="859378" y="50022"/>
                      <a:pt x="859378" y="111728"/>
                    </a:cubicBezTo>
                    <a:lnTo>
                      <a:pt x="859378" y="111728"/>
                    </a:lnTo>
                    <a:cubicBezTo>
                      <a:pt x="859378" y="141360"/>
                      <a:pt x="847606" y="169779"/>
                      <a:pt x="826653" y="190732"/>
                    </a:cubicBezTo>
                    <a:cubicBezTo>
                      <a:pt x="805700" y="211685"/>
                      <a:pt x="777282" y="223456"/>
                      <a:pt x="747650" y="223456"/>
                    </a:cubicBezTo>
                    <a:lnTo>
                      <a:pt x="111728" y="223456"/>
                    </a:lnTo>
                    <a:cubicBezTo>
                      <a:pt x="50022" y="223456"/>
                      <a:pt x="0" y="173434"/>
                      <a:pt x="0" y="111728"/>
                    </a:cubicBezTo>
                    <a:lnTo>
                      <a:pt x="0" y="111728"/>
                    </a:lnTo>
                    <a:cubicBezTo>
                      <a:pt x="0" y="50022"/>
                      <a:pt x="50022" y="0"/>
                      <a:pt x="111728" y="0"/>
                    </a:cubicBezTo>
                    <a:close/>
                  </a:path>
                </a:pathLst>
              </a:custGeom>
              <a:solidFill>
                <a:srgbClr val="FEFAF6"/>
              </a:solidFill>
              <a:ln w="66675" cap="rnd">
                <a:solidFill>
                  <a:srgbClr val="FAF3DD"/>
                </a:solidFill>
                <a:prstDash val="solid"/>
                <a:round/>
              </a:ln>
            </p:spPr>
            <p:txBody>
              <a:bodyPr/>
              <a:lstStyle/>
              <a:p>
                <a:endParaRPr lang="en-US"/>
              </a:p>
            </p:txBody>
          </p:sp>
          <p:sp>
            <p:nvSpPr>
              <p:cNvPr id="34" name="TextBox 34"/>
              <p:cNvSpPr txBox="1"/>
              <p:nvPr/>
            </p:nvSpPr>
            <p:spPr>
              <a:xfrm>
                <a:off x="0" y="-27578"/>
                <a:ext cx="859378" cy="280606"/>
              </a:xfrm>
              <a:prstGeom prst="rect">
                <a:avLst/>
              </a:prstGeom>
            </p:spPr>
            <p:txBody>
              <a:bodyPr lIns="35525" tIns="35525" rIns="35525" bIns="35525" rtlCol="0" anchor="ctr"/>
              <a:lstStyle/>
              <a:p>
                <a:pPr algn="ctr">
                  <a:lnSpc>
                    <a:spcPts val="2800"/>
                  </a:lnSpc>
                </a:pPr>
                <a:r>
                  <a:rPr lang="en-US" sz="2000">
                    <a:solidFill>
                      <a:srgbClr val="000000"/>
                    </a:solidFill>
                    <a:latin typeface="Roboto"/>
                    <a:ea typeface="Roboto"/>
                    <a:cs typeface="Roboto"/>
                    <a:sym typeface="Roboto"/>
                  </a:rPr>
                  <a:t>Video Interpreter</a:t>
                </a:r>
              </a:p>
            </p:txBody>
          </p:sp>
        </p:grpSp>
      </p:grpSp>
      <p:grpSp>
        <p:nvGrpSpPr>
          <p:cNvPr id="35" name="Group 35"/>
          <p:cNvGrpSpPr/>
          <p:nvPr/>
        </p:nvGrpSpPr>
        <p:grpSpPr>
          <a:xfrm>
            <a:off x="0" y="130403"/>
            <a:ext cx="6864768" cy="1150567"/>
            <a:chOff x="0" y="-22053"/>
            <a:chExt cx="1982287" cy="332241"/>
          </a:xfrm>
        </p:grpSpPr>
        <p:sp>
          <p:nvSpPr>
            <p:cNvPr id="36" name="Freeform 36"/>
            <p:cNvSpPr/>
            <p:nvPr/>
          </p:nvSpPr>
          <p:spPr>
            <a:xfrm>
              <a:off x="0" y="0"/>
              <a:ext cx="1982287" cy="284616"/>
            </a:xfrm>
            <a:custGeom>
              <a:avLst/>
              <a:gdLst/>
              <a:ahLst/>
              <a:cxnLst/>
              <a:rect l="l" t="t" r="r" b="b"/>
              <a:pathLst>
                <a:path w="1982287" h="284616">
                  <a:moveTo>
                    <a:pt x="57517" y="0"/>
                  </a:moveTo>
                  <a:lnTo>
                    <a:pt x="1924771" y="0"/>
                  </a:lnTo>
                  <a:cubicBezTo>
                    <a:pt x="1940025" y="0"/>
                    <a:pt x="1954655" y="6060"/>
                    <a:pt x="1965441" y="16846"/>
                  </a:cubicBezTo>
                  <a:cubicBezTo>
                    <a:pt x="1976228" y="27633"/>
                    <a:pt x="1982287" y="42262"/>
                    <a:pt x="1982287" y="57517"/>
                  </a:cubicBezTo>
                  <a:lnTo>
                    <a:pt x="1982287" y="227099"/>
                  </a:lnTo>
                  <a:cubicBezTo>
                    <a:pt x="1982287" y="258865"/>
                    <a:pt x="1956536" y="284616"/>
                    <a:pt x="1924771" y="284616"/>
                  </a:cubicBezTo>
                  <a:lnTo>
                    <a:pt x="57517" y="284616"/>
                  </a:lnTo>
                  <a:cubicBezTo>
                    <a:pt x="42262" y="284616"/>
                    <a:pt x="27633" y="278556"/>
                    <a:pt x="16846" y="267769"/>
                  </a:cubicBezTo>
                  <a:cubicBezTo>
                    <a:pt x="6060" y="256983"/>
                    <a:pt x="0" y="242353"/>
                    <a:pt x="0" y="227099"/>
                  </a:cubicBezTo>
                  <a:lnTo>
                    <a:pt x="0" y="57517"/>
                  </a:lnTo>
                  <a:cubicBezTo>
                    <a:pt x="0" y="25751"/>
                    <a:pt x="25751" y="0"/>
                    <a:pt x="57517" y="0"/>
                  </a:cubicBezTo>
                  <a:close/>
                </a:path>
              </a:pathLst>
            </a:custGeom>
            <a:solidFill>
              <a:srgbClr val="F8A69F"/>
            </a:solidFill>
            <a:ln w="38100" cap="rnd">
              <a:solidFill>
                <a:srgbClr val="5E6472"/>
              </a:solidFill>
              <a:prstDash val="solid"/>
              <a:round/>
            </a:ln>
          </p:spPr>
          <p:txBody>
            <a:bodyPr/>
            <a:lstStyle/>
            <a:p>
              <a:endParaRPr lang="en-US"/>
            </a:p>
          </p:txBody>
        </p:sp>
        <p:sp>
          <p:nvSpPr>
            <p:cNvPr id="37" name="TextBox 37"/>
            <p:cNvSpPr txBox="1"/>
            <p:nvPr/>
          </p:nvSpPr>
          <p:spPr>
            <a:xfrm>
              <a:off x="0" y="-22053"/>
              <a:ext cx="1982287"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RMC ACROSS DOMAINS: 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8931549" y="2247252"/>
            <a:ext cx="8815468" cy="10923098"/>
          </a:xfrm>
          <a:custGeom>
            <a:avLst/>
            <a:gdLst/>
            <a:ahLst/>
            <a:cxnLst/>
            <a:rect l="l" t="t" r="r" b="b"/>
            <a:pathLst>
              <a:path w="8815468" h="10923098">
                <a:moveTo>
                  <a:pt x="0" y="0"/>
                </a:moveTo>
                <a:lnTo>
                  <a:pt x="8815468" y="0"/>
                </a:lnTo>
                <a:lnTo>
                  <a:pt x="8815468" y="10923097"/>
                </a:lnTo>
                <a:lnTo>
                  <a:pt x="0" y="10923097"/>
                </a:lnTo>
                <a:lnTo>
                  <a:pt x="0" y="0"/>
                </a:lnTo>
                <a:close/>
              </a:path>
            </a:pathLst>
          </a:custGeom>
          <a:blipFill>
            <a:blip r:embed="rId4"/>
            <a:stretch>
              <a:fillRect l="-24194"/>
            </a:stretch>
          </a:blipFill>
        </p:spPr>
        <p:txBody>
          <a:bodyPr/>
          <a:lstStyle/>
          <a:p>
            <a:endParaRPr lang="en-US"/>
          </a:p>
        </p:txBody>
      </p:sp>
      <p:sp>
        <p:nvSpPr>
          <p:cNvPr id="4" name="Freeform 4"/>
          <p:cNvSpPr/>
          <p:nvPr/>
        </p:nvSpPr>
        <p:spPr>
          <a:xfrm>
            <a:off x="-4625416" y="3286927"/>
            <a:ext cx="10500110" cy="7000073"/>
          </a:xfrm>
          <a:custGeom>
            <a:avLst/>
            <a:gdLst/>
            <a:ahLst/>
            <a:cxnLst/>
            <a:rect l="l" t="t" r="r" b="b"/>
            <a:pathLst>
              <a:path w="10500110" h="7000073">
                <a:moveTo>
                  <a:pt x="0" y="0"/>
                </a:moveTo>
                <a:lnTo>
                  <a:pt x="10500110" y="0"/>
                </a:lnTo>
                <a:lnTo>
                  <a:pt x="10500110" y="7000073"/>
                </a:lnTo>
                <a:lnTo>
                  <a:pt x="0" y="7000073"/>
                </a:lnTo>
                <a:lnTo>
                  <a:pt x="0" y="0"/>
                </a:lnTo>
                <a:close/>
              </a:path>
            </a:pathLst>
          </a:custGeom>
          <a:blipFill>
            <a:blip r:embed="rId5"/>
            <a:stretch>
              <a:fillRect/>
            </a:stretch>
          </a:blipFill>
        </p:spPr>
        <p:txBody>
          <a:bodyPr/>
          <a:lstStyle/>
          <a:p>
            <a:endParaRPr lang="en-US"/>
          </a:p>
        </p:txBody>
      </p:sp>
      <p:sp>
        <p:nvSpPr>
          <p:cNvPr id="5" name="Freeform 5"/>
          <p:cNvSpPr/>
          <p:nvPr/>
        </p:nvSpPr>
        <p:spPr>
          <a:xfrm>
            <a:off x="3142765" y="3100541"/>
            <a:ext cx="6791098" cy="7186459"/>
          </a:xfrm>
          <a:custGeom>
            <a:avLst/>
            <a:gdLst/>
            <a:ahLst/>
            <a:cxnLst/>
            <a:rect l="l" t="t" r="r" b="b"/>
            <a:pathLst>
              <a:path w="6791098" h="7186459">
                <a:moveTo>
                  <a:pt x="0" y="0"/>
                </a:moveTo>
                <a:lnTo>
                  <a:pt x="6791098" y="0"/>
                </a:lnTo>
                <a:lnTo>
                  <a:pt x="6791098" y="7186459"/>
                </a:lnTo>
                <a:lnTo>
                  <a:pt x="0" y="7186459"/>
                </a:lnTo>
                <a:lnTo>
                  <a:pt x="0" y="0"/>
                </a:lnTo>
                <a:close/>
              </a:path>
            </a:pathLst>
          </a:custGeom>
          <a:blipFill>
            <a:blip r:embed="rId6"/>
            <a:stretch>
              <a:fillRect l="-58657"/>
            </a:stretch>
          </a:blipFill>
        </p:spPr>
        <p:txBody>
          <a:bodyPr/>
          <a:lstStyle/>
          <a:p>
            <a:endParaRPr lang="en-US"/>
          </a:p>
        </p:txBody>
      </p:sp>
      <p:grpSp>
        <p:nvGrpSpPr>
          <p:cNvPr id="6" name="Group 6"/>
          <p:cNvGrpSpPr/>
          <p:nvPr/>
        </p:nvGrpSpPr>
        <p:grpSpPr>
          <a:xfrm>
            <a:off x="604637" y="2361764"/>
            <a:ext cx="5675497" cy="1885673"/>
            <a:chOff x="-26669" y="0"/>
            <a:chExt cx="7567329" cy="2514230"/>
          </a:xfrm>
        </p:grpSpPr>
        <p:sp>
          <p:nvSpPr>
            <p:cNvPr id="7" name="AutoShape 7"/>
            <p:cNvSpPr/>
            <p:nvPr/>
          </p:nvSpPr>
          <p:spPr>
            <a:xfrm flipV="1">
              <a:off x="3793011" y="1870726"/>
              <a:ext cx="868579" cy="643504"/>
            </a:xfrm>
            <a:prstGeom prst="line">
              <a:avLst/>
            </a:prstGeom>
            <a:ln w="76200" cap="rnd">
              <a:solidFill>
                <a:srgbClr val="B8F2E6"/>
              </a:solidFill>
              <a:prstDash val="solid"/>
              <a:headEnd type="none" w="sm" len="sm"/>
              <a:tailEnd type="none" w="sm" len="sm"/>
            </a:ln>
          </p:spPr>
          <p:txBody>
            <a:bodyPr/>
            <a:lstStyle/>
            <a:p>
              <a:endParaRPr lang="en-US"/>
            </a:p>
          </p:txBody>
        </p:sp>
        <p:grpSp>
          <p:nvGrpSpPr>
            <p:cNvPr id="8" name="Group 8"/>
            <p:cNvGrpSpPr/>
            <p:nvPr/>
          </p:nvGrpSpPr>
          <p:grpSpPr>
            <a:xfrm>
              <a:off x="-26669" y="527237"/>
              <a:ext cx="7567329" cy="1734508"/>
              <a:chOff x="-5268" y="-28416"/>
              <a:chExt cx="1494781" cy="342619"/>
            </a:xfrm>
          </p:grpSpPr>
          <p:sp>
            <p:nvSpPr>
              <p:cNvPr id="9" name="Freeform 9"/>
              <p:cNvSpPr/>
              <p:nvPr/>
            </p:nvSpPr>
            <p:spPr>
              <a:xfrm>
                <a:off x="0" y="0"/>
                <a:ext cx="1489513" cy="285469"/>
              </a:xfrm>
              <a:custGeom>
                <a:avLst/>
                <a:gdLst/>
                <a:ahLst/>
                <a:cxnLst/>
                <a:rect l="l" t="t" r="r" b="b"/>
                <a:pathLst>
                  <a:path w="1489513" h="285469">
                    <a:moveTo>
                      <a:pt x="69815" y="0"/>
                    </a:moveTo>
                    <a:lnTo>
                      <a:pt x="1419698" y="0"/>
                    </a:lnTo>
                    <a:cubicBezTo>
                      <a:pt x="1438214" y="0"/>
                      <a:pt x="1455972" y="7355"/>
                      <a:pt x="1469065" y="20448"/>
                    </a:cubicBezTo>
                    <a:cubicBezTo>
                      <a:pt x="1482158" y="33541"/>
                      <a:pt x="1489513" y="51299"/>
                      <a:pt x="1489513" y="69815"/>
                    </a:cubicBezTo>
                    <a:lnTo>
                      <a:pt x="1489513" y="215654"/>
                    </a:lnTo>
                    <a:cubicBezTo>
                      <a:pt x="1489513" y="234170"/>
                      <a:pt x="1482158" y="251928"/>
                      <a:pt x="1469065" y="265020"/>
                    </a:cubicBezTo>
                    <a:cubicBezTo>
                      <a:pt x="1455972" y="278113"/>
                      <a:pt x="1438214" y="285469"/>
                      <a:pt x="1419698" y="285469"/>
                    </a:cubicBezTo>
                    <a:lnTo>
                      <a:pt x="69815" y="285469"/>
                    </a:lnTo>
                    <a:cubicBezTo>
                      <a:pt x="51299" y="285469"/>
                      <a:pt x="33541" y="278113"/>
                      <a:pt x="20448" y="265020"/>
                    </a:cubicBezTo>
                    <a:cubicBezTo>
                      <a:pt x="7355" y="251928"/>
                      <a:pt x="0" y="234170"/>
                      <a:pt x="0" y="215654"/>
                    </a:cubicBezTo>
                    <a:lnTo>
                      <a:pt x="0" y="69815"/>
                    </a:lnTo>
                    <a:cubicBezTo>
                      <a:pt x="0" y="51299"/>
                      <a:pt x="7355" y="33541"/>
                      <a:pt x="20448" y="20448"/>
                    </a:cubicBezTo>
                    <a:cubicBezTo>
                      <a:pt x="33541" y="7355"/>
                      <a:pt x="51299" y="0"/>
                      <a:pt x="69815" y="0"/>
                    </a:cubicBezTo>
                    <a:close/>
                  </a:path>
                </a:pathLst>
              </a:custGeom>
              <a:solidFill>
                <a:srgbClr val="FEFAF6"/>
              </a:solidFill>
              <a:ln w="66675" cap="rnd">
                <a:solidFill>
                  <a:srgbClr val="B8F2E6"/>
                </a:solidFill>
                <a:prstDash val="solid"/>
                <a:round/>
              </a:ln>
            </p:spPr>
            <p:txBody>
              <a:bodyPr/>
              <a:lstStyle/>
              <a:p>
                <a:endParaRPr lang="en-US"/>
              </a:p>
            </p:txBody>
          </p:sp>
          <p:sp>
            <p:nvSpPr>
              <p:cNvPr id="10" name="TextBox 10"/>
              <p:cNvSpPr txBox="1"/>
              <p:nvPr/>
            </p:nvSpPr>
            <p:spPr>
              <a:xfrm>
                <a:off x="-5268" y="-28416"/>
                <a:ext cx="1489513" cy="342619"/>
              </a:xfrm>
              <a:prstGeom prst="rect">
                <a:avLst/>
              </a:prstGeom>
            </p:spPr>
            <p:txBody>
              <a:bodyPr lIns="50800" tIns="50800" rIns="50800" bIns="50800" rtlCol="0" anchor="ctr"/>
              <a:lstStyle/>
              <a:p>
                <a:pPr algn="ctr">
                  <a:lnSpc>
                    <a:spcPts val="2800"/>
                  </a:lnSpc>
                </a:pPr>
                <a:r>
                  <a:rPr lang="en-US" sz="2000" err="1">
                    <a:solidFill>
                      <a:srgbClr val="000000"/>
                    </a:solidFill>
                    <a:latin typeface="Roboto"/>
                    <a:ea typeface="Roboto"/>
                    <a:cs typeface="Roboto"/>
                    <a:sym typeface="Roboto"/>
                  </a:rPr>
                  <a:t>Está</a:t>
                </a:r>
                <a:r>
                  <a:rPr lang="en-US" sz="2000">
                    <a:solidFill>
                      <a:srgbClr val="000000"/>
                    </a:solidFill>
                    <a:latin typeface="Roboto"/>
                    <a:ea typeface="Roboto"/>
                    <a:cs typeface="Roboto"/>
                    <a:sym typeface="Roboto"/>
                  </a:rPr>
                  <a:t> bien. Si lo </a:t>
                </a:r>
                <a:r>
                  <a:rPr lang="en-US" sz="2000" err="1">
                    <a:solidFill>
                      <a:srgbClr val="000000"/>
                    </a:solidFill>
                    <a:latin typeface="Roboto"/>
                    <a:ea typeface="Roboto"/>
                    <a:cs typeface="Roboto"/>
                    <a:sym typeface="Roboto"/>
                  </a:rPr>
                  <a:t>necesita</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el</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bebé</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acepto</a:t>
                </a:r>
                <a:r>
                  <a:rPr lang="en-US" sz="2000">
                    <a:solidFill>
                      <a:srgbClr val="000000"/>
                    </a:solidFill>
                    <a:latin typeface="Roboto"/>
                    <a:ea typeface="Roboto"/>
                    <a:cs typeface="Roboto"/>
                    <a:sym typeface="Roboto"/>
                  </a:rPr>
                  <a:t>.</a:t>
                </a:r>
              </a:p>
            </p:txBody>
          </p:sp>
        </p:grpSp>
        <p:sp>
          <p:nvSpPr>
            <p:cNvPr id="11" name="AutoShape 11"/>
            <p:cNvSpPr/>
            <p:nvPr/>
          </p:nvSpPr>
          <p:spPr>
            <a:xfrm flipH="1">
              <a:off x="6325820" y="0"/>
              <a:ext cx="0" cy="671093"/>
            </a:xfrm>
            <a:prstGeom prst="line">
              <a:avLst/>
            </a:prstGeom>
            <a:ln w="76200" cap="rnd">
              <a:solidFill>
                <a:srgbClr val="B8F2E6"/>
              </a:solidFill>
              <a:prstDash val="solid"/>
              <a:headEnd type="none" w="sm" len="sm"/>
              <a:tailEnd type="none" w="sm" len="sm"/>
            </a:ln>
          </p:spPr>
          <p:txBody>
            <a:bodyPr/>
            <a:lstStyle/>
            <a:p>
              <a:endParaRPr lang="en-US"/>
            </a:p>
          </p:txBody>
        </p:sp>
      </p:grpSp>
      <p:grpSp>
        <p:nvGrpSpPr>
          <p:cNvPr id="12" name="Group 12"/>
          <p:cNvGrpSpPr/>
          <p:nvPr/>
        </p:nvGrpSpPr>
        <p:grpSpPr>
          <a:xfrm>
            <a:off x="186559" y="1330544"/>
            <a:ext cx="6531655" cy="1364857"/>
            <a:chOff x="0" y="-27949"/>
            <a:chExt cx="1720271" cy="359468"/>
          </a:xfrm>
        </p:grpSpPr>
        <p:sp>
          <p:nvSpPr>
            <p:cNvPr id="13" name="Freeform 13"/>
            <p:cNvSpPr/>
            <p:nvPr/>
          </p:nvSpPr>
          <p:spPr>
            <a:xfrm>
              <a:off x="0" y="0"/>
              <a:ext cx="1720271" cy="302318"/>
            </a:xfrm>
            <a:custGeom>
              <a:avLst/>
              <a:gdLst/>
              <a:ahLst/>
              <a:cxnLst/>
              <a:rect l="l" t="t" r="r" b="b"/>
              <a:pathLst>
                <a:path w="1720271" h="302318">
                  <a:moveTo>
                    <a:pt x="60450" y="0"/>
                  </a:moveTo>
                  <a:lnTo>
                    <a:pt x="1659822" y="0"/>
                  </a:lnTo>
                  <a:cubicBezTo>
                    <a:pt x="1675854" y="0"/>
                    <a:pt x="1691230" y="6369"/>
                    <a:pt x="1702566" y="17705"/>
                  </a:cubicBezTo>
                  <a:cubicBezTo>
                    <a:pt x="1713903" y="29042"/>
                    <a:pt x="1720271" y="44418"/>
                    <a:pt x="1720271" y="60450"/>
                  </a:cubicBezTo>
                  <a:lnTo>
                    <a:pt x="1720271" y="241868"/>
                  </a:lnTo>
                  <a:cubicBezTo>
                    <a:pt x="1720271" y="257901"/>
                    <a:pt x="1713903" y="273276"/>
                    <a:pt x="1702566" y="284613"/>
                  </a:cubicBezTo>
                  <a:cubicBezTo>
                    <a:pt x="1691230" y="295949"/>
                    <a:pt x="1675854" y="302318"/>
                    <a:pt x="1659822" y="302318"/>
                  </a:cubicBezTo>
                  <a:lnTo>
                    <a:pt x="60450" y="302318"/>
                  </a:lnTo>
                  <a:cubicBezTo>
                    <a:pt x="44418" y="302318"/>
                    <a:pt x="29042" y="295949"/>
                    <a:pt x="17705" y="284613"/>
                  </a:cubicBezTo>
                  <a:cubicBezTo>
                    <a:pt x="6369" y="273276"/>
                    <a:pt x="0" y="257901"/>
                    <a:pt x="0" y="241868"/>
                  </a:cubicBezTo>
                  <a:lnTo>
                    <a:pt x="0" y="60450"/>
                  </a:lnTo>
                  <a:cubicBezTo>
                    <a:pt x="0" y="44418"/>
                    <a:pt x="6369" y="29042"/>
                    <a:pt x="17705" y="17705"/>
                  </a:cubicBezTo>
                  <a:cubicBezTo>
                    <a:pt x="29042" y="6369"/>
                    <a:pt x="44418" y="0"/>
                    <a:pt x="60450" y="0"/>
                  </a:cubicBezTo>
                  <a:close/>
                </a:path>
              </a:pathLst>
            </a:custGeom>
            <a:solidFill>
              <a:srgbClr val="FEFAF6"/>
            </a:solidFill>
            <a:ln w="66675" cap="rnd">
              <a:solidFill>
                <a:srgbClr val="B8F2E6"/>
              </a:solidFill>
              <a:prstDash val="solid"/>
              <a:round/>
            </a:ln>
          </p:spPr>
          <p:txBody>
            <a:bodyPr/>
            <a:lstStyle/>
            <a:p>
              <a:endParaRPr lang="en-US"/>
            </a:p>
          </p:txBody>
        </p:sp>
        <p:sp>
          <p:nvSpPr>
            <p:cNvPr id="14" name="TextBox 14"/>
            <p:cNvSpPr txBox="1"/>
            <p:nvPr/>
          </p:nvSpPr>
          <p:spPr>
            <a:xfrm>
              <a:off x="0" y="-27949"/>
              <a:ext cx="1720271" cy="359468"/>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I had a C-section before. I’m scared. Will I be okay?</a:t>
              </a:r>
            </a:p>
          </p:txBody>
        </p:sp>
      </p:grpSp>
      <p:grpSp>
        <p:nvGrpSpPr>
          <p:cNvPr id="15" name="Group 15"/>
          <p:cNvGrpSpPr/>
          <p:nvPr/>
        </p:nvGrpSpPr>
        <p:grpSpPr>
          <a:xfrm>
            <a:off x="10495414" y="46704"/>
            <a:ext cx="5984090" cy="1516113"/>
            <a:chOff x="0" y="-28575"/>
            <a:chExt cx="1576057" cy="399305"/>
          </a:xfrm>
        </p:grpSpPr>
        <p:sp>
          <p:nvSpPr>
            <p:cNvPr id="16" name="Freeform 16"/>
            <p:cNvSpPr/>
            <p:nvPr/>
          </p:nvSpPr>
          <p:spPr>
            <a:xfrm>
              <a:off x="0" y="0"/>
              <a:ext cx="1576057" cy="342155"/>
            </a:xfrm>
            <a:custGeom>
              <a:avLst/>
              <a:gdLst/>
              <a:ahLst/>
              <a:cxnLst/>
              <a:rect l="l" t="t" r="r" b="b"/>
              <a:pathLst>
                <a:path w="1576057" h="342155">
                  <a:moveTo>
                    <a:pt x="65981" y="0"/>
                  </a:moveTo>
                  <a:lnTo>
                    <a:pt x="1510075" y="0"/>
                  </a:lnTo>
                  <a:cubicBezTo>
                    <a:pt x="1527575" y="0"/>
                    <a:pt x="1544357" y="6952"/>
                    <a:pt x="1556731" y="19325"/>
                  </a:cubicBezTo>
                  <a:cubicBezTo>
                    <a:pt x="1569105" y="31699"/>
                    <a:pt x="1576057" y="48482"/>
                    <a:pt x="1576057" y="65981"/>
                  </a:cubicBezTo>
                  <a:lnTo>
                    <a:pt x="1576057" y="276174"/>
                  </a:lnTo>
                  <a:cubicBezTo>
                    <a:pt x="1576057" y="293673"/>
                    <a:pt x="1569105" y="310456"/>
                    <a:pt x="1556731" y="322830"/>
                  </a:cubicBezTo>
                  <a:cubicBezTo>
                    <a:pt x="1544357" y="335204"/>
                    <a:pt x="1527575" y="342155"/>
                    <a:pt x="1510075" y="342155"/>
                  </a:cubicBezTo>
                  <a:lnTo>
                    <a:pt x="65981" y="342155"/>
                  </a:lnTo>
                  <a:cubicBezTo>
                    <a:pt x="29541" y="342155"/>
                    <a:pt x="0" y="312614"/>
                    <a:pt x="0" y="276174"/>
                  </a:cubicBezTo>
                  <a:lnTo>
                    <a:pt x="0" y="65981"/>
                  </a:lnTo>
                  <a:cubicBezTo>
                    <a:pt x="0" y="48482"/>
                    <a:pt x="6952" y="31699"/>
                    <a:pt x="19325" y="19325"/>
                  </a:cubicBezTo>
                  <a:cubicBezTo>
                    <a:pt x="31699" y="6952"/>
                    <a:pt x="48482" y="0"/>
                    <a:pt x="65981" y="0"/>
                  </a:cubicBezTo>
                  <a:close/>
                </a:path>
              </a:pathLst>
            </a:custGeom>
            <a:solidFill>
              <a:srgbClr val="FEFAF6"/>
            </a:solidFill>
            <a:ln w="66675" cap="rnd">
              <a:solidFill>
                <a:srgbClr val="5E6472"/>
              </a:solidFill>
              <a:prstDash val="solid"/>
              <a:round/>
            </a:ln>
          </p:spPr>
          <p:txBody>
            <a:bodyPr/>
            <a:lstStyle/>
            <a:p>
              <a:endParaRPr lang="en-US"/>
            </a:p>
          </p:txBody>
        </p:sp>
        <p:sp>
          <p:nvSpPr>
            <p:cNvPr id="17" name="TextBox 17"/>
            <p:cNvSpPr txBox="1"/>
            <p:nvPr/>
          </p:nvSpPr>
          <p:spPr>
            <a:xfrm>
              <a:off x="0" y="-28575"/>
              <a:ext cx="1576057" cy="39930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You can try pushing a bit longer, but if the heart pattern stays the same or worsens, we may need a cesarean to keep your baby safe.</a:t>
              </a:r>
            </a:p>
          </p:txBody>
        </p:sp>
      </p:grpSp>
      <p:sp>
        <p:nvSpPr>
          <p:cNvPr id="18" name="Freeform 18"/>
          <p:cNvSpPr/>
          <p:nvPr/>
        </p:nvSpPr>
        <p:spPr>
          <a:xfrm flipH="1">
            <a:off x="12736777" y="1794131"/>
            <a:ext cx="6660714" cy="11376218"/>
          </a:xfrm>
          <a:custGeom>
            <a:avLst/>
            <a:gdLst/>
            <a:ahLst/>
            <a:cxnLst/>
            <a:rect l="l" t="t" r="r" b="b"/>
            <a:pathLst>
              <a:path w="6660714" h="11376218">
                <a:moveTo>
                  <a:pt x="6660714" y="0"/>
                </a:moveTo>
                <a:lnTo>
                  <a:pt x="0" y="0"/>
                </a:lnTo>
                <a:lnTo>
                  <a:pt x="0" y="11376218"/>
                </a:lnTo>
                <a:lnTo>
                  <a:pt x="6660714" y="11376218"/>
                </a:lnTo>
                <a:lnTo>
                  <a:pt x="6660714" y="0"/>
                </a:lnTo>
                <a:close/>
              </a:path>
            </a:pathLst>
          </a:custGeom>
          <a:blipFill>
            <a:blip r:embed="rId7"/>
            <a:stretch>
              <a:fillRect l="-79317" r="-76876"/>
            </a:stretch>
          </a:blipFill>
        </p:spPr>
        <p:txBody>
          <a:bodyPr/>
          <a:lstStyle/>
          <a:p>
            <a:endParaRPr lang="en-US"/>
          </a:p>
        </p:txBody>
      </p:sp>
      <p:grpSp>
        <p:nvGrpSpPr>
          <p:cNvPr id="19" name="Group 19"/>
          <p:cNvGrpSpPr/>
          <p:nvPr/>
        </p:nvGrpSpPr>
        <p:grpSpPr>
          <a:xfrm>
            <a:off x="10100408" y="1436663"/>
            <a:ext cx="6774101" cy="2438554"/>
            <a:chOff x="0" y="0"/>
            <a:chExt cx="9032135" cy="3251404"/>
          </a:xfrm>
        </p:grpSpPr>
        <p:sp>
          <p:nvSpPr>
            <p:cNvPr id="20" name="AutoShape 20"/>
            <p:cNvSpPr/>
            <p:nvPr/>
          </p:nvSpPr>
          <p:spPr>
            <a:xfrm>
              <a:off x="5687344" y="2577489"/>
              <a:ext cx="930336"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21" name="Group 21"/>
            <p:cNvGrpSpPr/>
            <p:nvPr/>
          </p:nvGrpSpPr>
          <p:grpSpPr>
            <a:xfrm>
              <a:off x="0" y="818394"/>
              <a:ext cx="9032135" cy="2021483"/>
              <a:chOff x="0" y="-27359"/>
              <a:chExt cx="1784125" cy="399305"/>
            </a:xfrm>
          </p:grpSpPr>
          <p:sp>
            <p:nvSpPr>
              <p:cNvPr id="22" name="Freeform 22"/>
              <p:cNvSpPr/>
              <p:nvPr/>
            </p:nvSpPr>
            <p:spPr>
              <a:xfrm>
                <a:off x="0" y="0"/>
                <a:ext cx="1784125" cy="342155"/>
              </a:xfrm>
              <a:custGeom>
                <a:avLst/>
                <a:gdLst/>
                <a:ahLst/>
                <a:cxnLst/>
                <a:rect l="l" t="t" r="r" b="b"/>
                <a:pathLst>
                  <a:path w="1784125" h="342155">
                    <a:moveTo>
                      <a:pt x="58286" y="0"/>
                    </a:moveTo>
                    <a:lnTo>
                      <a:pt x="1725839" y="0"/>
                    </a:lnTo>
                    <a:cubicBezTo>
                      <a:pt x="1758030" y="0"/>
                      <a:pt x="1784125" y="26096"/>
                      <a:pt x="1784125" y="58286"/>
                    </a:cubicBezTo>
                    <a:lnTo>
                      <a:pt x="1784125" y="283869"/>
                    </a:lnTo>
                    <a:cubicBezTo>
                      <a:pt x="1784125" y="299327"/>
                      <a:pt x="1777984" y="314153"/>
                      <a:pt x="1767054" y="325084"/>
                    </a:cubicBezTo>
                    <a:cubicBezTo>
                      <a:pt x="1756123" y="336014"/>
                      <a:pt x="1741298" y="342155"/>
                      <a:pt x="1725839" y="342155"/>
                    </a:cubicBezTo>
                    <a:lnTo>
                      <a:pt x="58286" y="342155"/>
                    </a:lnTo>
                    <a:cubicBezTo>
                      <a:pt x="26096" y="342155"/>
                      <a:pt x="0" y="316060"/>
                      <a:pt x="0" y="283869"/>
                    </a:cubicBezTo>
                    <a:lnTo>
                      <a:pt x="0" y="58286"/>
                    </a:lnTo>
                    <a:cubicBezTo>
                      <a:pt x="0" y="42828"/>
                      <a:pt x="6141" y="28003"/>
                      <a:pt x="17072" y="17072"/>
                    </a:cubicBezTo>
                    <a:cubicBezTo>
                      <a:pt x="28003" y="6141"/>
                      <a:pt x="42828" y="0"/>
                      <a:pt x="58286" y="0"/>
                    </a:cubicBezTo>
                    <a:close/>
                  </a:path>
                </a:pathLst>
              </a:custGeom>
              <a:solidFill>
                <a:srgbClr val="FEFAF6"/>
              </a:solidFill>
              <a:ln w="66675" cap="rnd">
                <a:solidFill>
                  <a:srgbClr val="5E6472"/>
                </a:solidFill>
                <a:prstDash val="solid"/>
                <a:round/>
              </a:ln>
            </p:spPr>
            <p:txBody>
              <a:bodyPr/>
              <a:lstStyle/>
              <a:p>
                <a:endParaRPr lang="en-US"/>
              </a:p>
            </p:txBody>
          </p:sp>
          <p:sp>
            <p:nvSpPr>
              <p:cNvPr id="23" name="TextBox 23"/>
              <p:cNvSpPr txBox="1"/>
              <p:nvPr/>
            </p:nvSpPr>
            <p:spPr>
              <a:xfrm>
                <a:off x="0" y="-27359"/>
                <a:ext cx="1784125" cy="39930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I understand your concern. We can explain each step. You’re not alone. We’ll answer all your questions, and your cousin can come with you into the OR if you’d like.</a:t>
                </a:r>
              </a:p>
            </p:txBody>
          </p:sp>
        </p:grpSp>
        <p:sp>
          <p:nvSpPr>
            <p:cNvPr id="24" name="AutoShape 24"/>
            <p:cNvSpPr/>
            <p:nvPr/>
          </p:nvSpPr>
          <p:spPr>
            <a:xfrm>
              <a:off x="6667292" y="0"/>
              <a:ext cx="0" cy="956899"/>
            </a:xfrm>
            <a:prstGeom prst="line">
              <a:avLst/>
            </a:prstGeom>
            <a:ln w="76200" cap="flat">
              <a:solidFill>
                <a:srgbClr val="5E6472"/>
              </a:solidFill>
              <a:prstDash val="solid"/>
              <a:headEnd type="none" w="sm" len="sm"/>
              <a:tailEnd type="none" w="sm" len="sm"/>
            </a:ln>
          </p:spPr>
          <p:txBody>
            <a:bodyPr/>
            <a:lstStyle/>
            <a:p>
              <a:endParaRPr lang="en-US"/>
            </a:p>
          </p:txBody>
        </p:sp>
      </p:grpSp>
      <p:grpSp>
        <p:nvGrpSpPr>
          <p:cNvPr id="25" name="Group 25"/>
          <p:cNvGrpSpPr/>
          <p:nvPr/>
        </p:nvGrpSpPr>
        <p:grpSpPr>
          <a:xfrm>
            <a:off x="7637368" y="4165877"/>
            <a:ext cx="3013264" cy="3019290"/>
            <a:chOff x="0" y="0"/>
            <a:chExt cx="6350000" cy="6362700"/>
          </a:xfrm>
        </p:grpSpPr>
        <p:sp>
          <p:nvSpPr>
            <p:cNvPr id="26" name="Freeform 26"/>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8"/>
              <a:stretch>
                <a:fillRect l="-13441" r="-25592" b="-9457"/>
              </a:stretch>
            </a:blipFill>
            <a:ln w="66675" cap="sq">
              <a:solidFill>
                <a:srgbClr val="FAF3DD"/>
              </a:solidFill>
              <a:prstDash val="solid"/>
              <a:miter/>
            </a:ln>
          </p:spPr>
          <p:txBody>
            <a:bodyPr/>
            <a:lstStyle/>
            <a:p>
              <a:endParaRPr lang="en-US"/>
            </a:p>
          </p:txBody>
        </p:sp>
      </p:grpSp>
      <p:grpSp>
        <p:nvGrpSpPr>
          <p:cNvPr id="27" name="Group 27"/>
          <p:cNvGrpSpPr/>
          <p:nvPr/>
        </p:nvGrpSpPr>
        <p:grpSpPr>
          <a:xfrm>
            <a:off x="0" y="128374"/>
            <a:ext cx="6864768" cy="1150567"/>
            <a:chOff x="0" y="-22639"/>
            <a:chExt cx="1982287" cy="332241"/>
          </a:xfrm>
        </p:grpSpPr>
        <p:sp>
          <p:nvSpPr>
            <p:cNvPr id="28" name="Freeform 28"/>
            <p:cNvSpPr/>
            <p:nvPr/>
          </p:nvSpPr>
          <p:spPr>
            <a:xfrm>
              <a:off x="0" y="0"/>
              <a:ext cx="1982287" cy="284616"/>
            </a:xfrm>
            <a:custGeom>
              <a:avLst/>
              <a:gdLst/>
              <a:ahLst/>
              <a:cxnLst/>
              <a:rect l="l" t="t" r="r" b="b"/>
              <a:pathLst>
                <a:path w="1982287" h="284616">
                  <a:moveTo>
                    <a:pt x="57517" y="0"/>
                  </a:moveTo>
                  <a:lnTo>
                    <a:pt x="1924771" y="0"/>
                  </a:lnTo>
                  <a:cubicBezTo>
                    <a:pt x="1940025" y="0"/>
                    <a:pt x="1954655" y="6060"/>
                    <a:pt x="1965441" y="16846"/>
                  </a:cubicBezTo>
                  <a:cubicBezTo>
                    <a:pt x="1976228" y="27633"/>
                    <a:pt x="1982287" y="42262"/>
                    <a:pt x="1982287" y="57517"/>
                  </a:cubicBezTo>
                  <a:lnTo>
                    <a:pt x="1982287" y="227099"/>
                  </a:lnTo>
                  <a:cubicBezTo>
                    <a:pt x="1982287" y="258865"/>
                    <a:pt x="1956536" y="284616"/>
                    <a:pt x="1924771" y="284616"/>
                  </a:cubicBezTo>
                  <a:lnTo>
                    <a:pt x="57517" y="284616"/>
                  </a:lnTo>
                  <a:cubicBezTo>
                    <a:pt x="42262" y="284616"/>
                    <a:pt x="27633" y="278556"/>
                    <a:pt x="16846" y="267769"/>
                  </a:cubicBezTo>
                  <a:cubicBezTo>
                    <a:pt x="6060" y="256983"/>
                    <a:pt x="0" y="242353"/>
                    <a:pt x="0" y="227099"/>
                  </a:cubicBezTo>
                  <a:lnTo>
                    <a:pt x="0" y="57517"/>
                  </a:lnTo>
                  <a:cubicBezTo>
                    <a:pt x="0" y="25751"/>
                    <a:pt x="25751" y="0"/>
                    <a:pt x="57517" y="0"/>
                  </a:cubicBezTo>
                  <a:close/>
                </a:path>
              </a:pathLst>
            </a:custGeom>
            <a:solidFill>
              <a:srgbClr val="F8A69F"/>
            </a:solidFill>
            <a:ln w="38100" cap="rnd">
              <a:solidFill>
                <a:srgbClr val="5E6472"/>
              </a:solidFill>
              <a:prstDash val="solid"/>
              <a:round/>
            </a:ln>
          </p:spPr>
          <p:txBody>
            <a:bodyPr/>
            <a:lstStyle/>
            <a:p>
              <a:endParaRPr lang="en-US"/>
            </a:p>
          </p:txBody>
        </p:sp>
        <p:sp>
          <p:nvSpPr>
            <p:cNvPr id="29" name="TextBox 29"/>
            <p:cNvSpPr txBox="1"/>
            <p:nvPr/>
          </p:nvSpPr>
          <p:spPr>
            <a:xfrm>
              <a:off x="0" y="-22639"/>
              <a:ext cx="1982287"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RMC ACROSS DOMAINS: 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1645352" y="1473663"/>
            <a:ext cx="14997296" cy="7339673"/>
          </a:xfrm>
          <a:custGeom>
            <a:avLst/>
            <a:gdLst/>
            <a:ahLst/>
            <a:cxnLst/>
            <a:rect l="l" t="t" r="r" b="b"/>
            <a:pathLst>
              <a:path w="14997296" h="7339673">
                <a:moveTo>
                  <a:pt x="0" y="0"/>
                </a:moveTo>
                <a:lnTo>
                  <a:pt x="14997296" y="0"/>
                </a:lnTo>
                <a:lnTo>
                  <a:pt x="14997296" y="7339674"/>
                </a:lnTo>
                <a:lnTo>
                  <a:pt x="0" y="7339674"/>
                </a:lnTo>
                <a:lnTo>
                  <a:pt x="0" y="0"/>
                </a:lnTo>
                <a:close/>
              </a:path>
            </a:pathLst>
          </a:custGeom>
          <a:blipFill>
            <a:blip r:embed="rId4"/>
            <a:stretch>
              <a:fillRect l="-10970" t="-32080" r="-10970" b="-34030"/>
            </a:stretch>
          </a:blipFill>
        </p:spPr>
        <p:txBody>
          <a:bodyPr/>
          <a:lstStyle/>
          <a:p>
            <a:endParaRPr lang="en-US"/>
          </a:p>
        </p:txBody>
      </p:sp>
      <p:grpSp>
        <p:nvGrpSpPr>
          <p:cNvPr id="4" name="Group 4"/>
          <p:cNvGrpSpPr/>
          <p:nvPr/>
        </p:nvGrpSpPr>
        <p:grpSpPr>
          <a:xfrm>
            <a:off x="1645352" y="1397463"/>
            <a:ext cx="14997296" cy="7492073"/>
            <a:chOff x="0" y="0"/>
            <a:chExt cx="3949905" cy="1973221"/>
          </a:xfrm>
        </p:grpSpPr>
        <p:sp>
          <p:nvSpPr>
            <p:cNvPr id="5" name="Freeform 5"/>
            <p:cNvSpPr/>
            <p:nvPr/>
          </p:nvSpPr>
          <p:spPr>
            <a:xfrm>
              <a:off x="0" y="0"/>
              <a:ext cx="3949905" cy="1973221"/>
            </a:xfrm>
            <a:custGeom>
              <a:avLst/>
              <a:gdLst/>
              <a:ahLst/>
              <a:cxnLst/>
              <a:rect l="l" t="t" r="r" b="b"/>
              <a:pathLst>
                <a:path w="3949905" h="1973221">
                  <a:moveTo>
                    <a:pt x="0" y="0"/>
                  </a:moveTo>
                  <a:lnTo>
                    <a:pt x="3949905" y="0"/>
                  </a:lnTo>
                  <a:lnTo>
                    <a:pt x="3949905" y="1973221"/>
                  </a:lnTo>
                  <a:lnTo>
                    <a:pt x="0" y="1973221"/>
                  </a:lnTo>
                  <a:close/>
                </a:path>
              </a:pathLst>
            </a:custGeom>
            <a:solidFill>
              <a:srgbClr val="FEFAF6">
                <a:alpha val="60000"/>
              </a:srgbClr>
            </a:solidFill>
          </p:spPr>
          <p:txBody>
            <a:bodyPr/>
            <a:lstStyle/>
            <a:p>
              <a:endParaRPr lang="en-US"/>
            </a:p>
          </p:txBody>
        </p:sp>
        <p:sp>
          <p:nvSpPr>
            <p:cNvPr id="6" name="TextBox 6"/>
            <p:cNvSpPr txBox="1"/>
            <p:nvPr/>
          </p:nvSpPr>
          <p:spPr>
            <a:xfrm>
              <a:off x="0" y="-66675"/>
              <a:ext cx="3949905" cy="2039896"/>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2270060" y="2072766"/>
            <a:ext cx="13747879" cy="5803648"/>
          </a:xfrm>
          <a:prstGeom prst="rect">
            <a:avLst/>
          </a:prstGeom>
        </p:spPr>
        <p:txBody>
          <a:bodyPr lIns="0" tIns="0" rIns="0" bIns="0" rtlCol="0" anchor="t">
            <a:spAutoFit/>
          </a:bodyPr>
          <a:lstStyle/>
          <a:p>
            <a:pPr algn="l">
              <a:lnSpc>
                <a:spcPts val="7713"/>
              </a:lnSpc>
              <a:spcBef>
                <a:spcPct val="0"/>
              </a:spcBef>
            </a:pPr>
            <a:r>
              <a:rPr lang="en-US" sz="5509">
                <a:solidFill>
                  <a:srgbClr val="000000"/>
                </a:solidFill>
                <a:latin typeface="Roboto"/>
                <a:ea typeface="Roboto"/>
                <a:cs typeface="Roboto"/>
                <a:sym typeface="Roboto"/>
              </a:rPr>
              <a:t>The obstetrician walks the patient through the consent process in plain language, using the interpreter. The nurse confirms her support person will come to the OR. The team prepares together, checking again to see if the patient has any more questions.</a:t>
            </a:r>
          </a:p>
        </p:txBody>
      </p:sp>
      <p:grpSp>
        <p:nvGrpSpPr>
          <p:cNvPr id="8" name="Group 8"/>
          <p:cNvGrpSpPr/>
          <p:nvPr/>
        </p:nvGrpSpPr>
        <p:grpSpPr>
          <a:xfrm>
            <a:off x="0" y="120316"/>
            <a:ext cx="6864768" cy="1150567"/>
            <a:chOff x="0" y="-24966"/>
            <a:chExt cx="1982287" cy="332241"/>
          </a:xfrm>
        </p:grpSpPr>
        <p:sp>
          <p:nvSpPr>
            <p:cNvPr id="9" name="Freeform 9"/>
            <p:cNvSpPr/>
            <p:nvPr/>
          </p:nvSpPr>
          <p:spPr>
            <a:xfrm>
              <a:off x="0" y="0"/>
              <a:ext cx="1982287" cy="284616"/>
            </a:xfrm>
            <a:custGeom>
              <a:avLst/>
              <a:gdLst/>
              <a:ahLst/>
              <a:cxnLst/>
              <a:rect l="l" t="t" r="r" b="b"/>
              <a:pathLst>
                <a:path w="1982287" h="284616">
                  <a:moveTo>
                    <a:pt x="57517" y="0"/>
                  </a:moveTo>
                  <a:lnTo>
                    <a:pt x="1924771" y="0"/>
                  </a:lnTo>
                  <a:cubicBezTo>
                    <a:pt x="1940025" y="0"/>
                    <a:pt x="1954655" y="6060"/>
                    <a:pt x="1965441" y="16846"/>
                  </a:cubicBezTo>
                  <a:cubicBezTo>
                    <a:pt x="1976228" y="27633"/>
                    <a:pt x="1982287" y="42262"/>
                    <a:pt x="1982287" y="57517"/>
                  </a:cubicBezTo>
                  <a:lnTo>
                    <a:pt x="1982287" y="227099"/>
                  </a:lnTo>
                  <a:cubicBezTo>
                    <a:pt x="1982287" y="258865"/>
                    <a:pt x="1956536" y="284616"/>
                    <a:pt x="1924771" y="284616"/>
                  </a:cubicBezTo>
                  <a:lnTo>
                    <a:pt x="57517" y="284616"/>
                  </a:lnTo>
                  <a:cubicBezTo>
                    <a:pt x="42262" y="284616"/>
                    <a:pt x="27633" y="278556"/>
                    <a:pt x="16846" y="267769"/>
                  </a:cubicBezTo>
                  <a:cubicBezTo>
                    <a:pt x="6060" y="256983"/>
                    <a:pt x="0" y="242353"/>
                    <a:pt x="0" y="227099"/>
                  </a:cubicBezTo>
                  <a:lnTo>
                    <a:pt x="0" y="57517"/>
                  </a:lnTo>
                  <a:cubicBezTo>
                    <a:pt x="0" y="25751"/>
                    <a:pt x="25751" y="0"/>
                    <a:pt x="57517" y="0"/>
                  </a:cubicBezTo>
                  <a:close/>
                </a:path>
              </a:pathLst>
            </a:custGeom>
            <a:solidFill>
              <a:srgbClr val="F8A69F"/>
            </a:solidFill>
            <a:ln w="38100" cap="rnd">
              <a:solidFill>
                <a:srgbClr val="5E6472"/>
              </a:solidFill>
              <a:prstDash val="solid"/>
              <a:round/>
            </a:ln>
          </p:spPr>
          <p:txBody>
            <a:bodyPr/>
            <a:lstStyle/>
            <a:p>
              <a:endParaRPr lang="en-US"/>
            </a:p>
          </p:txBody>
        </p:sp>
        <p:sp>
          <p:nvSpPr>
            <p:cNvPr id="10" name="TextBox 10"/>
            <p:cNvSpPr txBox="1"/>
            <p:nvPr/>
          </p:nvSpPr>
          <p:spPr>
            <a:xfrm>
              <a:off x="0" y="-24966"/>
              <a:ext cx="1982287"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RMC ACROSS DOMAINS: RESPECT</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078" b="-7078"/>
            </a:stretch>
          </a:blipFill>
        </p:spPr>
        <p:txBody>
          <a:bodyPr/>
          <a:lstStyle/>
          <a:p>
            <a:endParaRPr lang="en-US"/>
          </a:p>
        </p:txBody>
      </p:sp>
      <p:sp>
        <p:nvSpPr>
          <p:cNvPr id="3" name="Freeform 3"/>
          <p:cNvSpPr/>
          <p:nvPr/>
        </p:nvSpPr>
        <p:spPr>
          <a:xfrm>
            <a:off x="1645352" y="1473663"/>
            <a:ext cx="14997296" cy="7339673"/>
          </a:xfrm>
          <a:custGeom>
            <a:avLst/>
            <a:gdLst/>
            <a:ahLst/>
            <a:cxnLst/>
            <a:rect l="l" t="t" r="r" b="b"/>
            <a:pathLst>
              <a:path w="14997296" h="7339673">
                <a:moveTo>
                  <a:pt x="0" y="0"/>
                </a:moveTo>
                <a:lnTo>
                  <a:pt x="14997296" y="0"/>
                </a:lnTo>
                <a:lnTo>
                  <a:pt x="14997296" y="7339674"/>
                </a:lnTo>
                <a:lnTo>
                  <a:pt x="0" y="7339674"/>
                </a:lnTo>
                <a:lnTo>
                  <a:pt x="0" y="0"/>
                </a:lnTo>
                <a:close/>
              </a:path>
            </a:pathLst>
          </a:custGeom>
          <a:blipFill>
            <a:blip r:embed="rId4">
              <a:alphaModFix amt="90000"/>
            </a:blip>
            <a:stretch>
              <a:fillRect l="-10207" t="-29023" r="-11734" b="-30973"/>
            </a:stretch>
          </a:blipFill>
        </p:spPr>
        <p:txBody>
          <a:bodyPr/>
          <a:lstStyle/>
          <a:p>
            <a:endParaRPr lang="en-US"/>
          </a:p>
        </p:txBody>
      </p:sp>
      <p:grpSp>
        <p:nvGrpSpPr>
          <p:cNvPr id="4" name="Group 4"/>
          <p:cNvGrpSpPr/>
          <p:nvPr/>
        </p:nvGrpSpPr>
        <p:grpSpPr>
          <a:xfrm>
            <a:off x="1645352" y="1473663"/>
            <a:ext cx="14997296" cy="7339673"/>
            <a:chOff x="0" y="0"/>
            <a:chExt cx="3949905" cy="1933083"/>
          </a:xfrm>
        </p:grpSpPr>
        <p:sp>
          <p:nvSpPr>
            <p:cNvPr id="5" name="Freeform 5"/>
            <p:cNvSpPr/>
            <p:nvPr/>
          </p:nvSpPr>
          <p:spPr>
            <a:xfrm>
              <a:off x="0" y="0"/>
              <a:ext cx="3949905" cy="1933083"/>
            </a:xfrm>
            <a:custGeom>
              <a:avLst/>
              <a:gdLst/>
              <a:ahLst/>
              <a:cxnLst/>
              <a:rect l="l" t="t" r="r" b="b"/>
              <a:pathLst>
                <a:path w="3949905" h="1933083">
                  <a:moveTo>
                    <a:pt x="0" y="0"/>
                  </a:moveTo>
                  <a:lnTo>
                    <a:pt x="3949905" y="0"/>
                  </a:lnTo>
                  <a:lnTo>
                    <a:pt x="3949905" y="1933083"/>
                  </a:lnTo>
                  <a:lnTo>
                    <a:pt x="0" y="1933083"/>
                  </a:lnTo>
                  <a:close/>
                </a:path>
              </a:pathLst>
            </a:custGeom>
            <a:solidFill>
              <a:srgbClr val="FEFAF6">
                <a:alpha val="60000"/>
              </a:srgbClr>
            </a:solidFill>
          </p:spPr>
          <p:txBody>
            <a:bodyPr/>
            <a:lstStyle/>
            <a:p>
              <a:endParaRPr lang="en-US"/>
            </a:p>
          </p:txBody>
        </p:sp>
        <p:sp>
          <p:nvSpPr>
            <p:cNvPr id="6" name="TextBox 6"/>
            <p:cNvSpPr txBox="1"/>
            <p:nvPr/>
          </p:nvSpPr>
          <p:spPr>
            <a:xfrm>
              <a:off x="0" y="-66675"/>
              <a:ext cx="3949905" cy="1999758"/>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1774119" y="2110104"/>
            <a:ext cx="14739762" cy="5990591"/>
          </a:xfrm>
          <a:prstGeom prst="rect">
            <a:avLst/>
          </a:prstGeom>
        </p:spPr>
        <p:txBody>
          <a:bodyPr lIns="0" tIns="0" rIns="0" bIns="0" rtlCol="0" anchor="t">
            <a:spAutoFit/>
          </a:bodyPr>
          <a:lstStyle/>
          <a:p>
            <a:pPr algn="l">
              <a:lnSpc>
                <a:spcPts val="4759"/>
              </a:lnSpc>
            </a:pPr>
            <a:r>
              <a:rPr lang="en-US" sz="3399" b="1">
                <a:solidFill>
                  <a:srgbClr val="000000"/>
                </a:solidFill>
                <a:latin typeface="Roboto Bold"/>
                <a:ea typeface="Roboto Bold"/>
                <a:cs typeface="Roboto Bold"/>
                <a:sym typeface="Roboto Bold"/>
              </a:rPr>
              <a:t>Setting:</a:t>
            </a:r>
          </a:p>
          <a:p>
            <a:pPr marL="734051" lvl="1" indent="-367026" algn="l">
              <a:lnSpc>
                <a:spcPts val="4759"/>
              </a:lnSpc>
              <a:buFont typeface="Arial"/>
              <a:buChar char="•"/>
            </a:pPr>
            <a:r>
              <a:rPr lang="en-US" sz="3399">
                <a:solidFill>
                  <a:srgbClr val="000000"/>
                </a:solidFill>
                <a:latin typeface="Roboto"/>
                <a:ea typeface="Roboto"/>
                <a:cs typeface="Roboto"/>
                <a:sym typeface="Roboto"/>
              </a:rPr>
              <a:t>Labor and Delivery Triage, early evening</a:t>
            </a:r>
          </a:p>
          <a:p>
            <a:pPr algn="l">
              <a:lnSpc>
                <a:spcPts val="4759"/>
              </a:lnSpc>
            </a:pPr>
            <a:endParaRPr lang="en-US" sz="3399">
              <a:solidFill>
                <a:srgbClr val="000000"/>
              </a:solidFill>
              <a:latin typeface="Roboto"/>
              <a:ea typeface="Roboto"/>
              <a:cs typeface="Roboto"/>
              <a:sym typeface="Roboto"/>
            </a:endParaRPr>
          </a:p>
          <a:p>
            <a:pPr algn="l">
              <a:lnSpc>
                <a:spcPts val="4759"/>
              </a:lnSpc>
            </a:pPr>
            <a:r>
              <a:rPr lang="en-US" sz="3399" b="1">
                <a:solidFill>
                  <a:srgbClr val="000000"/>
                </a:solidFill>
                <a:latin typeface="Roboto Bold"/>
                <a:ea typeface="Roboto Bold"/>
                <a:cs typeface="Roboto Bold"/>
                <a:sym typeface="Roboto Bold"/>
              </a:rPr>
              <a:t>Characters:</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Patient:</a:t>
            </a:r>
            <a:r>
              <a:rPr lang="en-US" sz="3399">
                <a:solidFill>
                  <a:srgbClr val="000000"/>
                </a:solidFill>
                <a:latin typeface="Roboto"/>
                <a:ea typeface="Roboto"/>
                <a:cs typeface="Roboto"/>
                <a:sym typeface="Roboto"/>
              </a:rPr>
              <a:t> 29-year-old Black, Spanish-speaking woman named Sherice from the Dominican Republic, visibly in pain, full term, has Medicaid coverage for her health care.</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Support Person: </a:t>
            </a:r>
            <a:r>
              <a:rPr lang="en-US" sz="3399">
                <a:solidFill>
                  <a:srgbClr val="000000"/>
                </a:solidFill>
                <a:latin typeface="Roboto"/>
                <a:ea typeface="Roboto"/>
                <a:cs typeface="Roboto"/>
                <a:sym typeface="Roboto"/>
              </a:rPr>
              <a:t>Her cousin, who is also Spanish-speaking and who speaks limited English.</a:t>
            </a:r>
          </a:p>
          <a:p>
            <a:pPr marL="734051" lvl="1" indent="-367026" algn="l">
              <a:lnSpc>
                <a:spcPts val="4759"/>
              </a:lnSpc>
              <a:spcBef>
                <a:spcPct val="0"/>
              </a:spcBef>
              <a:buFont typeface="Arial"/>
              <a:buChar char="•"/>
            </a:pPr>
            <a:r>
              <a:rPr lang="en-US" sz="3399" b="1">
                <a:solidFill>
                  <a:srgbClr val="000000"/>
                </a:solidFill>
                <a:latin typeface="Roboto Bold"/>
                <a:ea typeface="Roboto Bold"/>
                <a:cs typeface="Roboto Bold"/>
                <a:sym typeface="Roboto Bold"/>
              </a:rPr>
              <a:t>Triage Nurse: </a:t>
            </a:r>
            <a:r>
              <a:rPr lang="en-US" sz="3399">
                <a:solidFill>
                  <a:srgbClr val="000000"/>
                </a:solidFill>
                <a:latin typeface="Roboto"/>
                <a:ea typeface="Roboto"/>
                <a:cs typeface="Roboto"/>
                <a:sym typeface="Roboto"/>
              </a:rPr>
              <a:t>English-speaking, does not speak Spanish.</a:t>
            </a:r>
          </a:p>
        </p:txBody>
      </p:sp>
      <p:grpSp>
        <p:nvGrpSpPr>
          <p:cNvPr id="8" name="Group 8"/>
          <p:cNvGrpSpPr/>
          <p:nvPr/>
        </p:nvGrpSpPr>
        <p:grpSpPr>
          <a:xfrm>
            <a:off x="0" y="124308"/>
            <a:ext cx="6330376" cy="1150567"/>
            <a:chOff x="0" y="-23813"/>
            <a:chExt cx="1827975" cy="332241"/>
          </a:xfrm>
        </p:grpSpPr>
        <p:sp>
          <p:nvSpPr>
            <p:cNvPr id="9" name="Freeform 9"/>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10" name="TextBox 10"/>
            <p:cNvSpPr txBox="1"/>
            <p:nvPr/>
          </p:nvSpPr>
          <p:spPr>
            <a:xfrm>
              <a:off x="0" y="-23813"/>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COMMUNICATION: DISRESPECT</a:t>
              </a:r>
            </a:p>
          </p:txBody>
        </p:sp>
      </p:gr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8851475" y="2825956"/>
            <a:ext cx="7796266" cy="3629025"/>
          </a:xfrm>
          <a:prstGeom prst="rect">
            <a:avLst/>
          </a:prstGeom>
        </p:spPr>
        <p:txBody>
          <a:bodyPr lIns="0" tIns="0" rIns="0" bIns="0" rtlCol="0" anchor="t">
            <a:spAutoFit/>
          </a:bodyPr>
          <a:lstStyle/>
          <a:p>
            <a:pPr marL="0" lvl="0" indent="0" algn="ctr">
              <a:lnSpc>
                <a:spcPts val="7195"/>
              </a:lnSpc>
              <a:spcBef>
                <a:spcPct val="0"/>
              </a:spcBef>
            </a:pPr>
            <a:r>
              <a:rPr lang="en-US" sz="5996" b="1">
                <a:solidFill>
                  <a:srgbClr val="010204"/>
                </a:solidFill>
                <a:latin typeface="Roboto Bold"/>
                <a:ea typeface="Roboto Bold"/>
                <a:cs typeface="Roboto Bold"/>
                <a:sym typeface="Roboto Bold"/>
              </a:rPr>
              <a:t>What respectful care practices did you observe in this scenario?</a:t>
            </a:r>
          </a:p>
        </p:txBody>
      </p:sp>
      <p:sp>
        <p:nvSpPr>
          <p:cNvPr id="3" name="Freeform 3"/>
          <p:cNvSpPr/>
          <p:nvPr/>
        </p:nvSpPr>
        <p:spPr>
          <a:xfrm>
            <a:off x="0" y="0"/>
            <a:ext cx="7716910" cy="10287000"/>
          </a:xfrm>
          <a:custGeom>
            <a:avLst/>
            <a:gdLst/>
            <a:ahLst/>
            <a:cxnLst/>
            <a:rect l="l" t="t" r="r" b="b"/>
            <a:pathLst>
              <a:path w="7716910" h="10287000">
                <a:moveTo>
                  <a:pt x="0" y="0"/>
                </a:moveTo>
                <a:lnTo>
                  <a:pt x="7716910" y="0"/>
                </a:lnTo>
                <a:lnTo>
                  <a:pt x="7716910" y="10287000"/>
                </a:lnTo>
                <a:lnTo>
                  <a:pt x="0" y="10287000"/>
                </a:lnTo>
                <a:lnTo>
                  <a:pt x="0" y="0"/>
                </a:lnTo>
                <a:close/>
              </a:path>
            </a:pathLst>
          </a:custGeom>
          <a:blipFill>
            <a:blip r:embed="rId3"/>
            <a:stretch>
              <a:fillRect r="-99862"/>
            </a:stretch>
          </a:blipFill>
        </p:spPr>
        <p:txBody>
          <a:bodyPr/>
          <a:lstStyle/>
          <a:p>
            <a:endParaRPr lang="en-US"/>
          </a:p>
        </p:txBody>
      </p:sp>
      <p:sp>
        <p:nvSpPr>
          <p:cNvPr id="4" name="Freeform 4"/>
          <p:cNvSpPr/>
          <p:nvPr/>
        </p:nvSpPr>
        <p:spPr>
          <a:xfrm>
            <a:off x="-4970511" y="0"/>
            <a:ext cx="12687421" cy="10287000"/>
          </a:xfrm>
          <a:custGeom>
            <a:avLst/>
            <a:gdLst/>
            <a:ahLst/>
            <a:cxnLst/>
            <a:rect l="l" t="t" r="r" b="b"/>
            <a:pathLst>
              <a:path w="12687421" h="10287000">
                <a:moveTo>
                  <a:pt x="0" y="0"/>
                </a:moveTo>
                <a:lnTo>
                  <a:pt x="12687421" y="0"/>
                </a:lnTo>
                <a:lnTo>
                  <a:pt x="12687421" y="10287000"/>
                </a:lnTo>
                <a:lnTo>
                  <a:pt x="0" y="10287000"/>
                </a:lnTo>
                <a:lnTo>
                  <a:pt x="0" y="0"/>
                </a:lnTo>
                <a:close/>
              </a:path>
            </a:pathLst>
          </a:custGeom>
          <a:blipFill>
            <a:blip r:embed="rId4"/>
            <a:stretch>
              <a:fillRect l="-9952" r="-11668"/>
            </a:stretch>
          </a:blipFill>
        </p:spPr>
        <p:txBody>
          <a:bodyPr/>
          <a:lstStyle/>
          <a:p>
            <a:endParaRPr lang="en-US"/>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85844" y="822970"/>
            <a:ext cx="18459689" cy="1506835"/>
            <a:chOff x="0" y="0"/>
            <a:chExt cx="9392053" cy="766658"/>
          </a:xfrm>
        </p:grpSpPr>
        <p:sp>
          <p:nvSpPr>
            <p:cNvPr id="3" name="Freeform 3"/>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4" name="TextBox 4"/>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028700" y="1147763"/>
            <a:ext cx="13906500" cy="847725"/>
          </a:xfrm>
          <a:prstGeom prst="rect">
            <a:avLst/>
          </a:prstGeom>
        </p:spPr>
        <p:txBody>
          <a:bodyPr wrap="square" lIns="0" tIns="0" rIns="0" bIns="0" rtlCol="0" anchor="t">
            <a:spAutoFit/>
          </a:bodyPr>
          <a:lstStyle/>
          <a:p>
            <a:pPr algn="l">
              <a:lnSpc>
                <a:spcPts val="6600"/>
              </a:lnSpc>
            </a:pPr>
            <a:r>
              <a:rPr lang="en-US" sz="5500" b="1">
                <a:solidFill>
                  <a:srgbClr val="010204"/>
                </a:solidFill>
                <a:latin typeface="Roboto Slab Bold"/>
                <a:ea typeface="Roboto Slab Bold"/>
                <a:cs typeface="Roboto Slab Bold"/>
                <a:sym typeface="Roboto Slab Bold"/>
              </a:rPr>
              <a:t>RESPECTFUL PRACTICES HIGHLIGHTED</a:t>
            </a:r>
          </a:p>
        </p:txBody>
      </p:sp>
      <p:grpSp>
        <p:nvGrpSpPr>
          <p:cNvPr id="6" name="Group 6"/>
          <p:cNvGrpSpPr/>
          <p:nvPr/>
        </p:nvGrpSpPr>
        <p:grpSpPr>
          <a:xfrm>
            <a:off x="1677896" y="2714711"/>
            <a:ext cx="7439140" cy="1819275"/>
            <a:chOff x="0" y="0"/>
            <a:chExt cx="9918853" cy="2425700"/>
          </a:xfrm>
        </p:grpSpPr>
        <p:grpSp>
          <p:nvGrpSpPr>
            <p:cNvPr id="7" name="Group 7"/>
            <p:cNvGrpSpPr/>
            <p:nvPr/>
          </p:nvGrpSpPr>
          <p:grpSpPr>
            <a:xfrm>
              <a:off x="203200" y="203200"/>
              <a:ext cx="9715653" cy="2222500"/>
              <a:chOff x="0" y="0"/>
              <a:chExt cx="1919141" cy="439012"/>
            </a:xfrm>
          </p:grpSpPr>
          <p:sp>
            <p:nvSpPr>
              <p:cNvPr id="8" name="Freeform 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p:spPr>
            <p:txBody>
              <a:bodyPr/>
              <a:lstStyle/>
              <a:p>
                <a:endParaRPr lang="en-US"/>
              </a:p>
            </p:txBody>
          </p:sp>
          <p:sp>
            <p:nvSpPr>
              <p:cNvPr id="9" name="TextBox 9"/>
              <p:cNvSpPr txBox="1"/>
              <p:nvPr/>
            </p:nvSpPr>
            <p:spPr>
              <a:xfrm>
                <a:off x="0" y="-38100"/>
                <a:ext cx="1919141" cy="477112"/>
              </a:xfrm>
              <a:prstGeom prst="rect">
                <a:avLst/>
              </a:prstGeom>
            </p:spPr>
            <p:txBody>
              <a:bodyPr lIns="50800" tIns="50800" rIns="50800" bIns="50800" rtlCol="0" anchor="ctr"/>
              <a:lstStyle/>
              <a:p>
                <a:pPr algn="ctr">
                  <a:lnSpc>
                    <a:spcPts val="3359"/>
                  </a:lnSpc>
                </a:pPr>
                <a:endParaRPr/>
              </a:p>
            </p:txBody>
          </p:sp>
        </p:grpSp>
        <p:sp>
          <p:nvSpPr>
            <p:cNvPr id="10" name="TextBox 10"/>
            <p:cNvSpPr txBox="1"/>
            <p:nvPr/>
          </p:nvSpPr>
          <p:spPr>
            <a:xfrm>
              <a:off x="853342" y="517102"/>
              <a:ext cx="8415369"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11" name="Group 11"/>
            <p:cNvGrpSpPr/>
            <p:nvPr/>
          </p:nvGrpSpPr>
          <p:grpSpPr>
            <a:xfrm>
              <a:off x="0" y="0"/>
              <a:ext cx="9715653" cy="2222500"/>
              <a:chOff x="0" y="0"/>
              <a:chExt cx="1919141" cy="439012"/>
            </a:xfrm>
          </p:grpSpPr>
          <p:sp>
            <p:nvSpPr>
              <p:cNvPr id="12" name="Freeform 12"/>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p:spPr>
            <p:txBody>
              <a:bodyPr/>
              <a:lstStyle/>
              <a:p>
                <a:endParaRPr lang="en-US"/>
              </a:p>
            </p:txBody>
          </p:sp>
          <p:sp>
            <p:nvSpPr>
              <p:cNvPr id="13" name="TextBox 13"/>
              <p:cNvSpPr txBox="1"/>
              <p:nvPr/>
            </p:nvSpPr>
            <p:spPr>
              <a:xfrm>
                <a:off x="0" y="-47625"/>
                <a:ext cx="1919141" cy="486637"/>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650142" y="311912"/>
              <a:ext cx="8415369" cy="1363768"/>
            </a:xfrm>
            <a:prstGeom prst="rect">
              <a:avLst/>
            </a:prstGeom>
          </p:spPr>
          <p:txBody>
            <a:bodyPr lIns="0" tIns="0" rIns="0" bIns="0" rtlCol="0" anchor="t">
              <a:spAutoFit/>
            </a:bodyPr>
            <a:lstStyle/>
            <a:p>
              <a:pPr marL="0" lvl="0" indent="0" algn="ctr">
                <a:lnSpc>
                  <a:spcPts val="4129"/>
                </a:lnSpc>
                <a:spcBef>
                  <a:spcPct val="0"/>
                </a:spcBef>
              </a:pPr>
              <a:r>
                <a:rPr lang="en-US" sz="2949">
                  <a:solidFill>
                    <a:srgbClr val="010204"/>
                  </a:solidFill>
                  <a:latin typeface="Roboto"/>
                  <a:ea typeface="Roboto"/>
                  <a:cs typeface="Roboto"/>
                  <a:sym typeface="Roboto"/>
                </a:rPr>
                <a:t>Interpreter is fully integrated into care to support two-way dialogue</a:t>
              </a:r>
            </a:p>
          </p:txBody>
        </p:sp>
      </p:grpSp>
      <p:grpSp>
        <p:nvGrpSpPr>
          <p:cNvPr id="15" name="Group 15"/>
          <p:cNvGrpSpPr/>
          <p:nvPr/>
        </p:nvGrpSpPr>
        <p:grpSpPr>
          <a:xfrm>
            <a:off x="9323364" y="2714711"/>
            <a:ext cx="7439140" cy="1819275"/>
            <a:chOff x="0" y="0"/>
            <a:chExt cx="9918853" cy="2425700"/>
          </a:xfrm>
        </p:grpSpPr>
        <p:grpSp>
          <p:nvGrpSpPr>
            <p:cNvPr id="16" name="Group 16"/>
            <p:cNvGrpSpPr/>
            <p:nvPr/>
          </p:nvGrpSpPr>
          <p:grpSpPr>
            <a:xfrm>
              <a:off x="203200" y="203200"/>
              <a:ext cx="9715653" cy="2222500"/>
              <a:chOff x="0" y="0"/>
              <a:chExt cx="1919141" cy="439012"/>
            </a:xfrm>
          </p:grpSpPr>
          <p:sp>
            <p:nvSpPr>
              <p:cNvPr id="17" name="Freeform 1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18" name="TextBox 18"/>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19" name="TextBox 19"/>
            <p:cNvSpPr txBox="1"/>
            <p:nvPr/>
          </p:nvSpPr>
          <p:spPr>
            <a:xfrm>
              <a:off x="488966" y="517102"/>
              <a:ext cx="9156820"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20" name="Group 20"/>
            <p:cNvGrpSpPr/>
            <p:nvPr/>
          </p:nvGrpSpPr>
          <p:grpSpPr>
            <a:xfrm>
              <a:off x="0" y="0"/>
              <a:ext cx="9715653" cy="2222500"/>
              <a:chOff x="0" y="0"/>
              <a:chExt cx="1919141" cy="439012"/>
            </a:xfrm>
          </p:grpSpPr>
          <p:sp>
            <p:nvSpPr>
              <p:cNvPr id="21" name="Freeform 21"/>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22" name="TextBox 22"/>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3" name="TextBox 23"/>
            <p:cNvSpPr txBox="1"/>
            <p:nvPr/>
          </p:nvSpPr>
          <p:spPr>
            <a:xfrm>
              <a:off x="279416" y="311912"/>
              <a:ext cx="9156820" cy="1363768"/>
            </a:xfrm>
            <a:prstGeom prst="rect">
              <a:avLst/>
            </a:prstGeom>
          </p:spPr>
          <p:txBody>
            <a:bodyPr lIns="0" tIns="0" rIns="0" bIns="0" rtlCol="0" anchor="t">
              <a:spAutoFit/>
            </a:bodyPr>
            <a:lstStyle/>
            <a:p>
              <a:pPr marL="0" lvl="0" indent="0" algn="ctr">
                <a:lnSpc>
                  <a:spcPts val="4129"/>
                </a:lnSpc>
                <a:spcBef>
                  <a:spcPct val="0"/>
                </a:spcBef>
              </a:pPr>
              <a:r>
                <a:rPr lang="en-US" sz="2949">
                  <a:solidFill>
                    <a:srgbClr val="010204"/>
                  </a:solidFill>
                  <a:latin typeface="Roboto"/>
                  <a:ea typeface="Roboto"/>
                  <a:cs typeface="Roboto"/>
                  <a:sym typeface="Roboto"/>
                </a:rPr>
                <a:t>Provider uses warm, reassuring language that centers the patient</a:t>
              </a:r>
            </a:p>
          </p:txBody>
        </p:sp>
      </p:grpSp>
      <p:grpSp>
        <p:nvGrpSpPr>
          <p:cNvPr id="24" name="Group 24"/>
          <p:cNvGrpSpPr/>
          <p:nvPr/>
        </p:nvGrpSpPr>
        <p:grpSpPr>
          <a:xfrm>
            <a:off x="1677896" y="4637586"/>
            <a:ext cx="7439140" cy="1819275"/>
            <a:chOff x="0" y="0"/>
            <a:chExt cx="9918853" cy="2425700"/>
          </a:xfrm>
        </p:grpSpPr>
        <p:grpSp>
          <p:nvGrpSpPr>
            <p:cNvPr id="25" name="Group 25"/>
            <p:cNvGrpSpPr/>
            <p:nvPr/>
          </p:nvGrpSpPr>
          <p:grpSpPr>
            <a:xfrm>
              <a:off x="203200" y="203200"/>
              <a:ext cx="9715653" cy="2222500"/>
              <a:chOff x="0" y="0"/>
              <a:chExt cx="1919141" cy="439012"/>
            </a:xfrm>
          </p:grpSpPr>
          <p:sp>
            <p:nvSpPr>
              <p:cNvPr id="26" name="Freeform 2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27" name="TextBox 27"/>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8" name="TextBox 28"/>
            <p:cNvSpPr txBox="1"/>
            <p:nvPr/>
          </p:nvSpPr>
          <p:spPr>
            <a:xfrm>
              <a:off x="100118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29" name="Group 29"/>
            <p:cNvGrpSpPr/>
            <p:nvPr/>
          </p:nvGrpSpPr>
          <p:grpSpPr>
            <a:xfrm>
              <a:off x="0" y="0"/>
              <a:ext cx="9715653" cy="2222500"/>
              <a:chOff x="0" y="0"/>
              <a:chExt cx="1919141" cy="439012"/>
            </a:xfrm>
          </p:grpSpPr>
          <p:sp>
            <p:nvSpPr>
              <p:cNvPr id="30" name="Freeform 30"/>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31" name="TextBox 31"/>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32" name="TextBox 32"/>
            <p:cNvSpPr txBox="1"/>
            <p:nvPr/>
          </p:nvSpPr>
          <p:spPr>
            <a:xfrm>
              <a:off x="500593" y="313901"/>
              <a:ext cx="8714468" cy="1363768"/>
            </a:xfrm>
            <a:prstGeom prst="rect">
              <a:avLst/>
            </a:prstGeom>
          </p:spPr>
          <p:txBody>
            <a:bodyPr lIns="0" tIns="0" rIns="0" bIns="0" rtlCol="0" anchor="t">
              <a:spAutoFit/>
            </a:bodyPr>
            <a:lstStyle/>
            <a:p>
              <a:pPr marL="0" lvl="0" indent="0" algn="ctr">
                <a:lnSpc>
                  <a:spcPts val="4129"/>
                </a:lnSpc>
                <a:spcBef>
                  <a:spcPct val="0"/>
                </a:spcBef>
              </a:pPr>
              <a:r>
                <a:rPr lang="en-US" sz="2949">
                  <a:solidFill>
                    <a:srgbClr val="010204"/>
                  </a:solidFill>
                  <a:latin typeface="Roboto"/>
                  <a:ea typeface="Roboto"/>
                  <a:cs typeface="Roboto"/>
                  <a:sym typeface="Roboto"/>
                </a:rPr>
                <a:t>Fear and emotional needs are acknowledged and validated</a:t>
              </a:r>
            </a:p>
          </p:txBody>
        </p:sp>
      </p:grpSp>
      <p:grpSp>
        <p:nvGrpSpPr>
          <p:cNvPr id="33" name="Group 33"/>
          <p:cNvGrpSpPr/>
          <p:nvPr/>
        </p:nvGrpSpPr>
        <p:grpSpPr>
          <a:xfrm>
            <a:off x="9323364" y="4637586"/>
            <a:ext cx="7439140" cy="1819275"/>
            <a:chOff x="0" y="0"/>
            <a:chExt cx="9918853" cy="2425700"/>
          </a:xfrm>
        </p:grpSpPr>
        <p:sp>
          <p:nvSpPr>
            <p:cNvPr id="34" name="TextBox 34"/>
            <p:cNvSpPr txBox="1"/>
            <p:nvPr/>
          </p:nvSpPr>
          <p:spPr>
            <a:xfrm>
              <a:off x="1007535" y="286385"/>
              <a:ext cx="8119683" cy="643254"/>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35" name="Group 35"/>
            <p:cNvGrpSpPr/>
            <p:nvPr/>
          </p:nvGrpSpPr>
          <p:grpSpPr>
            <a:xfrm>
              <a:off x="203200" y="203200"/>
              <a:ext cx="9715653" cy="2222500"/>
              <a:chOff x="0" y="0"/>
              <a:chExt cx="1919141" cy="439012"/>
            </a:xfrm>
          </p:grpSpPr>
          <p:sp>
            <p:nvSpPr>
              <p:cNvPr id="36" name="Freeform 3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37" name="TextBox 37"/>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grpSp>
          <p:nvGrpSpPr>
            <p:cNvPr id="38" name="Group 38"/>
            <p:cNvGrpSpPr/>
            <p:nvPr/>
          </p:nvGrpSpPr>
          <p:grpSpPr>
            <a:xfrm>
              <a:off x="0" y="0"/>
              <a:ext cx="9715653" cy="2222500"/>
              <a:chOff x="0" y="0"/>
              <a:chExt cx="1919141" cy="439012"/>
            </a:xfrm>
          </p:grpSpPr>
          <p:sp>
            <p:nvSpPr>
              <p:cNvPr id="39" name="Freeform 39"/>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40" name="TextBox 40"/>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1" name="TextBox 41"/>
            <p:cNvSpPr txBox="1"/>
            <p:nvPr/>
          </p:nvSpPr>
          <p:spPr>
            <a:xfrm>
              <a:off x="386075" y="396029"/>
              <a:ext cx="8956203" cy="1363768"/>
            </a:xfrm>
            <a:prstGeom prst="rect">
              <a:avLst/>
            </a:prstGeom>
          </p:spPr>
          <p:txBody>
            <a:bodyPr lIns="0" tIns="0" rIns="0" bIns="0" rtlCol="0" anchor="t">
              <a:spAutoFit/>
            </a:bodyPr>
            <a:lstStyle/>
            <a:p>
              <a:pPr marL="0" lvl="0" indent="0" algn="ctr">
                <a:lnSpc>
                  <a:spcPts val="4130"/>
                </a:lnSpc>
                <a:spcBef>
                  <a:spcPct val="0"/>
                </a:spcBef>
              </a:pPr>
              <a:r>
                <a:rPr lang="en-US" sz="2950">
                  <a:solidFill>
                    <a:srgbClr val="010204"/>
                  </a:solidFill>
                  <a:latin typeface="Roboto"/>
                  <a:ea typeface="Roboto"/>
                  <a:cs typeface="Roboto"/>
                  <a:sym typeface="Roboto"/>
                </a:rPr>
                <a:t>The cesarean is explained with rationale and options, not presented as an order</a:t>
              </a:r>
            </a:p>
          </p:txBody>
        </p:sp>
      </p:grpSp>
      <p:grpSp>
        <p:nvGrpSpPr>
          <p:cNvPr id="42" name="Group 42"/>
          <p:cNvGrpSpPr/>
          <p:nvPr/>
        </p:nvGrpSpPr>
        <p:grpSpPr>
          <a:xfrm>
            <a:off x="1677896" y="6561636"/>
            <a:ext cx="7439140" cy="1819275"/>
            <a:chOff x="0" y="0"/>
            <a:chExt cx="9918853" cy="2425700"/>
          </a:xfrm>
        </p:grpSpPr>
        <p:grpSp>
          <p:nvGrpSpPr>
            <p:cNvPr id="43" name="Group 43"/>
            <p:cNvGrpSpPr/>
            <p:nvPr/>
          </p:nvGrpSpPr>
          <p:grpSpPr>
            <a:xfrm>
              <a:off x="203200" y="203200"/>
              <a:ext cx="9715653" cy="2222500"/>
              <a:chOff x="0" y="0"/>
              <a:chExt cx="1919141" cy="439012"/>
            </a:xfrm>
          </p:grpSpPr>
          <p:sp>
            <p:nvSpPr>
              <p:cNvPr id="44" name="Freeform 44"/>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45" name="TextBox 45"/>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6" name="TextBox 46"/>
            <p:cNvSpPr txBox="1"/>
            <p:nvPr/>
          </p:nvSpPr>
          <p:spPr>
            <a:xfrm>
              <a:off x="1001185" y="622935"/>
              <a:ext cx="8119683" cy="643255"/>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47" name="Group 47"/>
            <p:cNvGrpSpPr/>
            <p:nvPr/>
          </p:nvGrpSpPr>
          <p:grpSpPr>
            <a:xfrm>
              <a:off x="0" y="0"/>
              <a:ext cx="9715653" cy="2222500"/>
              <a:chOff x="0" y="0"/>
              <a:chExt cx="1919141" cy="439012"/>
            </a:xfrm>
          </p:grpSpPr>
          <p:sp>
            <p:nvSpPr>
              <p:cNvPr id="48" name="Freeform 4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49" name="TextBox 49"/>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0" name="TextBox 50"/>
            <p:cNvSpPr txBox="1"/>
            <p:nvPr/>
          </p:nvSpPr>
          <p:spPr>
            <a:xfrm>
              <a:off x="348193" y="396028"/>
              <a:ext cx="9019268" cy="1363768"/>
            </a:xfrm>
            <a:prstGeom prst="rect">
              <a:avLst/>
            </a:prstGeom>
          </p:spPr>
          <p:txBody>
            <a:bodyPr lIns="0" tIns="0" rIns="0" bIns="0" rtlCol="0" anchor="t">
              <a:spAutoFit/>
            </a:bodyPr>
            <a:lstStyle/>
            <a:p>
              <a:pPr marL="0" lvl="0" indent="0" algn="ctr">
                <a:lnSpc>
                  <a:spcPts val="4129"/>
                </a:lnSpc>
                <a:spcBef>
                  <a:spcPct val="0"/>
                </a:spcBef>
              </a:pPr>
              <a:r>
                <a:rPr lang="en-US" sz="2949">
                  <a:solidFill>
                    <a:srgbClr val="010204"/>
                  </a:solidFill>
                  <a:latin typeface="Roboto"/>
                  <a:ea typeface="Roboto"/>
                  <a:cs typeface="Roboto"/>
                  <a:sym typeface="Roboto"/>
                </a:rPr>
                <a:t>Informed consent is based on full understanding and voluntary agreement</a:t>
              </a:r>
            </a:p>
          </p:txBody>
        </p:sp>
      </p:grpSp>
      <p:grpSp>
        <p:nvGrpSpPr>
          <p:cNvPr id="51" name="Group 51"/>
          <p:cNvGrpSpPr/>
          <p:nvPr/>
        </p:nvGrpSpPr>
        <p:grpSpPr>
          <a:xfrm>
            <a:off x="9323364" y="6561636"/>
            <a:ext cx="7439140" cy="1819275"/>
            <a:chOff x="0" y="0"/>
            <a:chExt cx="9918853" cy="2425700"/>
          </a:xfrm>
        </p:grpSpPr>
        <p:sp>
          <p:nvSpPr>
            <p:cNvPr id="52" name="TextBox 52"/>
            <p:cNvSpPr txBox="1"/>
            <p:nvPr/>
          </p:nvSpPr>
          <p:spPr>
            <a:xfrm>
              <a:off x="100753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53" name="Group 53"/>
            <p:cNvGrpSpPr/>
            <p:nvPr/>
          </p:nvGrpSpPr>
          <p:grpSpPr>
            <a:xfrm>
              <a:off x="203200" y="203200"/>
              <a:ext cx="9715653" cy="2222500"/>
              <a:chOff x="0" y="0"/>
              <a:chExt cx="1919141" cy="439012"/>
            </a:xfrm>
          </p:grpSpPr>
          <p:sp>
            <p:nvSpPr>
              <p:cNvPr id="54" name="Freeform 54"/>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55" name="TextBox 55"/>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grpSp>
          <p:nvGrpSpPr>
            <p:cNvPr id="56" name="Group 56"/>
            <p:cNvGrpSpPr/>
            <p:nvPr/>
          </p:nvGrpSpPr>
          <p:grpSpPr>
            <a:xfrm>
              <a:off x="0" y="0"/>
              <a:ext cx="9715653" cy="2222500"/>
              <a:chOff x="0" y="0"/>
              <a:chExt cx="1919141" cy="439012"/>
            </a:xfrm>
          </p:grpSpPr>
          <p:sp>
            <p:nvSpPr>
              <p:cNvPr id="57" name="Freeform 5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58" name="TextBox 58"/>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9" name="TextBox 59"/>
            <p:cNvSpPr txBox="1"/>
            <p:nvPr/>
          </p:nvSpPr>
          <p:spPr>
            <a:xfrm>
              <a:off x="804335" y="313902"/>
              <a:ext cx="8119683" cy="1363768"/>
            </a:xfrm>
            <a:prstGeom prst="rect">
              <a:avLst/>
            </a:prstGeom>
          </p:spPr>
          <p:txBody>
            <a:bodyPr lIns="0" tIns="0" rIns="0" bIns="0" rtlCol="0" anchor="t">
              <a:spAutoFit/>
            </a:bodyPr>
            <a:lstStyle/>
            <a:p>
              <a:pPr marL="0" lvl="0" indent="0" algn="ctr">
                <a:lnSpc>
                  <a:spcPts val="4129"/>
                </a:lnSpc>
                <a:spcBef>
                  <a:spcPct val="0"/>
                </a:spcBef>
              </a:pPr>
              <a:r>
                <a:rPr lang="en-US" sz="2949">
                  <a:solidFill>
                    <a:srgbClr val="010204"/>
                  </a:solidFill>
                  <a:latin typeface="Roboto"/>
                  <a:ea typeface="Roboto"/>
                  <a:cs typeface="Roboto"/>
                  <a:sym typeface="Roboto"/>
                </a:rPr>
                <a:t>Autonomy is preserved—even under urgent conditions</a:t>
              </a:r>
            </a:p>
          </p:txBody>
        </p:sp>
      </p:grpSp>
      <p:grpSp>
        <p:nvGrpSpPr>
          <p:cNvPr id="60" name="Group 60"/>
          <p:cNvGrpSpPr/>
          <p:nvPr/>
        </p:nvGrpSpPr>
        <p:grpSpPr>
          <a:xfrm>
            <a:off x="5500630" y="8485686"/>
            <a:ext cx="7439140" cy="1628775"/>
            <a:chOff x="0" y="0"/>
            <a:chExt cx="9918853" cy="2171700"/>
          </a:xfrm>
        </p:grpSpPr>
        <p:grpSp>
          <p:nvGrpSpPr>
            <p:cNvPr id="61" name="Group 61"/>
            <p:cNvGrpSpPr/>
            <p:nvPr/>
          </p:nvGrpSpPr>
          <p:grpSpPr>
            <a:xfrm>
              <a:off x="203200" y="203200"/>
              <a:ext cx="9715653" cy="1968500"/>
              <a:chOff x="0" y="0"/>
              <a:chExt cx="1919141" cy="388840"/>
            </a:xfrm>
          </p:grpSpPr>
          <p:sp>
            <p:nvSpPr>
              <p:cNvPr id="62" name="Freeform 62"/>
              <p:cNvSpPr/>
              <p:nvPr/>
            </p:nvSpPr>
            <p:spPr>
              <a:xfrm>
                <a:off x="0" y="0"/>
                <a:ext cx="1919141" cy="388840"/>
              </a:xfrm>
              <a:custGeom>
                <a:avLst/>
                <a:gdLst/>
                <a:ahLst/>
                <a:cxnLst/>
                <a:rect l="l" t="t" r="r" b="b"/>
                <a:pathLst>
                  <a:path w="1919141" h="388840">
                    <a:moveTo>
                      <a:pt x="66935" y="0"/>
                    </a:moveTo>
                    <a:lnTo>
                      <a:pt x="1852206" y="0"/>
                    </a:lnTo>
                    <a:cubicBezTo>
                      <a:pt x="1869958" y="0"/>
                      <a:pt x="1886984" y="7052"/>
                      <a:pt x="1899536" y="19605"/>
                    </a:cubicBezTo>
                    <a:cubicBezTo>
                      <a:pt x="1912089" y="32158"/>
                      <a:pt x="1919141" y="49183"/>
                      <a:pt x="1919141" y="66935"/>
                    </a:cubicBezTo>
                    <a:lnTo>
                      <a:pt x="1919141" y="321904"/>
                    </a:lnTo>
                    <a:cubicBezTo>
                      <a:pt x="1919141" y="339656"/>
                      <a:pt x="1912089" y="356682"/>
                      <a:pt x="1899536" y="369235"/>
                    </a:cubicBezTo>
                    <a:cubicBezTo>
                      <a:pt x="1886984" y="381787"/>
                      <a:pt x="1869958" y="388840"/>
                      <a:pt x="1852206" y="388840"/>
                    </a:cubicBezTo>
                    <a:lnTo>
                      <a:pt x="66935" y="388840"/>
                    </a:lnTo>
                    <a:cubicBezTo>
                      <a:pt x="49183" y="388840"/>
                      <a:pt x="32158" y="381787"/>
                      <a:pt x="19605" y="369235"/>
                    </a:cubicBezTo>
                    <a:cubicBezTo>
                      <a:pt x="7052" y="356682"/>
                      <a:pt x="0" y="339656"/>
                      <a:pt x="0" y="321904"/>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63" name="TextBox 63"/>
              <p:cNvSpPr txBox="1"/>
              <p:nvPr/>
            </p:nvSpPr>
            <p:spPr>
              <a:xfrm>
                <a:off x="0" y="-38100"/>
                <a:ext cx="1919141" cy="426940"/>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64" name="TextBox 64"/>
            <p:cNvSpPr txBox="1"/>
            <p:nvPr/>
          </p:nvSpPr>
          <p:spPr>
            <a:xfrm>
              <a:off x="1001185" y="878387"/>
              <a:ext cx="8119683" cy="643254"/>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65" name="Group 65"/>
            <p:cNvGrpSpPr/>
            <p:nvPr/>
          </p:nvGrpSpPr>
          <p:grpSpPr>
            <a:xfrm>
              <a:off x="0" y="0"/>
              <a:ext cx="9715653" cy="1968500"/>
              <a:chOff x="0" y="0"/>
              <a:chExt cx="1919141" cy="388840"/>
            </a:xfrm>
          </p:grpSpPr>
          <p:sp>
            <p:nvSpPr>
              <p:cNvPr id="66" name="Freeform 66"/>
              <p:cNvSpPr/>
              <p:nvPr/>
            </p:nvSpPr>
            <p:spPr>
              <a:xfrm>
                <a:off x="0" y="0"/>
                <a:ext cx="1919141" cy="388840"/>
              </a:xfrm>
              <a:custGeom>
                <a:avLst/>
                <a:gdLst/>
                <a:ahLst/>
                <a:cxnLst/>
                <a:rect l="l" t="t" r="r" b="b"/>
                <a:pathLst>
                  <a:path w="1919141" h="388840">
                    <a:moveTo>
                      <a:pt x="66935" y="0"/>
                    </a:moveTo>
                    <a:lnTo>
                      <a:pt x="1852206" y="0"/>
                    </a:lnTo>
                    <a:cubicBezTo>
                      <a:pt x="1869958" y="0"/>
                      <a:pt x="1886984" y="7052"/>
                      <a:pt x="1899536" y="19605"/>
                    </a:cubicBezTo>
                    <a:cubicBezTo>
                      <a:pt x="1912089" y="32158"/>
                      <a:pt x="1919141" y="49183"/>
                      <a:pt x="1919141" y="66935"/>
                    </a:cubicBezTo>
                    <a:lnTo>
                      <a:pt x="1919141" y="321904"/>
                    </a:lnTo>
                    <a:cubicBezTo>
                      <a:pt x="1919141" y="339656"/>
                      <a:pt x="1912089" y="356682"/>
                      <a:pt x="1899536" y="369235"/>
                    </a:cubicBezTo>
                    <a:cubicBezTo>
                      <a:pt x="1886984" y="381787"/>
                      <a:pt x="1869958" y="388840"/>
                      <a:pt x="1852206" y="388840"/>
                    </a:cubicBezTo>
                    <a:lnTo>
                      <a:pt x="66935" y="388840"/>
                    </a:lnTo>
                    <a:cubicBezTo>
                      <a:pt x="49183" y="388840"/>
                      <a:pt x="32158" y="381787"/>
                      <a:pt x="19605" y="369235"/>
                    </a:cubicBezTo>
                    <a:cubicBezTo>
                      <a:pt x="7052" y="356682"/>
                      <a:pt x="0" y="339656"/>
                      <a:pt x="0" y="321904"/>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67" name="TextBox 67"/>
              <p:cNvSpPr txBox="1"/>
              <p:nvPr/>
            </p:nvSpPr>
            <p:spPr>
              <a:xfrm>
                <a:off x="0" y="-47625"/>
                <a:ext cx="1919141" cy="436465"/>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68" name="TextBox 68"/>
            <p:cNvSpPr txBox="1"/>
            <p:nvPr/>
          </p:nvSpPr>
          <p:spPr>
            <a:xfrm>
              <a:off x="797985" y="186902"/>
              <a:ext cx="8119683" cy="1363768"/>
            </a:xfrm>
            <a:prstGeom prst="rect">
              <a:avLst/>
            </a:prstGeom>
          </p:spPr>
          <p:txBody>
            <a:bodyPr lIns="0" tIns="0" rIns="0" bIns="0" rtlCol="0" anchor="t">
              <a:spAutoFit/>
            </a:bodyPr>
            <a:lstStyle/>
            <a:p>
              <a:pPr marL="0" lvl="0" indent="0" algn="ctr">
                <a:lnSpc>
                  <a:spcPts val="4129"/>
                </a:lnSpc>
                <a:spcBef>
                  <a:spcPct val="0"/>
                </a:spcBef>
              </a:pPr>
              <a:r>
                <a:rPr lang="en-US" sz="2949">
                  <a:solidFill>
                    <a:srgbClr val="010204"/>
                  </a:solidFill>
                  <a:latin typeface="Roboto"/>
                  <a:ea typeface="Roboto"/>
                  <a:cs typeface="Roboto"/>
                  <a:sym typeface="Roboto"/>
                </a:rPr>
                <a:t>Support person is informed and included in the plan</a:t>
              </a:r>
            </a:p>
          </p:txBody>
        </p:sp>
      </p:gr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481013"/>
            <a:ext cx="12088043" cy="2190750"/>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FURTHER REFLECTION AND DISCUSSION</a:t>
            </a:r>
          </a:p>
        </p:txBody>
      </p:sp>
      <p:grpSp>
        <p:nvGrpSpPr>
          <p:cNvPr id="3" name="Group 3"/>
          <p:cNvGrpSpPr/>
          <p:nvPr/>
        </p:nvGrpSpPr>
        <p:grpSpPr>
          <a:xfrm rot="-5400000">
            <a:off x="13276092" y="491405"/>
            <a:ext cx="5503313" cy="4520504"/>
            <a:chOff x="0" y="0"/>
            <a:chExt cx="2800015" cy="2299974"/>
          </a:xfrm>
        </p:grpSpPr>
        <p:sp>
          <p:nvSpPr>
            <p:cNvPr id="4" name="Freeform 4"/>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AED9E0"/>
            </a:solidFill>
          </p:spPr>
          <p:txBody>
            <a:bodyPr/>
            <a:lstStyle/>
            <a:p>
              <a:endParaRPr lang="en-US"/>
            </a:p>
          </p:txBody>
        </p:sp>
        <p:sp>
          <p:nvSpPr>
            <p:cNvPr id="5" name="TextBox 5"/>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12886324" y="2388007"/>
            <a:ext cx="7789683" cy="3013669"/>
            <a:chOff x="0" y="0"/>
            <a:chExt cx="3963291" cy="1533316"/>
          </a:xfrm>
        </p:grpSpPr>
        <p:sp>
          <p:nvSpPr>
            <p:cNvPr id="7" name="Freeform 7"/>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8" name="TextBox 8"/>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5400000">
            <a:off x="12391083" y="4390083"/>
            <a:ext cx="10287000" cy="1506835"/>
            <a:chOff x="0" y="0"/>
            <a:chExt cx="5233894" cy="766658"/>
          </a:xfrm>
        </p:grpSpPr>
        <p:sp>
          <p:nvSpPr>
            <p:cNvPr id="10" name="Freeform 10"/>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1" name="TextBox 11"/>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028700" y="2925149"/>
            <a:ext cx="12738796" cy="6731889"/>
          </a:xfrm>
          <a:prstGeom prst="rect">
            <a:avLst/>
          </a:prstGeom>
        </p:spPr>
        <p:txBody>
          <a:bodyPr lIns="0" tIns="0" rIns="0" bIns="0" rtlCol="0" anchor="t">
            <a:spAutoFit/>
          </a:bodyPr>
          <a:lstStyle/>
          <a:p>
            <a:pPr marL="680085" lvl="1" indent="-340042" algn="l">
              <a:lnSpc>
                <a:spcPts val="4473"/>
              </a:lnSpc>
              <a:buFont typeface="Arial"/>
              <a:buChar char="•"/>
            </a:pPr>
            <a:r>
              <a:rPr lang="en-US" sz="3150">
                <a:solidFill>
                  <a:srgbClr val="010204"/>
                </a:solidFill>
                <a:latin typeface="Roboto"/>
                <a:ea typeface="Roboto"/>
                <a:cs typeface="Roboto"/>
                <a:sym typeface="Roboto"/>
              </a:rPr>
              <a:t>Have you witnessed situations where a patient’s dignity was compromised during delivery? How could it have been handled differently? </a:t>
            </a:r>
          </a:p>
          <a:p>
            <a:pPr marL="680085" lvl="1" indent="-340042" algn="l">
              <a:lnSpc>
                <a:spcPts val="4473"/>
              </a:lnSpc>
              <a:buFont typeface="Arial"/>
              <a:buChar char="•"/>
            </a:pPr>
            <a:r>
              <a:rPr lang="en-US" sz="3150">
                <a:solidFill>
                  <a:srgbClr val="010204"/>
                </a:solidFill>
                <a:latin typeface="Roboto"/>
                <a:ea typeface="Roboto"/>
                <a:cs typeface="Roboto"/>
                <a:sym typeface="Roboto"/>
              </a:rPr>
              <a:t>What are some ways to check for understanding when time is short, but communication remains critical? How do interpreters change the dynamics of communication in high-pressure moments? </a:t>
            </a:r>
          </a:p>
          <a:p>
            <a:pPr marL="680085" lvl="1" indent="-340042" algn="l">
              <a:lnSpc>
                <a:spcPts val="4473"/>
              </a:lnSpc>
              <a:buFont typeface="Arial"/>
              <a:buChar char="•"/>
            </a:pPr>
            <a:r>
              <a:rPr lang="en-US" sz="3150">
                <a:solidFill>
                  <a:srgbClr val="010204"/>
                </a:solidFill>
                <a:latin typeface="Roboto"/>
                <a:ea typeface="Roboto"/>
                <a:cs typeface="Roboto"/>
                <a:sym typeface="Roboto"/>
              </a:rPr>
              <a:t>How can we support autonomy when a patient refuses or hesitates about a recommended intervention? </a:t>
            </a:r>
          </a:p>
          <a:p>
            <a:pPr marL="680085" lvl="1" indent="-340042" algn="l">
              <a:lnSpc>
                <a:spcPts val="4473"/>
              </a:lnSpc>
              <a:buFont typeface="Arial"/>
              <a:buChar char="•"/>
            </a:pPr>
            <a:r>
              <a:rPr lang="en-US" sz="3150">
                <a:solidFill>
                  <a:srgbClr val="010204"/>
                </a:solidFill>
                <a:latin typeface="Roboto"/>
                <a:ea typeface="Roboto"/>
                <a:cs typeface="Roboto"/>
                <a:sym typeface="Roboto"/>
              </a:rPr>
              <a:t>How do we ensure informed consent is continuous in the delivery and immediate postpartum period as circumstances evolve? </a:t>
            </a:r>
          </a:p>
          <a:p>
            <a:pPr marL="680085" lvl="1" indent="-340042" algn="l">
              <a:lnSpc>
                <a:spcPts val="4473"/>
              </a:lnSpc>
              <a:buFont typeface="Arial"/>
              <a:buChar char="•"/>
            </a:pPr>
            <a:r>
              <a:rPr lang="en-US" sz="3150">
                <a:solidFill>
                  <a:srgbClr val="010204"/>
                </a:solidFill>
                <a:latin typeface="Roboto"/>
                <a:ea typeface="Roboto"/>
                <a:cs typeface="Roboto"/>
                <a:sym typeface="Roboto"/>
              </a:rPr>
              <a:t>How do we reaffirm consent in urgent moments without creating unnecessary delay in care?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1028700"/>
            <a:ext cx="12088043" cy="1095375"/>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NEXT STEPS</a:t>
            </a:r>
          </a:p>
        </p:txBody>
      </p:sp>
      <p:grpSp>
        <p:nvGrpSpPr>
          <p:cNvPr id="3" name="Group 3"/>
          <p:cNvGrpSpPr/>
          <p:nvPr/>
        </p:nvGrpSpPr>
        <p:grpSpPr>
          <a:xfrm rot="-5400000">
            <a:off x="13276092" y="491405"/>
            <a:ext cx="5503313" cy="4520504"/>
            <a:chOff x="0" y="0"/>
            <a:chExt cx="2800015" cy="2299974"/>
          </a:xfrm>
        </p:grpSpPr>
        <p:sp>
          <p:nvSpPr>
            <p:cNvPr id="4" name="Freeform 4"/>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AED9E0"/>
            </a:solidFill>
          </p:spPr>
          <p:txBody>
            <a:bodyPr/>
            <a:lstStyle/>
            <a:p>
              <a:endParaRPr lang="en-US"/>
            </a:p>
          </p:txBody>
        </p:sp>
        <p:sp>
          <p:nvSpPr>
            <p:cNvPr id="5" name="TextBox 5"/>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12886324" y="2388007"/>
            <a:ext cx="7789683" cy="3013669"/>
            <a:chOff x="0" y="0"/>
            <a:chExt cx="3963291" cy="1533316"/>
          </a:xfrm>
        </p:grpSpPr>
        <p:sp>
          <p:nvSpPr>
            <p:cNvPr id="7" name="Freeform 7"/>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8" name="TextBox 8"/>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5400000">
            <a:off x="12391083" y="4390083"/>
            <a:ext cx="10287000" cy="1506835"/>
            <a:chOff x="0" y="0"/>
            <a:chExt cx="5233894" cy="766658"/>
          </a:xfrm>
        </p:grpSpPr>
        <p:sp>
          <p:nvSpPr>
            <p:cNvPr id="10" name="Freeform 10"/>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1" name="TextBox 11"/>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028700" y="2925149"/>
            <a:ext cx="12738796" cy="550164"/>
          </a:xfrm>
          <a:prstGeom prst="rect">
            <a:avLst/>
          </a:prstGeom>
        </p:spPr>
        <p:txBody>
          <a:bodyPr lIns="0" tIns="0" rIns="0" bIns="0" rtlCol="0" anchor="t">
            <a:spAutoFit/>
          </a:bodyPr>
          <a:lstStyle/>
          <a:p>
            <a:pPr algn="l">
              <a:lnSpc>
                <a:spcPts val="4473"/>
              </a:lnSpc>
            </a:pPr>
            <a:r>
              <a:rPr lang="en-US" sz="3150">
                <a:solidFill>
                  <a:srgbClr val="010204"/>
                </a:solidFill>
                <a:latin typeface="Roboto"/>
                <a:ea typeface="Roboto"/>
                <a:cs typeface="Roboto"/>
                <a:sym typeface="Roboto"/>
              </a:rPr>
              <a:t>Next steps content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Freeform 2"/>
          <p:cNvSpPr/>
          <p:nvPr/>
        </p:nvSpPr>
        <p:spPr>
          <a:xfrm rot="5400000">
            <a:off x="-1928939" y="4752804"/>
            <a:ext cx="16230600" cy="466630"/>
          </a:xfrm>
          <a:custGeom>
            <a:avLst/>
            <a:gdLst/>
            <a:ahLst/>
            <a:cxnLst/>
            <a:rect l="l" t="t" r="r" b="b"/>
            <a:pathLst>
              <a:path w="16230600" h="466630">
                <a:moveTo>
                  <a:pt x="0" y="0"/>
                </a:moveTo>
                <a:lnTo>
                  <a:pt x="16230600" y="0"/>
                </a:lnTo>
                <a:lnTo>
                  <a:pt x="16230600" y="466629"/>
                </a:lnTo>
                <a:lnTo>
                  <a:pt x="0" y="466629"/>
                </a:lnTo>
                <a:lnTo>
                  <a:pt x="0" y="0"/>
                </a:lnTo>
                <a:close/>
              </a:path>
            </a:pathLst>
          </a:custGeom>
          <a:blipFill>
            <a:blip r:embed="rId2">
              <a:alphaModFix amt="70000"/>
            </a:blip>
            <a:stretch>
              <a:fillRect/>
            </a:stretch>
          </a:blipFill>
        </p:spPr>
        <p:txBody>
          <a:bodyPr/>
          <a:lstStyle/>
          <a:p>
            <a:endParaRPr lang="en-US"/>
          </a:p>
        </p:txBody>
      </p:sp>
      <p:grpSp>
        <p:nvGrpSpPr>
          <p:cNvPr id="3" name="Group 3"/>
          <p:cNvGrpSpPr/>
          <p:nvPr/>
        </p:nvGrpSpPr>
        <p:grpSpPr>
          <a:xfrm>
            <a:off x="0" y="0"/>
            <a:ext cx="6186361" cy="10287000"/>
            <a:chOff x="0" y="0"/>
            <a:chExt cx="1629330" cy="2709333"/>
          </a:xfrm>
        </p:grpSpPr>
        <p:sp>
          <p:nvSpPr>
            <p:cNvPr id="4" name="Freeform 4"/>
            <p:cNvSpPr/>
            <p:nvPr/>
          </p:nvSpPr>
          <p:spPr>
            <a:xfrm>
              <a:off x="0" y="0"/>
              <a:ext cx="1629330" cy="2709333"/>
            </a:xfrm>
            <a:custGeom>
              <a:avLst/>
              <a:gdLst/>
              <a:ahLst/>
              <a:cxnLst/>
              <a:rect l="l" t="t" r="r" b="b"/>
              <a:pathLst>
                <a:path w="1629330" h="2709333">
                  <a:moveTo>
                    <a:pt x="0" y="0"/>
                  </a:moveTo>
                  <a:lnTo>
                    <a:pt x="1629330" y="0"/>
                  </a:lnTo>
                  <a:lnTo>
                    <a:pt x="1629330" y="2709333"/>
                  </a:lnTo>
                  <a:lnTo>
                    <a:pt x="0" y="2709333"/>
                  </a:lnTo>
                  <a:close/>
                </a:path>
              </a:pathLst>
            </a:custGeom>
            <a:solidFill>
              <a:srgbClr val="B8F2E6"/>
            </a:solidFill>
          </p:spPr>
          <p:txBody>
            <a:bodyPr/>
            <a:lstStyle/>
            <a:p>
              <a:endParaRPr lang="en-US"/>
            </a:p>
          </p:txBody>
        </p:sp>
        <p:sp>
          <p:nvSpPr>
            <p:cNvPr id="5" name="TextBox 5"/>
            <p:cNvSpPr txBox="1"/>
            <p:nvPr/>
          </p:nvSpPr>
          <p:spPr>
            <a:xfrm>
              <a:off x="0" y="-38100"/>
              <a:ext cx="1629330" cy="2747433"/>
            </a:xfrm>
            <a:prstGeom prst="rect">
              <a:avLst/>
            </a:prstGeom>
          </p:spPr>
          <p:txBody>
            <a:bodyPr lIns="50800" tIns="50800" rIns="50800" bIns="50800" rtlCol="0" anchor="ctr"/>
            <a:lstStyle/>
            <a:p>
              <a:pPr algn="ctr">
                <a:lnSpc>
                  <a:spcPts val="3405"/>
                </a:lnSpc>
              </a:pPr>
              <a:endParaRPr/>
            </a:p>
          </p:txBody>
        </p:sp>
      </p:grpSp>
      <p:sp>
        <p:nvSpPr>
          <p:cNvPr id="6" name="Freeform 6"/>
          <p:cNvSpPr/>
          <p:nvPr/>
        </p:nvSpPr>
        <p:spPr>
          <a:xfrm rot="-521369">
            <a:off x="-447805" y="6565876"/>
            <a:ext cx="3569273" cy="3328636"/>
          </a:xfrm>
          <a:custGeom>
            <a:avLst/>
            <a:gdLst/>
            <a:ahLst/>
            <a:cxnLst/>
            <a:rect l="l" t="t" r="r" b="b"/>
            <a:pathLst>
              <a:path w="3569273" h="3328636">
                <a:moveTo>
                  <a:pt x="0" y="0"/>
                </a:moveTo>
                <a:lnTo>
                  <a:pt x="3569274" y="0"/>
                </a:lnTo>
                <a:lnTo>
                  <a:pt x="3569274" y="3328637"/>
                </a:lnTo>
                <a:lnTo>
                  <a:pt x="0" y="3328637"/>
                </a:lnTo>
                <a:lnTo>
                  <a:pt x="0" y="0"/>
                </a:lnTo>
                <a:close/>
              </a:path>
            </a:pathLst>
          </a:custGeom>
          <a:blipFill>
            <a:blip r:embed="rId3"/>
            <a:stretch>
              <a:fillRect l="-131393" t="-492772" r="-354061" b="-35006"/>
            </a:stretch>
          </a:blipFill>
        </p:spPr>
        <p:txBody>
          <a:bodyPr/>
          <a:lstStyle/>
          <a:p>
            <a:endParaRPr lang="en-US"/>
          </a:p>
        </p:txBody>
      </p:sp>
      <p:sp>
        <p:nvSpPr>
          <p:cNvPr id="8" name="Freeform 8"/>
          <p:cNvSpPr/>
          <p:nvPr/>
        </p:nvSpPr>
        <p:spPr>
          <a:xfrm rot="743827">
            <a:off x="2635069" y="7410505"/>
            <a:ext cx="3602821" cy="3087742"/>
          </a:xfrm>
          <a:custGeom>
            <a:avLst/>
            <a:gdLst/>
            <a:ahLst/>
            <a:cxnLst/>
            <a:rect l="l" t="t" r="r" b="b"/>
            <a:pathLst>
              <a:path w="3602821" h="3087742">
                <a:moveTo>
                  <a:pt x="0" y="0"/>
                </a:moveTo>
                <a:lnTo>
                  <a:pt x="3602821" y="0"/>
                </a:lnTo>
                <a:lnTo>
                  <a:pt x="3602821" y="3087742"/>
                </a:lnTo>
                <a:lnTo>
                  <a:pt x="0" y="3087742"/>
                </a:lnTo>
                <a:lnTo>
                  <a:pt x="0" y="0"/>
                </a:lnTo>
                <a:close/>
              </a:path>
            </a:pathLst>
          </a:custGeom>
          <a:blipFill>
            <a:blip r:embed="rId3"/>
            <a:stretch>
              <a:fillRect l="-265917" t="-31387" r="-265642" b="-605524"/>
            </a:stretch>
          </a:blipFill>
        </p:spPr>
        <p:txBody>
          <a:bodyPr/>
          <a:lstStyle/>
          <a:p>
            <a:endParaRPr lang="en-US"/>
          </a:p>
        </p:txBody>
      </p:sp>
      <p:sp>
        <p:nvSpPr>
          <p:cNvPr id="9" name="Freeform 9"/>
          <p:cNvSpPr/>
          <p:nvPr/>
        </p:nvSpPr>
        <p:spPr>
          <a:xfrm rot="-5400000">
            <a:off x="-236294" y="-603731"/>
            <a:ext cx="3456074" cy="3202874"/>
          </a:xfrm>
          <a:custGeom>
            <a:avLst/>
            <a:gdLst/>
            <a:ahLst/>
            <a:cxnLst/>
            <a:rect l="l" t="t" r="r" b="b"/>
            <a:pathLst>
              <a:path w="3456074" h="3202874">
                <a:moveTo>
                  <a:pt x="0" y="0"/>
                </a:moveTo>
                <a:lnTo>
                  <a:pt x="3456074" y="0"/>
                </a:lnTo>
                <a:lnTo>
                  <a:pt x="3456074" y="3202875"/>
                </a:lnTo>
                <a:lnTo>
                  <a:pt x="0" y="3202875"/>
                </a:lnTo>
                <a:lnTo>
                  <a:pt x="0" y="0"/>
                </a:lnTo>
                <a:close/>
              </a:path>
            </a:pathLst>
          </a:custGeom>
          <a:blipFill>
            <a:blip r:embed="rId3"/>
            <a:stretch>
              <a:fillRect l="-332592" t="-237589" r="-114726" b="-252997"/>
            </a:stretch>
          </a:blipFill>
        </p:spPr>
        <p:txBody>
          <a:bodyPr/>
          <a:lstStyle/>
          <a:p>
            <a:endParaRPr lang="en-US"/>
          </a:p>
        </p:txBody>
      </p:sp>
      <p:sp>
        <p:nvSpPr>
          <p:cNvPr id="10" name="Freeform 10"/>
          <p:cNvSpPr/>
          <p:nvPr/>
        </p:nvSpPr>
        <p:spPr>
          <a:xfrm>
            <a:off x="3039164" y="2504952"/>
            <a:ext cx="3803206" cy="4296362"/>
          </a:xfrm>
          <a:custGeom>
            <a:avLst/>
            <a:gdLst/>
            <a:ahLst/>
            <a:cxnLst/>
            <a:rect l="l" t="t" r="r" b="b"/>
            <a:pathLst>
              <a:path w="3803206" h="4296362">
                <a:moveTo>
                  <a:pt x="0" y="0"/>
                </a:moveTo>
                <a:lnTo>
                  <a:pt x="3803206" y="0"/>
                </a:lnTo>
                <a:lnTo>
                  <a:pt x="3803206" y="4296362"/>
                </a:lnTo>
                <a:lnTo>
                  <a:pt x="0" y="4296362"/>
                </a:lnTo>
                <a:lnTo>
                  <a:pt x="0" y="0"/>
                </a:lnTo>
                <a:close/>
              </a:path>
            </a:pathLst>
          </a:custGeom>
          <a:blipFill>
            <a:blip r:embed="rId3"/>
            <a:stretch>
              <a:fillRect l="-38467" t="-511990" r="-594597" b="-36929"/>
            </a:stretch>
          </a:blipFill>
        </p:spPr>
        <p:txBody>
          <a:bodyPr/>
          <a:lstStyle/>
          <a:p>
            <a:endParaRPr lang="en-US"/>
          </a:p>
        </p:txBody>
      </p:sp>
      <p:sp>
        <p:nvSpPr>
          <p:cNvPr id="11" name="Freeform 11"/>
          <p:cNvSpPr/>
          <p:nvPr/>
        </p:nvSpPr>
        <p:spPr>
          <a:xfrm rot="-652084">
            <a:off x="-480721" y="2758941"/>
            <a:ext cx="4112013" cy="3788385"/>
          </a:xfrm>
          <a:custGeom>
            <a:avLst/>
            <a:gdLst/>
            <a:ahLst/>
            <a:cxnLst/>
            <a:rect l="l" t="t" r="r" b="b"/>
            <a:pathLst>
              <a:path w="4112013" h="3788385">
                <a:moveTo>
                  <a:pt x="0" y="0"/>
                </a:moveTo>
                <a:lnTo>
                  <a:pt x="4112013" y="0"/>
                </a:lnTo>
                <a:lnTo>
                  <a:pt x="4112013" y="3788385"/>
                </a:lnTo>
                <a:lnTo>
                  <a:pt x="0" y="3788385"/>
                </a:lnTo>
                <a:lnTo>
                  <a:pt x="0" y="0"/>
                </a:lnTo>
                <a:close/>
              </a:path>
            </a:pathLst>
          </a:custGeom>
          <a:blipFill>
            <a:blip r:embed="rId3"/>
            <a:stretch>
              <a:fillRect l="-235432" t="-252170" r="-234212" b="-266137"/>
            </a:stretch>
          </a:blipFill>
        </p:spPr>
        <p:txBody>
          <a:bodyPr/>
          <a:lstStyle/>
          <a:p>
            <a:endParaRPr lang="en-US"/>
          </a:p>
        </p:txBody>
      </p:sp>
      <p:sp>
        <p:nvSpPr>
          <p:cNvPr id="12" name="Freeform 12"/>
          <p:cNvSpPr/>
          <p:nvPr/>
        </p:nvSpPr>
        <p:spPr>
          <a:xfrm>
            <a:off x="3182117" y="-481444"/>
            <a:ext cx="3237559" cy="3020289"/>
          </a:xfrm>
          <a:custGeom>
            <a:avLst/>
            <a:gdLst/>
            <a:ahLst/>
            <a:cxnLst/>
            <a:rect l="l" t="t" r="r" b="b"/>
            <a:pathLst>
              <a:path w="3237559" h="3020289">
                <a:moveTo>
                  <a:pt x="0" y="0"/>
                </a:moveTo>
                <a:lnTo>
                  <a:pt x="3237558" y="0"/>
                </a:lnTo>
                <a:lnTo>
                  <a:pt x="3237558" y="3020288"/>
                </a:lnTo>
                <a:lnTo>
                  <a:pt x="0" y="3020288"/>
                </a:lnTo>
                <a:lnTo>
                  <a:pt x="0" y="0"/>
                </a:lnTo>
                <a:close/>
              </a:path>
            </a:pathLst>
          </a:custGeom>
          <a:blipFill>
            <a:blip r:embed="rId3"/>
            <a:stretch>
              <a:fillRect l="-252766" t="-145490" r="-252491" b="-403308"/>
            </a:stretch>
          </a:blipFill>
        </p:spPr>
        <p:txBody>
          <a:bodyPr/>
          <a:lstStyle/>
          <a:p>
            <a:endParaRPr lang="en-US"/>
          </a:p>
        </p:txBody>
      </p:sp>
      <p:sp>
        <p:nvSpPr>
          <p:cNvPr id="13" name="TextBox 13"/>
          <p:cNvSpPr txBox="1"/>
          <p:nvPr/>
        </p:nvSpPr>
        <p:spPr>
          <a:xfrm>
            <a:off x="6842370" y="4584700"/>
            <a:ext cx="9930231" cy="1203325"/>
          </a:xfrm>
          <a:prstGeom prst="rect">
            <a:avLst/>
          </a:prstGeom>
        </p:spPr>
        <p:txBody>
          <a:bodyPr lIns="0" tIns="0" rIns="0" bIns="0" rtlCol="0" anchor="t">
            <a:spAutoFit/>
          </a:bodyPr>
          <a:lstStyle/>
          <a:p>
            <a:pPr algn="l">
              <a:lnSpc>
                <a:spcPts val="9349"/>
              </a:lnSpc>
            </a:pPr>
            <a:r>
              <a:rPr lang="en-US" sz="8499" b="1">
                <a:solidFill>
                  <a:srgbClr val="010204"/>
                </a:solidFill>
                <a:latin typeface="Roboto Slab Bold"/>
                <a:ea typeface="Roboto Slab Bold"/>
                <a:cs typeface="Roboto Slab Bold"/>
                <a:sym typeface="Roboto Slab Bold"/>
              </a:rPr>
              <a:t>ACCOUNTABILITY</a:t>
            </a:r>
          </a:p>
        </p:txBody>
      </p:sp>
      <p:sp>
        <p:nvSpPr>
          <p:cNvPr id="15" name="Freeform 7">
            <a:extLst>
              <a:ext uri="{FF2B5EF4-FFF2-40B4-BE49-F238E27FC236}">
                <a16:creationId xmlns:a16="http://schemas.microsoft.com/office/drawing/2014/main" id="{38CCDBA1-6775-EEC0-7080-505967368559}"/>
              </a:ext>
            </a:extLst>
          </p:cNvPr>
          <p:cNvSpPr/>
          <p:nvPr/>
        </p:nvSpPr>
        <p:spPr>
          <a:xfrm>
            <a:off x="10550423" y="8954376"/>
            <a:ext cx="4282106" cy="1078992"/>
          </a:xfrm>
          <a:custGeom>
            <a:avLst/>
            <a:gdLst/>
            <a:ahLst/>
            <a:cxnLst/>
            <a:rect l="l" t="t" r="r" b="b"/>
            <a:pathLst>
              <a:path w="4282106" h="1078900">
                <a:moveTo>
                  <a:pt x="0" y="0"/>
                </a:moveTo>
                <a:lnTo>
                  <a:pt x="4282106" y="0"/>
                </a:lnTo>
                <a:lnTo>
                  <a:pt x="4282106" y="1078900"/>
                </a:lnTo>
                <a:lnTo>
                  <a:pt x="0" y="1078900"/>
                </a:lnTo>
                <a:lnTo>
                  <a:pt x="0" y="0"/>
                </a:lnTo>
                <a:close/>
              </a:path>
            </a:pathLst>
          </a:custGeom>
          <a:blipFill>
            <a:blip r:embed="rId4"/>
            <a:stretch>
              <a:fillRect t="-55093" b="-55922"/>
            </a:stretch>
          </a:blipFill>
        </p:spPr>
        <p:txBody>
          <a:bodyPr/>
          <a:lstStyle/>
          <a:p>
            <a:endParaRPr lang="en-US"/>
          </a:p>
        </p:txBody>
      </p:sp>
      <p:pic>
        <p:nvPicPr>
          <p:cNvPr id="16" name="Picture 15">
            <a:extLst>
              <a:ext uri="{FF2B5EF4-FFF2-40B4-BE49-F238E27FC236}">
                <a16:creationId xmlns:a16="http://schemas.microsoft.com/office/drawing/2014/main" id="{7A9A83E2-BEDF-31DF-6425-143FE4E4CB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73503" y="8954376"/>
            <a:ext cx="2713347" cy="1078992"/>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Freeform 2"/>
          <p:cNvSpPr/>
          <p:nvPr/>
        </p:nvSpPr>
        <p:spPr>
          <a:xfrm rot="5400000">
            <a:off x="-1928939" y="4752804"/>
            <a:ext cx="16230600" cy="466630"/>
          </a:xfrm>
          <a:custGeom>
            <a:avLst/>
            <a:gdLst/>
            <a:ahLst/>
            <a:cxnLst/>
            <a:rect l="l" t="t" r="r" b="b"/>
            <a:pathLst>
              <a:path w="16230600" h="466630">
                <a:moveTo>
                  <a:pt x="0" y="0"/>
                </a:moveTo>
                <a:lnTo>
                  <a:pt x="16230600" y="0"/>
                </a:lnTo>
                <a:lnTo>
                  <a:pt x="16230600" y="466629"/>
                </a:lnTo>
                <a:lnTo>
                  <a:pt x="0" y="466629"/>
                </a:lnTo>
                <a:lnTo>
                  <a:pt x="0" y="0"/>
                </a:lnTo>
                <a:close/>
              </a:path>
            </a:pathLst>
          </a:custGeom>
          <a:blipFill>
            <a:blip r:embed="rId3">
              <a:alphaModFix amt="70000"/>
            </a:blip>
            <a:stretch>
              <a:fillRect/>
            </a:stretch>
          </a:blipFill>
        </p:spPr>
        <p:txBody>
          <a:bodyPr/>
          <a:lstStyle/>
          <a:p>
            <a:endParaRPr lang="en-US"/>
          </a:p>
        </p:txBody>
      </p:sp>
      <p:grpSp>
        <p:nvGrpSpPr>
          <p:cNvPr id="3" name="Group 3"/>
          <p:cNvGrpSpPr/>
          <p:nvPr/>
        </p:nvGrpSpPr>
        <p:grpSpPr>
          <a:xfrm>
            <a:off x="0" y="0"/>
            <a:ext cx="6186361" cy="10287000"/>
            <a:chOff x="0" y="0"/>
            <a:chExt cx="1629330" cy="2709333"/>
          </a:xfrm>
        </p:grpSpPr>
        <p:sp>
          <p:nvSpPr>
            <p:cNvPr id="4" name="Freeform 4"/>
            <p:cNvSpPr/>
            <p:nvPr/>
          </p:nvSpPr>
          <p:spPr>
            <a:xfrm>
              <a:off x="0" y="0"/>
              <a:ext cx="1629330" cy="2709333"/>
            </a:xfrm>
            <a:custGeom>
              <a:avLst/>
              <a:gdLst/>
              <a:ahLst/>
              <a:cxnLst/>
              <a:rect l="l" t="t" r="r" b="b"/>
              <a:pathLst>
                <a:path w="1629330" h="2709333">
                  <a:moveTo>
                    <a:pt x="0" y="0"/>
                  </a:moveTo>
                  <a:lnTo>
                    <a:pt x="1629330" y="0"/>
                  </a:lnTo>
                  <a:lnTo>
                    <a:pt x="1629330" y="2709333"/>
                  </a:lnTo>
                  <a:lnTo>
                    <a:pt x="0" y="2709333"/>
                  </a:lnTo>
                  <a:close/>
                </a:path>
              </a:pathLst>
            </a:custGeom>
            <a:solidFill>
              <a:srgbClr val="B8F2E6"/>
            </a:solidFill>
          </p:spPr>
          <p:txBody>
            <a:bodyPr/>
            <a:lstStyle/>
            <a:p>
              <a:endParaRPr lang="en-US"/>
            </a:p>
          </p:txBody>
        </p:sp>
        <p:sp>
          <p:nvSpPr>
            <p:cNvPr id="5" name="TextBox 5"/>
            <p:cNvSpPr txBox="1"/>
            <p:nvPr/>
          </p:nvSpPr>
          <p:spPr>
            <a:xfrm>
              <a:off x="0" y="-38100"/>
              <a:ext cx="1629330" cy="2747433"/>
            </a:xfrm>
            <a:prstGeom prst="rect">
              <a:avLst/>
            </a:prstGeom>
          </p:spPr>
          <p:txBody>
            <a:bodyPr lIns="50800" tIns="50800" rIns="50800" bIns="50800" rtlCol="0" anchor="ctr"/>
            <a:lstStyle/>
            <a:p>
              <a:pPr algn="ctr">
                <a:lnSpc>
                  <a:spcPts val="3405"/>
                </a:lnSpc>
              </a:pPr>
              <a:endParaRPr/>
            </a:p>
          </p:txBody>
        </p:sp>
      </p:grpSp>
      <p:sp>
        <p:nvSpPr>
          <p:cNvPr id="6" name="Freeform 6"/>
          <p:cNvSpPr/>
          <p:nvPr/>
        </p:nvSpPr>
        <p:spPr>
          <a:xfrm rot="-521369">
            <a:off x="-447805" y="6565876"/>
            <a:ext cx="3569273" cy="3328636"/>
          </a:xfrm>
          <a:custGeom>
            <a:avLst/>
            <a:gdLst/>
            <a:ahLst/>
            <a:cxnLst/>
            <a:rect l="l" t="t" r="r" b="b"/>
            <a:pathLst>
              <a:path w="3569273" h="3328636">
                <a:moveTo>
                  <a:pt x="0" y="0"/>
                </a:moveTo>
                <a:lnTo>
                  <a:pt x="3569274" y="0"/>
                </a:lnTo>
                <a:lnTo>
                  <a:pt x="3569274" y="3328637"/>
                </a:lnTo>
                <a:lnTo>
                  <a:pt x="0" y="3328637"/>
                </a:lnTo>
                <a:lnTo>
                  <a:pt x="0" y="0"/>
                </a:lnTo>
                <a:close/>
              </a:path>
            </a:pathLst>
          </a:custGeom>
          <a:blipFill>
            <a:blip r:embed="rId4"/>
            <a:stretch>
              <a:fillRect l="-131393" t="-492772" r="-354061" b="-35006"/>
            </a:stretch>
          </a:blipFill>
        </p:spPr>
        <p:txBody>
          <a:bodyPr/>
          <a:lstStyle/>
          <a:p>
            <a:endParaRPr lang="en-US"/>
          </a:p>
        </p:txBody>
      </p:sp>
      <p:sp>
        <p:nvSpPr>
          <p:cNvPr id="7" name="Freeform 7"/>
          <p:cNvSpPr/>
          <p:nvPr/>
        </p:nvSpPr>
        <p:spPr>
          <a:xfrm rot="743827">
            <a:off x="2635069" y="7410505"/>
            <a:ext cx="3602821" cy="3087742"/>
          </a:xfrm>
          <a:custGeom>
            <a:avLst/>
            <a:gdLst/>
            <a:ahLst/>
            <a:cxnLst/>
            <a:rect l="l" t="t" r="r" b="b"/>
            <a:pathLst>
              <a:path w="3602821" h="3087742">
                <a:moveTo>
                  <a:pt x="0" y="0"/>
                </a:moveTo>
                <a:lnTo>
                  <a:pt x="3602821" y="0"/>
                </a:lnTo>
                <a:lnTo>
                  <a:pt x="3602821" y="3087742"/>
                </a:lnTo>
                <a:lnTo>
                  <a:pt x="0" y="3087742"/>
                </a:lnTo>
                <a:lnTo>
                  <a:pt x="0" y="0"/>
                </a:lnTo>
                <a:close/>
              </a:path>
            </a:pathLst>
          </a:custGeom>
          <a:blipFill>
            <a:blip r:embed="rId4"/>
            <a:stretch>
              <a:fillRect l="-265917" t="-31387" r="-265642" b="-605524"/>
            </a:stretch>
          </a:blipFill>
        </p:spPr>
        <p:txBody>
          <a:bodyPr/>
          <a:lstStyle/>
          <a:p>
            <a:endParaRPr lang="en-US"/>
          </a:p>
        </p:txBody>
      </p:sp>
      <p:sp>
        <p:nvSpPr>
          <p:cNvPr id="8" name="Freeform 8"/>
          <p:cNvSpPr/>
          <p:nvPr/>
        </p:nvSpPr>
        <p:spPr>
          <a:xfrm rot="-5400000">
            <a:off x="-236294" y="-603731"/>
            <a:ext cx="3456074" cy="3202874"/>
          </a:xfrm>
          <a:custGeom>
            <a:avLst/>
            <a:gdLst/>
            <a:ahLst/>
            <a:cxnLst/>
            <a:rect l="l" t="t" r="r" b="b"/>
            <a:pathLst>
              <a:path w="3456074" h="3202874">
                <a:moveTo>
                  <a:pt x="0" y="0"/>
                </a:moveTo>
                <a:lnTo>
                  <a:pt x="3456074" y="0"/>
                </a:lnTo>
                <a:lnTo>
                  <a:pt x="3456074" y="3202875"/>
                </a:lnTo>
                <a:lnTo>
                  <a:pt x="0" y="3202875"/>
                </a:lnTo>
                <a:lnTo>
                  <a:pt x="0" y="0"/>
                </a:lnTo>
                <a:close/>
              </a:path>
            </a:pathLst>
          </a:custGeom>
          <a:blipFill>
            <a:blip r:embed="rId4"/>
            <a:stretch>
              <a:fillRect l="-332592" t="-237589" r="-114726" b="-252997"/>
            </a:stretch>
          </a:blipFill>
        </p:spPr>
        <p:txBody>
          <a:bodyPr/>
          <a:lstStyle/>
          <a:p>
            <a:endParaRPr lang="en-US"/>
          </a:p>
        </p:txBody>
      </p:sp>
      <p:sp>
        <p:nvSpPr>
          <p:cNvPr id="9" name="Freeform 9"/>
          <p:cNvSpPr/>
          <p:nvPr/>
        </p:nvSpPr>
        <p:spPr>
          <a:xfrm>
            <a:off x="3039164" y="2504952"/>
            <a:ext cx="3803206" cy="4296362"/>
          </a:xfrm>
          <a:custGeom>
            <a:avLst/>
            <a:gdLst/>
            <a:ahLst/>
            <a:cxnLst/>
            <a:rect l="l" t="t" r="r" b="b"/>
            <a:pathLst>
              <a:path w="3803206" h="4296362">
                <a:moveTo>
                  <a:pt x="0" y="0"/>
                </a:moveTo>
                <a:lnTo>
                  <a:pt x="3803206" y="0"/>
                </a:lnTo>
                <a:lnTo>
                  <a:pt x="3803206" y="4296362"/>
                </a:lnTo>
                <a:lnTo>
                  <a:pt x="0" y="4296362"/>
                </a:lnTo>
                <a:lnTo>
                  <a:pt x="0" y="0"/>
                </a:lnTo>
                <a:close/>
              </a:path>
            </a:pathLst>
          </a:custGeom>
          <a:blipFill>
            <a:blip r:embed="rId4"/>
            <a:stretch>
              <a:fillRect l="-38467" t="-511990" r="-594597" b="-36929"/>
            </a:stretch>
          </a:blipFill>
        </p:spPr>
        <p:txBody>
          <a:bodyPr/>
          <a:lstStyle/>
          <a:p>
            <a:endParaRPr lang="en-US"/>
          </a:p>
        </p:txBody>
      </p:sp>
      <p:sp>
        <p:nvSpPr>
          <p:cNvPr id="10" name="Freeform 10"/>
          <p:cNvSpPr/>
          <p:nvPr/>
        </p:nvSpPr>
        <p:spPr>
          <a:xfrm rot="-652084">
            <a:off x="-480721" y="2758941"/>
            <a:ext cx="4112013" cy="3788385"/>
          </a:xfrm>
          <a:custGeom>
            <a:avLst/>
            <a:gdLst/>
            <a:ahLst/>
            <a:cxnLst/>
            <a:rect l="l" t="t" r="r" b="b"/>
            <a:pathLst>
              <a:path w="4112013" h="3788385">
                <a:moveTo>
                  <a:pt x="0" y="0"/>
                </a:moveTo>
                <a:lnTo>
                  <a:pt x="4112013" y="0"/>
                </a:lnTo>
                <a:lnTo>
                  <a:pt x="4112013" y="3788385"/>
                </a:lnTo>
                <a:lnTo>
                  <a:pt x="0" y="3788385"/>
                </a:lnTo>
                <a:lnTo>
                  <a:pt x="0" y="0"/>
                </a:lnTo>
                <a:close/>
              </a:path>
            </a:pathLst>
          </a:custGeom>
          <a:blipFill>
            <a:blip r:embed="rId4"/>
            <a:stretch>
              <a:fillRect l="-235432" t="-252170" r="-234212" b="-266137"/>
            </a:stretch>
          </a:blipFill>
        </p:spPr>
        <p:txBody>
          <a:bodyPr/>
          <a:lstStyle/>
          <a:p>
            <a:endParaRPr lang="en-US"/>
          </a:p>
        </p:txBody>
      </p:sp>
      <p:sp>
        <p:nvSpPr>
          <p:cNvPr id="11" name="Freeform 11"/>
          <p:cNvSpPr/>
          <p:nvPr/>
        </p:nvSpPr>
        <p:spPr>
          <a:xfrm>
            <a:off x="3182117" y="-481444"/>
            <a:ext cx="3237559" cy="3020289"/>
          </a:xfrm>
          <a:custGeom>
            <a:avLst/>
            <a:gdLst/>
            <a:ahLst/>
            <a:cxnLst/>
            <a:rect l="l" t="t" r="r" b="b"/>
            <a:pathLst>
              <a:path w="3237559" h="3020289">
                <a:moveTo>
                  <a:pt x="0" y="0"/>
                </a:moveTo>
                <a:lnTo>
                  <a:pt x="3237558" y="0"/>
                </a:lnTo>
                <a:lnTo>
                  <a:pt x="3237558" y="3020288"/>
                </a:lnTo>
                <a:lnTo>
                  <a:pt x="0" y="3020288"/>
                </a:lnTo>
                <a:lnTo>
                  <a:pt x="0" y="0"/>
                </a:lnTo>
                <a:close/>
              </a:path>
            </a:pathLst>
          </a:custGeom>
          <a:blipFill>
            <a:blip r:embed="rId4"/>
            <a:stretch>
              <a:fillRect l="-252766" t="-145490" r="-252491" b="-403308"/>
            </a:stretch>
          </a:blipFill>
        </p:spPr>
        <p:txBody>
          <a:bodyPr/>
          <a:lstStyle/>
          <a:p>
            <a:endParaRPr lang="en-US"/>
          </a:p>
        </p:txBody>
      </p:sp>
      <p:sp>
        <p:nvSpPr>
          <p:cNvPr id="12" name="TextBox 12"/>
          <p:cNvSpPr txBox="1"/>
          <p:nvPr/>
        </p:nvSpPr>
        <p:spPr>
          <a:xfrm>
            <a:off x="7956312" y="2395734"/>
            <a:ext cx="8940670" cy="4533900"/>
          </a:xfrm>
          <a:prstGeom prst="rect">
            <a:avLst/>
          </a:prstGeom>
        </p:spPr>
        <p:txBody>
          <a:bodyPr lIns="0" tIns="0" rIns="0" bIns="0" rtlCol="0" anchor="t">
            <a:spAutoFit/>
          </a:bodyPr>
          <a:lstStyle/>
          <a:p>
            <a:pPr marL="0" lvl="0" indent="0" algn="ctr">
              <a:lnSpc>
                <a:spcPts val="7195"/>
              </a:lnSpc>
              <a:spcBef>
                <a:spcPct val="0"/>
              </a:spcBef>
            </a:pPr>
            <a:r>
              <a:rPr lang="en-US" sz="5996" b="1">
                <a:solidFill>
                  <a:srgbClr val="010204"/>
                </a:solidFill>
                <a:latin typeface="Roboto Bold"/>
                <a:ea typeface="Roboto Bold"/>
                <a:cs typeface="Roboto Bold"/>
                <a:sym typeface="Roboto Bold"/>
              </a:rPr>
              <a:t>How do you demonstrate accountability to your patient during their maternity journey at your facility?</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1030826" y="4448266"/>
            <a:ext cx="5099396" cy="934082"/>
            <a:chOff x="0" y="0"/>
            <a:chExt cx="1405835" cy="257514"/>
          </a:xfrm>
        </p:grpSpPr>
        <p:sp>
          <p:nvSpPr>
            <p:cNvPr id="3" name="Freeform 3"/>
            <p:cNvSpPr/>
            <p:nvPr/>
          </p:nvSpPr>
          <p:spPr>
            <a:xfrm>
              <a:off x="0" y="0"/>
              <a:ext cx="1405835" cy="257514"/>
            </a:xfrm>
            <a:custGeom>
              <a:avLst/>
              <a:gdLst/>
              <a:ahLst/>
              <a:cxnLst/>
              <a:rect l="l" t="t" r="r" b="b"/>
              <a:pathLst>
                <a:path w="1405835" h="257514">
                  <a:moveTo>
                    <a:pt x="77428" y="0"/>
                  </a:moveTo>
                  <a:lnTo>
                    <a:pt x="1328406" y="0"/>
                  </a:lnTo>
                  <a:cubicBezTo>
                    <a:pt x="1371169" y="0"/>
                    <a:pt x="1405835" y="34666"/>
                    <a:pt x="1405835" y="77428"/>
                  </a:cubicBezTo>
                  <a:lnTo>
                    <a:pt x="1405835" y="180085"/>
                  </a:lnTo>
                  <a:cubicBezTo>
                    <a:pt x="1405835" y="222848"/>
                    <a:pt x="1371169" y="257514"/>
                    <a:pt x="1328406" y="257514"/>
                  </a:cubicBezTo>
                  <a:lnTo>
                    <a:pt x="77428" y="257514"/>
                  </a:lnTo>
                  <a:cubicBezTo>
                    <a:pt x="34666" y="257514"/>
                    <a:pt x="0" y="222848"/>
                    <a:pt x="0" y="180085"/>
                  </a:cubicBezTo>
                  <a:lnTo>
                    <a:pt x="0" y="77428"/>
                  </a:lnTo>
                  <a:cubicBezTo>
                    <a:pt x="0" y="34666"/>
                    <a:pt x="34666" y="0"/>
                    <a:pt x="77428" y="0"/>
                  </a:cubicBezTo>
                  <a:close/>
                </a:path>
              </a:pathLst>
            </a:custGeom>
            <a:solidFill>
              <a:srgbClr val="B8F2E6"/>
            </a:solidFill>
          </p:spPr>
          <p:txBody>
            <a:bodyPr/>
            <a:lstStyle/>
            <a:p>
              <a:endParaRPr lang="en-US"/>
            </a:p>
          </p:txBody>
        </p:sp>
        <p:sp>
          <p:nvSpPr>
            <p:cNvPr id="4" name="TextBox 4"/>
            <p:cNvSpPr txBox="1"/>
            <p:nvPr/>
          </p:nvSpPr>
          <p:spPr>
            <a:xfrm>
              <a:off x="0" y="-47625"/>
              <a:ext cx="1405835" cy="305139"/>
            </a:xfrm>
            <a:prstGeom prst="rect">
              <a:avLst/>
            </a:prstGeom>
          </p:spPr>
          <p:txBody>
            <a:bodyPr lIns="254000" tIns="254000" rIns="254000" bIns="254000" rtlCol="0" anchor="ctr"/>
            <a:lstStyle/>
            <a:p>
              <a:pPr marL="0" lvl="0" indent="0" algn="ctr">
                <a:lnSpc>
                  <a:spcPts val="3698"/>
                </a:lnSpc>
              </a:pPr>
              <a:r>
                <a:rPr lang="en-US" sz="2699" b="1" spc="-53">
                  <a:solidFill>
                    <a:srgbClr val="010204"/>
                  </a:solidFill>
                  <a:latin typeface="Roboto Bold"/>
                  <a:ea typeface="Roboto Bold"/>
                  <a:cs typeface="Roboto Bold"/>
                  <a:sym typeface="Roboto Bold"/>
                </a:rPr>
                <a:t>OBJECTIVE 1</a:t>
              </a:r>
            </a:p>
          </p:txBody>
        </p:sp>
      </p:grpSp>
      <p:grpSp>
        <p:nvGrpSpPr>
          <p:cNvPr id="5" name="Group 5"/>
          <p:cNvGrpSpPr/>
          <p:nvPr/>
        </p:nvGrpSpPr>
        <p:grpSpPr>
          <a:xfrm>
            <a:off x="6598554" y="4448266"/>
            <a:ext cx="5099396" cy="934082"/>
            <a:chOff x="0" y="0"/>
            <a:chExt cx="1405835" cy="257514"/>
          </a:xfrm>
        </p:grpSpPr>
        <p:sp>
          <p:nvSpPr>
            <p:cNvPr id="6" name="Freeform 6"/>
            <p:cNvSpPr/>
            <p:nvPr/>
          </p:nvSpPr>
          <p:spPr>
            <a:xfrm>
              <a:off x="0" y="0"/>
              <a:ext cx="1405835" cy="257514"/>
            </a:xfrm>
            <a:custGeom>
              <a:avLst/>
              <a:gdLst/>
              <a:ahLst/>
              <a:cxnLst/>
              <a:rect l="l" t="t" r="r" b="b"/>
              <a:pathLst>
                <a:path w="1405835" h="257514">
                  <a:moveTo>
                    <a:pt x="77428" y="0"/>
                  </a:moveTo>
                  <a:lnTo>
                    <a:pt x="1328406" y="0"/>
                  </a:lnTo>
                  <a:cubicBezTo>
                    <a:pt x="1371169" y="0"/>
                    <a:pt x="1405835" y="34666"/>
                    <a:pt x="1405835" y="77428"/>
                  </a:cubicBezTo>
                  <a:lnTo>
                    <a:pt x="1405835" y="180085"/>
                  </a:lnTo>
                  <a:cubicBezTo>
                    <a:pt x="1405835" y="222848"/>
                    <a:pt x="1371169" y="257514"/>
                    <a:pt x="1328406" y="257514"/>
                  </a:cubicBezTo>
                  <a:lnTo>
                    <a:pt x="77428" y="257514"/>
                  </a:lnTo>
                  <a:cubicBezTo>
                    <a:pt x="34666" y="257514"/>
                    <a:pt x="0" y="222848"/>
                    <a:pt x="0" y="180085"/>
                  </a:cubicBezTo>
                  <a:lnTo>
                    <a:pt x="0" y="77428"/>
                  </a:lnTo>
                  <a:cubicBezTo>
                    <a:pt x="0" y="34666"/>
                    <a:pt x="34666" y="0"/>
                    <a:pt x="77428" y="0"/>
                  </a:cubicBezTo>
                  <a:close/>
                </a:path>
              </a:pathLst>
            </a:custGeom>
            <a:solidFill>
              <a:srgbClr val="B8F2E6"/>
            </a:solidFill>
          </p:spPr>
          <p:txBody>
            <a:bodyPr/>
            <a:lstStyle/>
            <a:p>
              <a:endParaRPr lang="en-US"/>
            </a:p>
          </p:txBody>
        </p:sp>
        <p:sp>
          <p:nvSpPr>
            <p:cNvPr id="7" name="TextBox 7"/>
            <p:cNvSpPr txBox="1"/>
            <p:nvPr/>
          </p:nvSpPr>
          <p:spPr>
            <a:xfrm>
              <a:off x="0" y="-47625"/>
              <a:ext cx="1405835" cy="305139"/>
            </a:xfrm>
            <a:prstGeom prst="rect">
              <a:avLst/>
            </a:prstGeom>
          </p:spPr>
          <p:txBody>
            <a:bodyPr lIns="254000" tIns="254000" rIns="254000" bIns="254000" rtlCol="0" anchor="ctr"/>
            <a:lstStyle/>
            <a:p>
              <a:pPr marL="0" lvl="0" indent="0" algn="ctr">
                <a:lnSpc>
                  <a:spcPts val="3698"/>
                </a:lnSpc>
              </a:pPr>
              <a:r>
                <a:rPr lang="en-US" sz="2699" b="1" spc="-53">
                  <a:solidFill>
                    <a:srgbClr val="010204"/>
                  </a:solidFill>
                  <a:latin typeface="Roboto Bold"/>
                  <a:ea typeface="Roboto Bold"/>
                  <a:cs typeface="Roboto Bold"/>
                  <a:sym typeface="Roboto Bold"/>
                </a:rPr>
                <a:t>OBJECTIVE 2</a:t>
              </a:r>
            </a:p>
          </p:txBody>
        </p:sp>
      </p:grpSp>
      <p:grpSp>
        <p:nvGrpSpPr>
          <p:cNvPr id="8" name="Group 8"/>
          <p:cNvGrpSpPr/>
          <p:nvPr/>
        </p:nvGrpSpPr>
        <p:grpSpPr>
          <a:xfrm>
            <a:off x="12162030" y="4448266"/>
            <a:ext cx="5099396" cy="934082"/>
            <a:chOff x="0" y="0"/>
            <a:chExt cx="1405835" cy="257514"/>
          </a:xfrm>
        </p:grpSpPr>
        <p:sp>
          <p:nvSpPr>
            <p:cNvPr id="9" name="Freeform 9"/>
            <p:cNvSpPr/>
            <p:nvPr/>
          </p:nvSpPr>
          <p:spPr>
            <a:xfrm>
              <a:off x="0" y="0"/>
              <a:ext cx="1405835" cy="257514"/>
            </a:xfrm>
            <a:custGeom>
              <a:avLst/>
              <a:gdLst/>
              <a:ahLst/>
              <a:cxnLst/>
              <a:rect l="l" t="t" r="r" b="b"/>
              <a:pathLst>
                <a:path w="1405835" h="257514">
                  <a:moveTo>
                    <a:pt x="77428" y="0"/>
                  </a:moveTo>
                  <a:lnTo>
                    <a:pt x="1328406" y="0"/>
                  </a:lnTo>
                  <a:cubicBezTo>
                    <a:pt x="1371169" y="0"/>
                    <a:pt x="1405835" y="34666"/>
                    <a:pt x="1405835" y="77428"/>
                  </a:cubicBezTo>
                  <a:lnTo>
                    <a:pt x="1405835" y="180085"/>
                  </a:lnTo>
                  <a:cubicBezTo>
                    <a:pt x="1405835" y="222848"/>
                    <a:pt x="1371169" y="257514"/>
                    <a:pt x="1328406" y="257514"/>
                  </a:cubicBezTo>
                  <a:lnTo>
                    <a:pt x="77428" y="257514"/>
                  </a:lnTo>
                  <a:cubicBezTo>
                    <a:pt x="34666" y="257514"/>
                    <a:pt x="0" y="222848"/>
                    <a:pt x="0" y="180085"/>
                  </a:cubicBezTo>
                  <a:lnTo>
                    <a:pt x="0" y="77428"/>
                  </a:lnTo>
                  <a:cubicBezTo>
                    <a:pt x="0" y="34666"/>
                    <a:pt x="34666" y="0"/>
                    <a:pt x="77428" y="0"/>
                  </a:cubicBezTo>
                  <a:close/>
                </a:path>
              </a:pathLst>
            </a:custGeom>
            <a:solidFill>
              <a:srgbClr val="B8F2E6"/>
            </a:solidFill>
          </p:spPr>
          <p:txBody>
            <a:bodyPr/>
            <a:lstStyle/>
            <a:p>
              <a:endParaRPr lang="en-US"/>
            </a:p>
          </p:txBody>
        </p:sp>
        <p:sp>
          <p:nvSpPr>
            <p:cNvPr id="10" name="TextBox 10"/>
            <p:cNvSpPr txBox="1"/>
            <p:nvPr/>
          </p:nvSpPr>
          <p:spPr>
            <a:xfrm>
              <a:off x="0" y="-47625"/>
              <a:ext cx="1405835" cy="305139"/>
            </a:xfrm>
            <a:prstGeom prst="rect">
              <a:avLst/>
            </a:prstGeom>
          </p:spPr>
          <p:txBody>
            <a:bodyPr lIns="254000" tIns="254000" rIns="254000" bIns="254000" rtlCol="0" anchor="ctr"/>
            <a:lstStyle/>
            <a:p>
              <a:pPr marL="0" lvl="0" indent="0" algn="ctr">
                <a:lnSpc>
                  <a:spcPts val="3698"/>
                </a:lnSpc>
              </a:pPr>
              <a:r>
                <a:rPr lang="en-US" sz="2699" b="1" spc="-53">
                  <a:solidFill>
                    <a:srgbClr val="010204"/>
                  </a:solidFill>
                  <a:latin typeface="Roboto Bold"/>
                  <a:ea typeface="Roboto Bold"/>
                  <a:cs typeface="Roboto Bold"/>
                  <a:sym typeface="Roboto Bold"/>
                </a:rPr>
                <a:t>OBJECTIVE 3</a:t>
              </a:r>
            </a:p>
          </p:txBody>
        </p:sp>
      </p:grpSp>
      <p:grpSp>
        <p:nvGrpSpPr>
          <p:cNvPr id="11" name="Group 11"/>
          <p:cNvGrpSpPr/>
          <p:nvPr/>
        </p:nvGrpSpPr>
        <p:grpSpPr>
          <a:xfrm>
            <a:off x="-85844" y="822970"/>
            <a:ext cx="18459689" cy="1506835"/>
            <a:chOff x="0" y="0"/>
            <a:chExt cx="9392053" cy="766658"/>
          </a:xfrm>
        </p:grpSpPr>
        <p:sp>
          <p:nvSpPr>
            <p:cNvPr id="12" name="Freeform 12"/>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13" name="TextBox 13"/>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8382000" y="2616427"/>
            <a:ext cx="1524000" cy="1524000"/>
          </a:xfrm>
          <a:custGeom>
            <a:avLst/>
            <a:gdLst/>
            <a:ahLst/>
            <a:cxnLst/>
            <a:rect l="l" t="t" r="r" b="b"/>
            <a:pathLst>
              <a:path w="1524000" h="1524000">
                <a:moveTo>
                  <a:pt x="0" y="0"/>
                </a:moveTo>
                <a:lnTo>
                  <a:pt x="1524000" y="0"/>
                </a:lnTo>
                <a:lnTo>
                  <a:pt x="1524000" y="1524000"/>
                </a:lnTo>
                <a:lnTo>
                  <a:pt x="0" y="1524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2816398" y="2616427"/>
            <a:ext cx="1524000" cy="1726097"/>
          </a:xfrm>
          <a:custGeom>
            <a:avLst/>
            <a:gdLst/>
            <a:ahLst/>
            <a:cxnLst/>
            <a:rect l="l" t="t" r="r" b="b"/>
            <a:pathLst>
              <a:path w="1524000" h="1726097">
                <a:moveTo>
                  <a:pt x="0" y="0"/>
                </a:moveTo>
                <a:lnTo>
                  <a:pt x="1524000" y="0"/>
                </a:lnTo>
                <a:lnTo>
                  <a:pt x="1524000" y="1726098"/>
                </a:lnTo>
                <a:lnTo>
                  <a:pt x="0" y="17260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13947602" y="2616427"/>
            <a:ext cx="1524000" cy="1524000"/>
          </a:xfrm>
          <a:custGeom>
            <a:avLst/>
            <a:gdLst/>
            <a:ahLst/>
            <a:cxnLst/>
            <a:rect l="l" t="t" r="r" b="b"/>
            <a:pathLst>
              <a:path w="1524000" h="1524000">
                <a:moveTo>
                  <a:pt x="0" y="0"/>
                </a:moveTo>
                <a:lnTo>
                  <a:pt x="1524000" y="0"/>
                </a:lnTo>
                <a:lnTo>
                  <a:pt x="1524000" y="1524000"/>
                </a:lnTo>
                <a:lnTo>
                  <a:pt x="0" y="1524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7"/>
          <p:cNvSpPr txBox="1"/>
          <p:nvPr/>
        </p:nvSpPr>
        <p:spPr>
          <a:xfrm>
            <a:off x="1235475" y="5641915"/>
            <a:ext cx="5099396" cy="2322957"/>
          </a:xfrm>
          <a:prstGeom prst="rect">
            <a:avLst/>
          </a:prstGeom>
        </p:spPr>
        <p:txBody>
          <a:bodyPr lIns="0" tIns="0" rIns="0" bIns="0" rtlCol="0" anchor="t">
            <a:spAutoFit/>
          </a:bodyPr>
          <a:lstStyle/>
          <a:p>
            <a:pPr marL="0" lvl="0" indent="0" algn="ctr">
              <a:lnSpc>
                <a:spcPts val="3699"/>
              </a:lnSpc>
              <a:spcBef>
                <a:spcPct val="0"/>
              </a:spcBef>
            </a:pPr>
            <a:r>
              <a:rPr lang="en-US" sz="2700" spc="-54">
                <a:solidFill>
                  <a:srgbClr val="010204"/>
                </a:solidFill>
                <a:latin typeface="Roboto"/>
                <a:ea typeface="Roboto"/>
                <a:cs typeface="Roboto"/>
                <a:sym typeface="Roboto"/>
              </a:rPr>
              <a:t>D</a:t>
            </a:r>
            <a:r>
              <a:rPr lang="en-US" sz="2700" u="none" strike="noStrike" spc="-54">
                <a:solidFill>
                  <a:srgbClr val="010204"/>
                </a:solidFill>
                <a:latin typeface="Roboto"/>
                <a:ea typeface="Roboto"/>
                <a:cs typeface="Roboto"/>
                <a:sym typeface="Roboto"/>
              </a:rPr>
              <a:t>emonstrate how to respond when a patient shares a concern or negative experience, using empathy, transparency and commitment to improvement.</a:t>
            </a:r>
          </a:p>
        </p:txBody>
      </p:sp>
      <p:sp>
        <p:nvSpPr>
          <p:cNvPr id="18" name="TextBox 18"/>
          <p:cNvSpPr txBox="1"/>
          <p:nvPr/>
        </p:nvSpPr>
        <p:spPr>
          <a:xfrm>
            <a:off x="6803203" y="5641915"/>
            <a:ext cx="5099396" cy="2322957"/>
          </a:xfrm>
          <a:prstGeom prst="rect">
            <a:avLst/>
          </a:prstGeom>
        </p:spPr>
        <p:txBody>
          <a:bodyPr lIns="0" tIns="0" rIns="0" bIns="0" rtlCol="0" anchor="t">
            <a:spAutoFit/>
          </a:bodyPr>
          <a:lstStyle/>
          <a:p>
            <a:pPr marL="0" lvl="0" indent="0" algn="ctr">
              <a:lnSpc>
                <a:spcPts val="3699"/>
              </a:lnSpc>
              <a:spcBef>
                <a:spcPct val="0"/>
              </a:spcBef>
            </a:pPr>
            <a:r>
              <a:rPr lang="en-US" sz="2700" spc="-54">
                <a:solidFill>
                  <a:srgbClr val="010204"/>
                </a:solidFill>
                <a:latin typeface="Roboto"/>
                <a:ea typeface="Roboto"/>
                <a:cs typeface="Roboto"/>
                <a:sym typeface="Roboto"/>
              </a:rPr>
              <a:t>Id</a:t>
            </a:r>
            <a:r>
              <a:rPr lang="en-US" sz="2700" u="none" strike="noStrike" spc="-54">
                <a:solidFill>
                  <a:srgbClr val="010204"/>
                </a:solidFill>
                <a:latin typeface="Roboto"/>
                <a:ea typeface="Roboto"/>
                <a:cs typeface="Roboto"/>
                <a:sym typeface="Roboto"/>
              </a:rPr>
              <a:t>entify and use appropriate hospital channels and feedback systems to document patient preferences, report disrespect and promote accountability.</a:t>
            </a:r>
          </a:p>
        </p:txBody>
      </p:sp>
      <p:sp>
        <p:nvSpPr>
          <p:cNvPr id="19" name="TextBox 19"/>
          <p:cNvSpPr txBox="1"/>
          <p:nvPr/>
        </p:nvSpPr>
        <p:spPr>
          <a:xfrm>
            <a:off x="12366679" y="5641915"/>
            <a:ext cx="5099396" cy="2322957"/>
          </a:xfrm>
          <a:prstGeom prst="rect">
            <a:avLst/>
          </a:prstGeom>
        </p:spPr>
        <p:txBody>
          <a:bodyPr lIns="0" tIns="0" rIns="0" bIns="0" rtlCol="0" anchor="t">
            <a:spAutoFit/>
          </a:bodyPr>
          <a:lstStyle/>
          <a:p>
            <a:pPr marL="0" lvl="0" indent="0" algn="ctr">
              <a:lnSpc>
                <a:spcPts val="3699"/>
              </a:lnSpc>
              <a:spcBef>
                <a:spcPct val="0"/>
              </a:spcBef>
            </a:pPr>
            <a:r>
              <a:rPr lang="en-US" sz="2700" spc="-54">
                <a:solidFill>
                  <a:srgbClr val="010204"/>
                </a:solidFill>
                <a:latin typeface="Roboto"/>
                <a:ea typeface="Roboto"/>
                <a:cs typeface="Roboto"/>
                <a:sym typeface="Roboto"/>
              </a:rPr>
              <a:t>Reflect </a:t>
            </a:r>
            <a:r>
              <a:rPr lang="en-US" sz="2700" u="none" strike="noStrike" spc="-54">
                <a:solidFill>
                  <a:srgbClr val="010204"/>
                </a:solidFill>
                <a:latin typeface="Roboto"/>
                <a:ea typeface="Roboto"/>
                <a:cs typeface="Roboto"/>
                <a:sym typeface="Roboto"/>
              </a:rPr>
              <a:t>on personal and team-based opportunities to improve respectful care, using patient feedback and peer input to enhance practice.</a:t>
            </a:r>
          </a:p>
        </p:txBody>
      </p:sp>
      <p:sp>
        <p:nvSpPr>
          <p:cNvPr id="20" name="TextBox 20"/>
          <p:cNvSpPr txBox="1"/>
          <p:nvPr/>
        </p:nvSpPr>
        <p:spPr>
          <a:xfrm>
            <a:off x="1028700" y="1028700"/>
            <a:ext cx="11253728" cy="1095375"/>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LEARNING OBJECTIVES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2668252"/>
            <a:ext cx="16230600" cy="526745"/>
          </a:xfrm>
          <a:prstGeom prst="rect">
            <a:avLst/>
          </a:prstGeom>
        </p:spPr>
        <p:txBody>
          <a:bodyPr lIns="0" tIns="0" rIns="0" bIns="0" rtlCol="0" anchor="t">
            <a:spAutoFit/>
          </a:bodyPr>
          <a:lstStyle/>
          <a:p>
            <a:pPr algn="l">
              <a:lnSpc>
                <a:spcPts val="4196"/>
              </a:lnSpc>
            </a:pPr>
            <a:r>
              <a:rPr lang="en-US" sz="3203">
                <a:solidFill>
                  <a:srgbClr val="000000"/>
                </a:solidFill>
                <a:latin typeface="Roboto"/>
                <a:ea typeface="Roboto"/>
                <a:cs typeface="Roboto"/>
                <a:sym typeface="Roboto"/>
              </a:rPr>
              <a:t>Insert additional instruction or context for each scenario here.</a:t>
            </a:r>
          </a:p>
        </p:txBody>
      </p:sp>
      <p:grpSp>
        <p:nvGrpSpPr>
          <p:cNvPr id="3" name="Group 3"/>
          <p:cNvGrpSpPr/>
          <p:nvPr/>
        </p:nvGrpSpPr>
        <p:grpSpPr>
          <a:xfrm>
            <a:off x="-85844" y="822970"/>
            <a:ext cx="18459689" cy="1506835"/>
            <a:chOff x="0" y="0"/>
            <a:chExt cx="9392053" cy="766658"/>
          </a:xfrm>
        </p:grpSpPr>
        <p:sp>
          <p:nvSpPr>
            <p:cNvPr id="4" name="Freeform 4"/>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5" name="TextBox 5"/>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28700" y="1028700"/>
            <a:ext cx="15272816" cy="1095375"/>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ADDITIONAL CONTEXT</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DAEB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408461"/>
            <a:ext cx="13858581" cy="3470077"/>
            <a:chOff x="0" y="0"/>
            <a:chExt cx="18478108" cy="4626770"/>
          </a:xfrm>
        </p:grpSpPr>
        <p:sp>
          <p:nvSpPr>
            <p:cNvPr id="3" name="TextBox 3"/>
            <p:cNvSpPr txBox="1"/>
            <p:nvPr/>
          </p:nvSpPr>
          <p:spPr>
            <a:xfrm>
              <a:off x="0" y="0"/>
              <a:ext cx="18478108" cy="2819400"/>
            </a:xfrm>
            <a:prstGeom prst="rect">
              <a:avLst/>
            </a:prstGeom>
          </p:spPr>
          <p:txBody>
            <a:bodyPr lIns="0" tIns="0" rIns="0" bIns="0" rtlCol="0" anchor="t">
              <a:spAutoFit/>
            </a:bodyPr>
            <a:lstStyle/>
            <a:p>
              <a:pPr algn="l">
                <a:lnSpc>
                  <a:spcPts val="8399"/>
                </a:lnSpc>
              </a:pPr>
              <a:r>
                <a:rPr lang="en-US" sz="6999" b="1">
                  <a:solidFill>
                    <a:srgbClr val="010204"/>
                  </a:solidFill>
                  <a:latin typeface="Roboto Slab Bold"/>
                  <a:ea typeface="Roboto Slab Bold"/>
                  <a:cs typeface="Roboto Slab Bold"/>
                  <a:sym typeface="Roboto Slab Bold"/>
                </a:rPr>
                <a:t>ACCOUNTABILITY</a:t>
              </a:r>
            </a:p>
            <a:p>
              <a:pPr algn="l">
                <a:lnSpc>
                  <a:spcPts val="8399"/>
                </a:lnSpc>
              </a:pPr>
              <a:r>
                <a:rPr lang="en-US" sz="6999" b="1">
                  <a:solidFill>
                    <a:srgbClr val="010204"/>
                  </a:solidFill>
                  <a:latin typeface="Roboto Slab Bold"/>
                  <a:ea typeface="Roboto Slab Bold"/>
                  <a:cs typeface="Roboto Slab Bold"/>
                  <a:sym typeface="Roboto Slab Bold"/>
                </a:rPr>
                <a:t>DOMAIN</a:t>
              </a:r>
            </a:p>
          </p:txBody>
        </p:sp>
        <p:sp>
          <p:nvSpPr>
            <p:cNvPr id="4" name="TextBox 4"/>
            <p:cNvSpPr txBox="1"/>
            <p:nvPr/>
          </p:nvSpPr>
          <p:spPr>
            <a:xfrm>
              <a:off x="0" y="3207545"/>
              <a:ext cx="18478108" cy="1419225"/>
            </a:xfrm>
            <a:prstGeom prst="rect">
              <a:avLst/>
            </a:prstGeom>
          </p:spPr>
          <p:txBody>
            <a:bodyPr lIns="0" tIns="0" rIns="0" bIns="0" rtlCol="0" anchor="t">
              <a:spAutoFit/>
            </a:bodyPr>
            <a:lstStyle/>
            <a:p>
              <a:pPr algn="l">
                <a:lnSpc>
                  <a:spcPts val="8399"/>
                </a:lnSpc>
              </a:pPr>
              <a:r>
                <a:rPr lang="en-US" sz="6999">
                  <a:solidFill>
                    <a:srgbClr val="010204"/>
                  </a:solidFill>
                  <a:latin typeface="Roboto"/>
                  <a:ea typeface="Roboto"/>
                  <a:cs typeface="Roboto"/>
                  <a:sym typeface="Roboto"/>
                </a:rPr>
                <a:t>Scenario 11: Disrespectful Care</a:t>
              </a:r>
            </a:p>
          </p:txBody>
        </p:sp>
      </p:grpSp>
      <p:grpSp>
        <p:nvGrpSpPr>
          <p:cNvPr id="5" name="Group 5"/>
          <p:cNvGrpSpPr/>
          <p:nvPr/>
        </p:nvGrpSpPr>
        <p:grpSpPr>
          <a:xfrm rot="-5400000">
            <a:off x="13276092" y="491405"/>
            <a:ext cx="5503313" cy="4520504"/>
            <a:chOff x="0" y="0"/>
            <a:chExt cx="2800015" cy="2299974"/>
          </a:xfrm>
        </p:grpSpPr>
        <p:sp>
          <p:nvSpPr>
            <p:cNvPr id="6" name="Freeform 6"/>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FAF3DD"/>
            </a:solidFill>
          </p:spPr>
          <p:txBody>
            <a:bodyPr/>
            <a:lstStyle/>
            <a:p>
              <a:endParaRPr lang="en-US"/>
            </a:p>
          </p:txBody>
        </p:sp>
        <p:sp>
          <p:nvSpPr>
            <p:cNvPr id="7" name="TextBox 7"/>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12886324" y="2388007"/>
            <a:ext cx="7789683" cy="3013669"/>
            <a:chOff x="0" y="0"/>
            <a:chExt cx="3963291" cy="1533316"/>
          </a:xfrm>
        </p:grpSpPr>
        <p:sp>
          <p:nvSpPr>
            <p:cNvPr id="9" name="Freeform 9"/>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10" name="TextBox 10"/>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5400000">
            <a:off x="12391083" y="4390083"/>
            <a:ext cx="10287000" cy="1506835"/>
            <a:chOff x="0" y="0"/>
            <a:chExt cx="5233894" cy="766658"/>
          </a:xfrm>
        </p:grpSpPr>
        <p:sp>
          <p:nvSpPr>
            <p:cNvPr id="12" name="Freeform 12"/>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3" name="TextBox 13"/>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3287" b="-13287"/>
            </a:stretch>
          </a:blipFill>
        </p:spPr>
        <p:txBody>
          <a:bodyPr/>
          <a:lstStyle/>
          <a:p>
            <a:endParaRPr lang="en-US"/>
          </a:p>
        </p:txBody>
      </p:sp>
      <p:sp>
        <p:nvSpPr>
          <p:cNvPr id="3" name="Freeform 3"/>
          <p:cNvSpPr/>
          <p:nvPr/>
        </p:nvSpPr>
        <p:spPr>
          <a:xfrm>
            <a:off x="1645352" y="1437895"/>
            <a:ext cx="14997296" cy="7411211"/>
          </a:xfrm>
          <a:custGeom>
            <a:avLst/>
            <a:gdLst/>
            <a:ahLst/>
            <a:cxnLst/>
            <a:rect l="l" t="t" r="r" b="b"/>
            <a:pathLst>
              <a:path w="14997296" h="7411211">
                <a:moveTo>
                  <a:pt x="0" y="0"/>
                </a:moveTo>
                <a:lnTo>
                  <a:pt x="14997296" y="0"/>
                </a:lnTo>
                <a:lnTo>
                  <a:pt x="14997296" y="7411210"/>
                </a:lnTo>
                <a:lnTo>
                  <a:pt x="0" y="7411210"/>
                </a:lnTo>
                <a:lnTo>
                  <a:pt x="0" y="0"/>
                </a:lnTo>
                <a:close/>
              </a:path>
            </a:pathLst>
          </a:custGeom>
          <a:blipFill>
            <a:blip r:embed="rId4"/>
            <a:stretch>
              <a:fillRect l="-10970" t="-37362" r="-10970" b="-38328"/>
            </a:stretch>
          </a:blipFill>
        </p:spPr>
        <p:txBody>
          <a:bodyPr/>
          <a:lstStyle/>
          <a:p>
            <a:endParaRPr lang="en-US"/>
          </a:p>
        </p:txBody>
      </p:sp>
      <p:grpSp>
        <p:nvGrpSpPr>
          <p:cNvPr id="4" name="Group 4"/>
          <p:cNvGrpSpPr/>
          <p:nvPr/>
        </p:nvGrpSpPr>
        <p:grpSpPr>
          <a:xfrm>
            <a:off x="1645352" y="1437895"/>
            <a:ext cx="15040218" cy="7411211"/>
            <a:chOff x="0" y="0"/>
            <a:chExt cx="3961210" cy="1951924"/>
          </a:xfrm>
        </p:grpSpPr>
        <p:sp>
          <p:nvSpPr>
            <p:cNvPr id="5" name="Freeform 5"/>
            <p:cNvSpPr/>
            <p:nvPr/>
          </p:nvSpPr>
          <p:spPr>
            <a:xfrm>
              <a:off x="0" y="0"/>
              <a:ext cx="3961210" cy="1951924"/>
            </a:xfrm>
            <a:custGeom>
              <a:avLst/>
              <a:gdLst/>
              <a:ahLst/>
              <a:cxnLst/>
              <a:rect l="l" t="t" r="r" b="b"/>
              <a:pathLst>
                <a:path w="3961210" h="1951924">
                  <a:moveTo>
                    <a:pt x="0" y="0"/>
                  </a:moveTo>
                  <a:lnTo>
                    <a:pt x="3961210" y="0"/>
                  </a:lnTo>
                  <a:lnTo>
                    <a:pt x="3961210" y="1951924"/>
                  </a:lnTo>
                  <a:lnTo>
                    <a:pt x="0" y="1951924"/>
                  </a:lnTo>
                  <a:close/>
                </a:path>
              </a:pathLst>
            </a:custGeom>
            <a:solidFill>
              <a:srgbClr val="FEFAF6">
                <a:alpha val="60000"/>
              </a:srgbClr>
            </a:solidFill>
          </p:spPr>
          <p:txBody>
            <a:bodyPr/>
            <a:lstStyle/>
            <a:p>
              <a:endParaRPr lang="en-US"/>
            </a:p>
          </p:txBody>
        </p:sp>
        <p:sp>
          <p:nvSpPr>
            <p:cNvPr id="6" name="TextBox 6"/>
            <p:cNvSpPr txBox="1"/>
            <p:nvPr/>
          </p:nvSpPr>
          <p:spPr>
            <a:xfrm>
              <a:off x="0" y="-66675"/>
              <a:ext cx="3961210" cy="2018599"/>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1774119" y="2410142"/>
            <a:ext cx="14739762" cy="5390516"/>
          </a:xfrm>
          <a:prstGeom prst="rect">
            <a:avLst/>
          </a:prstGeom>
        </p:spPr>
        <p:txBody>
          <a:bodyPr lIns="0" tIns="0" rIns="0" bIns="0" rtlCol="0" anchor="t">
            <a:spAutoFit/>
          </a:bodyPr>
          <a:lstStyle/>
          <a:p>
            <a:pPr algn="l">
              <a:lnSpc>
                <a:spcPts val="4759"/>
              </a:lnSpc>
            </a:pPr>
            <a:r>
              <a:rPr lang="en-US" sz="3399" b="1">
                <a:solidFill>
                  <a:srgbClr val="000000"/>
                </a:solidFill>
                <a:latin typeface="Roboto Bold"/>
                <a:ea typeface="Roboto Bold"/>
                <a:cs typeface="Roboto Bold"/>
                <a:sym typeface="Roboto Bold"/>
              </a:rPr>
              <a:t>Setting:</a:t>
            </a:r>
          </a:p>
          <a:p>
            <a:pPr marL="734051" lvl="1" indent="-367026" algn="l">
              <a:lnSpc>
                <a:spcPts val="4759"/>
              </a:lnSpc>
              <a:buFont typeface="Arial"/>
              <a:buChar char="•"/>
            </a:pPr>
            <a:r>
              <a:rPr lang="en-US" sz="3399">
                <a:solidFill>
                  <a:srgbClr val="000000"/>
                </a:solidFill>
                <a:latin typeface="Roboto"/>
                <a:ea typeface="Roboto"/>
                <a:cs typeface="Roboto"/>
                <a:sym typeface="Roboto"/>
              </a:rPr>
              <a:t>The patient had a cesarean delivery and is recovering in the postpartum unit. During her care, she experienced moments of rushed communication and limited engagement with her preferences. She writes a note on the hospital's comment card.</a:t>
            </a:r>
          </a:p>
          <a:p>
            <a:pPr algn="l">
              <a:lnSpc>
                <a:spcPts val="4759"/>
              </a:lnSpc>
            </a:pPr>
            <a:endParaRPr lang="en-US" sz="3399">
              <a:solidFill>
                <a:srgbClr val="000000"/>
              </a:solidFill>
              <a:latin typeface="Roboto"/>
              <a:ea typeface="Roboto"/>
              <a:cs typeface="Roboto"/>
              <a:sym typeface="Roboto"/>
            </a:endParaRPr>
          </a:p>
          <a:p>
            <a:pPr algn="l">
              <a:lnSpc>
                <a:spcPts val="4759"/>
              </a:lnSpc>
            </a:pPr>
            <a:r>
              <a:rPr lang="en-US" sz="3399" b="1">
                <a:solidFill>
                  <a:srgbClr val="000000"/>
                </a:solidFill>
                <a:latin typeface="Roboto Bold"/>
                <a:ea typeface="Roboto Bold"/>
                <a:cs typeface="Roboto Bold"/>
                <a:sym typeface="Roboto Bold"/>
              </a:rPr>
              <a:t>Characters:</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Charge Nurse</a:t>
            </a:r>
          </a:p>
          <a:p>
            <a:pPr marL="734051" lvl="1" indent="-367026" algn="l">
              <a:lnSpc>
                <a:spcPts val="4759"/>
              </a:lnSpc>
              <a:spcBef>
                <a:spcPct val="0"/>
              </a:spcBef>
              <a:buFont typeface="Arial"/>
              <a:buChar char="•"/>
            </a:pPr>
            <a:r>
              <a:rPr lang="en-US" sz="3399" b="1">
                <a:solidFill>
                  <a:srgbClr val="000000"/>
                </a:solidFill>
                <a:latin typeface="Roboto Bold"/>
                <a:ea typeface="Roboto Bold"/>
                <a:cs typeface="Roboto Bold"/>
                <a:sym typeface="Roboto Bold"/>
              </a:rPr>
              <a:t>Staff Nurse</a:t>
            </a:r>
          </a:p>
        </p:txBody>
      </p:sp>
      <p:grpSp>
        <p:nvGrpSpPr>
          <p:cNvPr id="8" name="Group 8"/>
          <p:cNvGrpSpPr/>
          <p:nvPr/>
        </p:nvGrpSpPr>
        <p:grpSpPr>
          <a:xfrm>
            <a:off x="0" y="124308"/>
            <a:ext cx="5893578" cy="1150567"/>
            <a:chOff x="0" y="-23813"/>
            <a:chExt cx="1701844" cy="332241"/>
          </a:xfrm>
        </p:grpSpPr>
        <p:sp>
          <p:nvSpPr>
            <p:cNvPr id="9" name="Freeform 9"/>
            <p:cNvSpPr/>
            <p:nvPr/>
          </p:nvSpPr>
          <p:spPr>
            <a:xfrm>
              <a:off x="0" y="0"/>
              <a:ext cx="1701844" cy="284616"/>
            </a:xfrm>
            <a:custGeom>
              <a:avLst/>
              <a:gdLst/>
              <a:ahLst/>
              <a:cxnLst/>
              <a:rect l="l" t="t" r="r" b="b"/>
              <a:pathLst>
                <a:path w="1701844" h="284616">
                  <a:moveTo>
                    <a:pt x="66995" y="0"/>
                  </a:moveTo>
                  <a:lnTo>
                    <a:pt x="1634850" y="0"/>
                  </a:lnTo>
                  <a:cubicBezTo>
                    <a:pt x="1671850" y="0"/>
                    <a:pt x="1701844" y="29995"/>
                    <a:pt x="1701844" y="66995"/>
                  </a:cubicBezTo>
                  <a:lnTo>
                    <a:pt x="1701844" y="217621"/>
                  </a:lnTo>
                  <a:cubicBezTo>
                    <a:pt x="1701844" y="235389"/>
                    <a:pt x="1694786" y="252429"/>
                    <a:pt x="1682222" y="264993"/>
                  </a:cubicBezTo>
                  <a:cubicBezTo>
                    <a:pt x="1669658" y="277557"/>
                    <a:pt x="1652618" y="284616"/>
                    <a:pt x="1634850" y="284616"/>
                  </a:cubicBezTo>
                  <a:lnTo>
                    <a:pt x="66995" y="284616"/>
                  </a:lnTo>
                  <a:cubicBezTo>
                    <a:pt x="49227" y="284616"/>
                    <a:pt x="32186" y="277557"/>
                    <a:pt x="19622" y="264993"/>
                  </a:cubicBezTo>
                  <a:cubicBezTo>
                    <a:pt x="7058" y="252429"/>
                    <a:pt x="0" y="235389"/>
                    <a:pt x="0" y="217621"/>
                  </a:cubicBezTo>
                  <a:lnTo>
                    <a:pt x="0" y="66995"/>
                  </a:lnTo>
                  <a:cubicBezTo>
                    <a:pt x="0" y="49227"/>
                    <a:pt x="7058" y="32186"/>
                    <a:pt x="19622" y="19622"/>
                  </a:cubicBezTo>
                  <a:cubicBezTo>
                    <a:pt x="32186" y="7058"/>
                    <a:pt x="49227" y="0"/>
                    <a:pt x="66995" y="0"/>
                  </a:cubicBezTo>
                  <a:close/>
                </a:path>
              </a:pathLst>
            </a:custGeom>
            <a:solidFill>
              <a:srgbClr val="B8F2E6"/>
            </a:solidFill>
            <a:ln w="38100" cap="rnd">
              <a:solidFill>
                <a:srgbClr val="5E6472"/>
              </a:solidFill>
              <a:prstDash val="solid"/>
              <a:round/>
            </a:ln>
          </p:spPr>
          <p:txBody>
            <a:bodyPr/>
            <a:lstStyle/>
            <a:p>
              <a:endParaRPr lang="en-US"/>
            </a:p>
          </p:txBody>
        </p:sp>
        <p:sp>
          <p:nvSpPr>
            <p:cNvPr id="10" name="TextBox 10"/>
            <p:cNvSpPr txBox="1"/>
            <p:nvPr/>
          </p:nvSpPr>
          <p:spPr>
            <a:xfrm>
              <a:off x="0" y="-23813"/>
              <a:ext cx="1701844"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ACCOUNTABILITY: DISRESPECT</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078" b="-7078"/>
            </a:stretch>
          </a:blipFill>
        </p:spPr>
        <p:txBody>
          <a:bodyPr/>
          <a:lstStyle/>
          <a:p>
            <a:endParaRPr lang="en-US"/>
          </a:p>
        </p:txBody>
      </p:sp>
      <p:sp>
        <p:nvSpPr>
          <p:cNvPr id="3" name="Freeform 3"/>
          <p:cNvSpPr/>
          <p:nvPr/>
        </p:nvSpPr>
        <p:spPr>
          <a:xfrm>
            <a:off x="1645352" y="1473663"/>
            <a:ext cx="14997296" cy="7339673"/>
          </a:xfrm>
          <a:custGeom>
            <a:avLst/>
            <a:gdLst/>
            <a:ahLst/>
            <a:cxnLst/>
            <a:rect l="l" t="t" r="r" b="b"/>
            <a:pathLst>
              <a:path w="14997296" h="7339673">
                <a:moveTo>
                  <a:pt x="0" y="0"/>
                </a:moveTo>
                <a:lnTo>
                  <a:pt x="14997296" y="0"/>
                </a:lnTo>
                <a:lnTo>
                  <a:pt x="14997296" y="7339674"/>
                </a:lnTo>
                <a:lnTo>
                  <a:pt x="0" y="7339674"/>
                </a:lnTo>
                <a:lnTo>
                  <a:pt x="0" y="0"/>
                </a:lnTo>
                <a:close/>
              </a:path>
            </a:pathLst>
          </a:custGeom>
          <a:blipFill>
            <a:blip r:embed="rId4">
              <a:alphaModFix amt="90000"/>
            </a:blip>
            <a:stretch>
              <a:fillRect l="-10207" t="-29023" r="-11734" b="-30973"/>
            </a:stretch>
          </a:blipFill>
        </p:spPr>
        <p:txBody>
          <a:bodyPr/>
          <a:lstStyle/>
          <a:p>
            <a:endParaRPr lang="en-US"/>
          </a:p>
        </p:txBody>
      </p:sp>
      <p:grpSp>
        <p:nvGrpSpPr>
          <p:cNvPr id="4" name="Group 4"/>
          <p:cNvGrpSpPr/>
          <p:nvPr/>
        </p:nvGrpSpPr>
        <p:grpSpPr>
          <a:xfrm>
            <a:off x="1645352" y="1473663"/>
            <a:ext cx="14997296" cy="7339673"/>
            <a:chOff x="0" y="0"/>
            <a:chExt cx="3949905" cy="1933083"/>
          </a:xfrm>
        </p:grpSpPr>
        <p:sp>
          <p:nvSpPr>
            <p:cNvPr id="5" name="Freeform 5"/>
            <p:cNvSpPr/>
            <p:nvPr/>
          </p:nvSpPr>
          <p:spPr>
            <a:xfrm>
              <a:off x="0" y="0"/>
              <a:ext cx="3949905" cy="1933083"/>
            </a:xfrm>
            <a:custGeom>
              <a:avLst/>
              <a:gdLst/>
              <a:ahLst/>
              <a:cxnLst/>
              <a:rect l="l" t="t" r="r" b="b"/>
              <a:pathLst>
                <a:path w="3949905" h="1933083">
                  <a:moveTo>
                    <a:pt x="0" y="0"/>
                  </a:moveTo>
                  <a:lnTo>
                    <a:pt x="3949905" y="0"/>
                  </a:lnTo>
                  <a:lnTo>
                    <a:pt x="3949905" y="1933083"/>
                  </a:lnTo>
                  <a:lnTo>
                    <a:pt x="0" y="1933083"/>
                  </a:lnTo>
                  <a:close/>
                </a:path>
              </a:pathLst>
            </a:custGeom>
            <a:solidFill>
              <a:srgbClr val="FEFAF6">
                <a:alpha val="60000"/>
              </a:srgbClr>
            </a:solidFill>
          </p:spPr>
          <p:txBody>
            <a:bodyPr/>
            <a:lstStyle/>
            <a:p>
              <a:endParaRPr lang="en-US"/>
            </a:p>
          </p:txBody>
        </p:sp>
        <p:sp>
          <p:nvSpPr>
            <p:cNvPr id="6" name="TextBox 6"/>
            <p:cNvSpPr txBox="1"/>
            <p:nvPr/>
          </p:nvSpPr>
          <p:spPr>
            <a:xfrm>
              <a:off x="0" y="-66675"/>
              <a:ext cx="3949905" cy="1999758"/>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2375030" y="2568066"/>
            <a:ext cx="13537940" cy="5027044"/>
          </a:xfrm>
          <a:prstGeom prst="rect">
            <a:avLst/>
          </a:prstGeom>
        </p:spPr>
        <p:txBody>
          <a:bodyPr lIns="0" tIns="0" rIns="0" bIns="0" rtlCol="0" anchor="t">
            <a:spAutoFit/>
          </a:bodyPr>
          <a:lstStyle/>
          <a:p>
            <a:pPr algn="l">
              <a:lnSpc>
                <a:spcPts val="7993"/>
              </a:lnSpc>
              <a:spcBef>
                <a:spcPct val="0"/>
              </a:spcBef>
            </a:pPr>
            <a:r>
              <a:rPr lang="en-US" sz="5709">
                <a:solidFill>
                  <a:srgbClr val="000000"/>
                </a:solidFill>
                <a:latin typeface="Roboto"/>
                <a:ea typeface="Roboto"/>
                <a:cs typeface="Roboto"/>
                <a:sym typeface="Roboto"/>
              </a:rPr>
              <a:t>The patient walks in, holding her belly, breathing heavily with visible discomfort. She is accompanied by her cousin, who speaks limited English and stands close by, looking worried.</a:t>
            </a:r>
          </a:p>
        </p:txBody>
      </p:sp>
      <p:grpSp>
        <p:nvGrpSpPr>
          <p:cNvPr id="8" name="Group 8"/>
          <p:cNvGrpSpPr/>
          <p:nvPr/>
        </p:nvGrpSpPr>
        <p:grpSpPr>
          <a:xfrm>
            <a:off x="0" y="130573"/>
            <a:ext cx="6330376" cy="1150567"/>
            <a:chOff x="0" y="-22004"/>
            <a:chExt cx="1827975" cy="332241"/>
          </a:xfrm>
        </p:grpSpPr>
        <p:sp>
          <p:nvSpPr>
            <p:cNvPr id="9" name="Freeform 9"/>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10" name="TextBox 10"/>
            <p:cNvSpPr txBox="1"/>
            <p:nvPr/>
          </p:nvSpPr>
          <p:spPr>
            <a:xfrm>
              <a:off x="0" y="-22004"/>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COMMUNICATION: DISRESPECT</a:t>
              </a:r>
            </a:p>
          </p:txBody>
        </p:sp>
      </p:gr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3287" b="-13287"/>
            </a:stretch>
          </a:blipFill>
        </p:spPr>
        <p:txBody>
          <a:bodyPr/>
          <a:lstStyle/>
          <a:p>
            <a:endParaRPr lang="en-US"/>
          </a:p>
        </p:txBody>
      </p:sp>
      <p:sp>
        <p:nvSpPr>
          <p:cNvPr id="3" name="Freeform 3"/>
          <p:cNvSpPr/>
          <p:nvPr/>
        </p:nvSpPr>
        <p:spPr>
          <a:xfrm>
            <a:off x="1645352" y="1437895"/>
            <a:ext cx="14997296" cy="7411211"/>
          </a:xfrm>
          <a:custGeom>
            <a:avLst/>
            <a:gdLst/>
            <a:ahLst/>
            <a:cxnLst/>
            <a:rect l="l" t="t" r="r" b="b"/>
            <a:pathLst>
              <a:path w="14997296" h="7411211">
                <a:moveTo>
                  <a:pt x="0" y="0"/>
                </a:moveTo>
                <a:lnTo>
                  <a:pt x="14997296" y="0"/>
                </a:lnTo>
                <a:lnTo>
                  <a:pt x="14997296" y="7411210"/>
                </a:lnTo>
                <a:lnTo>
                  <a:pt x="0" y="7411210"/>
                </a:lnTo>
                <a:lnTo>
                  <a:pt x="0" y="0"/>
                </a:lnTo>
                <a:close/>
              </a:path>
            </a:pathLst>
          </a:custGeom>
          <a:blipFill>
            <a:blip r:embed="rId4"/>
            <a:stretch>
              <a:fillRect l="-10970" t="-37362" r="-10970" b="-38328"/>
            </a:stretch>
          </a:blipFill>
        </p:spPr>
        <p:txBody>
          <a:bodyPr/>
          <a:lstStyle/>
          <a:p>
            <a:endParaRPr lang="en-US"/>
          </a:p>
        </p:txBody>
      </p:sp>
      <p:grpSp>
        <p:nvGrpSpPr>
          <p:cNvPr id="4" name="Group 4"/>
          <p:cNvGrpSpPr/>
          <p:nvPr/>
        </p:nvGrpSpPr>
        <p:grpSpPr>
          <a:xfrm>
            <a:off x="1645352" y="1437895"/>
            <a:ext cx="14997296" cy="7411211"/>
            <a:chOff x="0" y="0"/>
            <a:chExt cx="3949905" cy="1951924"/>
          </a:xfrm>
        </p:grpSpPr>
        <p:sp>
          <p:nvSpPr>
            <p:cNvPr id="5" name="Freeform 5"/>
            <p:cNvSpPr/>
            <p:nvPr/>
          </p:nvSpPr>
          <p:spPr>
            <a:xfrm>
              <a:off x="0" y="0"/>
              <a:ext cx="3949905" cy="1951924"/>
            </a:xfrm>
            <a:custGeom>
              <a:avLst/>
              <a:gdLst/>
              <a:ahLst/>
              <a:cxnLst/>
              <a:rect l="l" t="t" r="r" b="b"/>
              <a:pathLst>
                <a:path w="3949905" h="1951924">
                  <a:moveTo>
                    <a:pt x="0" y="0"/>
                  </a:moveTo>
                  <a:lnTo>
                    <a:pt x="3949905" y="0"/>
                  </a:lnTo>
                  <a:lnTo>
                    <a:pt x="3949905" y="1951924"/>
                  </a:lnTo>
                  <a:lnTo>
                    <a:pt x="0" y="1951924"/>
                  </a:lnTo>
                  <a:close/>
                </a:path>
              </a:pathLst>
            </a:custGeom>
            <a:solidFill>
              <a:srgbClr val="FEFAF6">
                <a:alpha val="60000"/>
              </a:srgbClr>
            </a:solidFill>
          </p:spPr>
          <p:txBody>
            <a:bodyPr/>
            <a:lstStyle/>
            <a:p>
              <a:endParaRPr lang="en-US"/>
            </a:p>
          </p:txBody>
        </p:sp>
        <p:sp>
          <p:nvSpPr>
            <p:cNvPr id="6" name="TextBox 6"/>
            <p:cNvSpPr txBox="1"/>
            <p:nvPr/>
          </p:nvSpPr>
          <p:spPr>
            <a:xfrm>
              <a:off x="0" y="-66675"/>
              <a:ext cx="3949905" cy="2018599"/>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2375030" y="2568066"/>
            <a:ext cx="13537940" cy="5027044"/>
          </a:xfrm>
          <a:prstGeom prst="rect">
            <a:avLst/>
          </a:prstGeom>
        </p:spPr>
        <p:txBody>
          <a:bodyPr lIns="0" tIns="0" rIns="0" bIns="0" rtlCol="0" anchor="t">
            <a:spAutoFit/>
          </a:bodyPr>
          <a:lstStyle/>
          <a:p>
            <a:pPr algn="l">
              <a:lnSpc>
                <a:spcPts val="7993"/>
              </a:lnSpc>
              <a:spcBef>
                <a:spcPct val="0"/>
              </a:spcBef>
            </a:pPr>
            <a:r>
              <a:rPr lang="en-US" sz="5709">
                <a:solidFill>
                  <a:srgbClr val="000000"/>
                </a:solidFill>
                <a:latin typeface="Roboto"/>
                <a:ea typeface="Roboto"/>
                <a:cs typeface="Roboto"/>
                <a:sym typeface="Roboto"/>
              </a:rPr>
              <a:t>“Durante mi parto me sentí ignorada. Me ofrecieron la epidural cuando ya tenía mucho dolor y no entendí bien los riesgos. Me sentí presionada a decir que sí.”</a:t>
            </a:r>
          </a:p>
        </p:txBody>
      </p:sp>
      <p:grpSp>
        <p:nvGrpSpPr>
          <p:cNvPr id="8" name="Group 8"/>
          <p:cNvGrpSpPr/>
          <p:nvPr/>
        </p:nvGrpSpPr>
        <p:grpSpPr>
          <a:xfrm>
            <a:off x="4799964" y="9045020"/>
            <a:ext cx="13497561" cy="1380403"/>
            <a:chOff x="0" y="-30218"/>
            <a:chExt cx="3554913" cy="363563"/>
          </a:xfrm>
        </p:grpSpPr>
        <p:sp>
          <p:nvSpPr>
            <p:cNvPr id="9" name="Freeform 9"/>
            <p:cNvSpPr/>
            <p:nvPr/>
          </p:nvSpPr>
          <p:spPr>
            <a:xfrm>
              <a:off x="0" y="0"/>
              <a:ext cx="3554913" cy="296888"/>
            </a:xfrm>
            <a:custGeom>
              <a:avLst/>
              <a:gdLst/>
              <a:ahLst/>
              <a:cxnLst/>
              <a:rect l="l" t="t" r="r" b="b"/>
              <a:pathLst>
                <a:path w="3554913" h="296888">
                  <a:moveTo>
                    <a:pt x="0" y="0"/>
                  </a:moveTo>
                  <a:lnTo>
                    <a:pt x="3554913" y="0"/>
                  </a:lnTo>
                  <a:lnTo>
                    <a:pt x="3554913" y="296888"/>
                  </a:lnTo>
                  <a:lnTo>
                    <a:pt x="0" y="296888"/>
                  </a:lnTo>
                  <a:close/>
                </a:path>
              </a:pathLst>
            </a:custGeom>
            <a:solidFill>
              <a:srgbClr val="FEFAF6"/>
            </a:solidFill>
          </p:spPr>
          <p:txBody>
            <a:bodyPr/>
            <a:lstStyle/>
            <a:p>
              <a:endParaRPr lang="en-US"/>
            </a:p>
          </p:txBody>
        </p:sp>
        <p:sp>
          <p:nvSpPr>
            <p:cNvPr id="10" name="TextBox 10"/>
            <p:cNvSpPr txBox="1"/>
            <p:nvPr/>
          </p:nvSpPr>
          <p:spPr>
            <a:xfrm>
              <a:off x="0" y="-30218"/>
              <a:ext cx="3554913" cy="363563"/>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The Charge Nurse collects the comment card and reads the feedback. </a:t>
              </a:r>
            </a:p>
          </p:txBody>
        </p:sp>
      </p:grpSp>
      <p:grpSp>
        <p:nvGrpSpPr>
          <p:cNvPr id="11" name="Group 11"/>
          <p:cNvGrpSpPr/>
          <p:nvPr/>
        </p:nvGrpSpPr>
        <p:grpSpPr>
          <a:xfrm>
            <a:off x="0" y="124308"/>
            <a:ext cx="5893578" cy="1150567"/>
            <a:chOff x="0" y="-23813"/>
            <a:chExt cx="1701844" cy="332241"/>
          </a:xfrm>
        </p:grpSpPr>
        <p:sp>
          <p:nvSpPr>
            <p:cNvPr id="12" name="Freeform 12"/>
            <p:cNvSpPr/>
            <p:nvPr/>
          </p:nvSpPr>
          <p:spPr>
            <a:xfrm>
              <a:off x="0" y="0"/>
              <a:ext cx="1701844" cy="284616"/>
            </a:xfrm>
            <a:custGeom>
              <a:avLst/>
              <a:gdLst/>
              <a:ahLst/>
              <a:cxnLst/>
              <a:rect l="l" t="t" r="r" b="b"/>
              <a:pathLst>
                <a:path w="1701844" h="284616">
                  <a:moveTo>
                    <a:pt x="66995" y="0"/>
                  </a:moveTo>
                  <a:lnTo>
                    <a:pt x="1634850" y="0"/>
                  </a:lnTo>
                  <a:cubicBezTo>
                    <a:pt x="1671850" y="0"/>
                    <a:pt x="1701844" y="29995"/>
                    <a:pt x="1701844" y="66995"/>
                  </a:cubicBezTo>
                  <a:lnTo>
                    <a:pt x="1701844" y="217621"/>
                  </a:lnTo>
                  <a:cubicBezTo>
                    <a:pt x="1701844" y="235389"/>
                    <a:pt x="1694786" y="252429"/>
                    <a:pt x="1682222" y="264993"/>
                  </a:cubicBezTo>
                  <a:cubicBezTo>
                    <a:pt x="1669658" y="277557"/>
                    <a:pt x="1652618" y="284616"/>
                    <a:pt x="1634850" y="284616"/>
                  </a:cubicBezTo>
                  <a:lnTo>
                    <a:pt x="66995" y="284616"/>
                  </a:lnTo>
                  <a:cubicBezTo>
                    <a:pt x="49227" y="284616"/>
                    <a:pt x="32186" y="277557"/>
                    <a:pt x="19622" y="264993"/>
                  </a:cubicBezTo>
                  <a:cubicBezTo>
                    <a:pt x="7058" y="252429"/>
                    <a:pt x="0" y="235389"/>
                    <a:pt x="0" y="217621"/>
                  </a:cubicBezTo>
                  <a:lnTo>
                    <a:pt x="0" y="66995"/>
                  </a:lnTo>
                  <a:cubicBezTo>
                    <a:pt x="0" y="49227"/>
                    <a:pt x="7058" y="32186"/>
                    <a:pt x="19622" y="19622"/>
                  </a:cubicBezTo>
                  <a:cubicBezTo>
                    <a:pt x="32186" y="7058"/>
                    <a:pt x="49227" y="0"/>
                    <a:pt x="66995" y="0"/>
                  </a:cubicBezTo>
                  <a:close/>
                </a:path>
              </a:pathLst>
            </a:custGeom>
            <a:solidFill>
              <a:srgbClr val="B8F2E6"/>
            </a:solidFill>
            <a:ln w="38100" cap="rnd">
              <a:solidFill>
                <a:srgbClr val="5E6472"/>
              </a:solidFill>
              <a:prstDash val="solid"/>
              <a:round/>
            </a:ln>
          </p:spPr>
          <p:txBody>
            <a:bodyPr/>
            <a:lstStyle/>
            <a:p>
              <a:endParaRPr lang="en-US"/>
            </a:p>
          </p:txBody>
        </p:sp>
        <p:sp>
          <p:nvSpPr>
            <p:cNvPr id="13" name="TextBox 13"/>
            <p:cNvSpPr txBox="1"/>
            <p:nvPr/>
          </p:nvSpPr>
          <p:spPr>
            <a:xfrm>
              <a:off x="0" y="-23813"/>
              <a:ext cx="1701844"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ACCOUNTABILITY: DISRESPECT</a:t>
              </a:r>
            </a:p>
          </p:txBody>
        </p:sp>
      </p:gr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3287" b="-13287"/>
            </a:stretch>
          </a:blipFill>
        </p:spPr>
        <p:txBody>
          <a:bodyPr/>
          <a:lstStyle/>
          <a:p>
            <a:endParaRPr lang="en-US"/>
          </a:p>
        </p:txBody>
      </p:sp>
      <p:grpSp>
        <p:nvGrpSpPr>
          <p:cNvPr id="3" name="Group 3"/>
          <p:cNvGrpSpPr/>
          <p:nvPr/>
        </p:nvGrpSpPr>
        <p:grpSpPr>
          <a:xfrm>
            <a:off x="-1043141" y="1491037"/>
            <a:ext cx="10187141" cy="10163628"/>
            <a:chOff x="0" y="41643"/>
            <a:chExt cx="13582855" cy="13551504"/>
          </a:xfrm>
        </p:grpSpPr>
        <p:sp>
          <p:nvSpPr>
            <p:cNvPr id="4" name="Freeform 4"/>
            <p:cNvSpPr/>
            <p:nvPr/>
          </p:nvSpPr>
          <p:spPr>
            <a:xfrm flipH="1">
              <a:off x="0" y="41643"/>
              <a:ext cx="13582855" cy="13551504"/>
            </a:xfrm>
            <a:custGeom>
              <a:avLst/>
              <a:gdLst/>
              <a:ahLst/>
              <a:cxnLst/>
              <a:rect l="l" t="t" r="r" b="b"/>
              <a:pathLst>
                <a:path w="13582855" h="13551504">
                  <a:moveTo>
                    <a:pt x="13582855" y="0"/>
                  </a:moveTo>
                  <a:lnTo>
                    <a:pt x="0" y="0"/>
                  </a:lnTo>
                  <a:lnTo>
                    <a:pt x="0" y="13551504"/>
                  </a:lnTo>
                  <a:lnTo>
                    <a:pt x="13582855" y="13551504"/>
                  </a:lnTo>
                  <a:lnTo>
                    <a:pt x="13582855" y="0"/>
                  </a:lnTo>
                  <a:close/>
                </a:path>
              </a:pathLst>
            </a:custGeom>
            <a:blipFill>
              <a:blip r:embed="rId4"/>
              <a:stretch>
                <a:fillRect/>
              </a:stretch>
            </a:blipFill>
          </p:spPr>
          <p:txBody>
            <a:bodyPr/>
            <a:lstStyle/>
            <a:p>
              <a:endParaRPr lang="en-US"/>
            </a:p>
          </p:txBody>
        </p:sp>
        <p:grpSp>
          <p:nvGrpSpPr>
            <p:cNvPr id="5" name="Group 5"/>
            <p:cNvGrpSpPr/>
            <p:nvPr/>
          </p:nvGrpSpPr>
          <p:grpSpPr>
            <a:xfrm>
              <a:off x="7920382" y="10398894"/>
              <a:ext cx="2804115" cy="1088971"/>
              <a:chOff x="0" y="-23813"/>
              <a:chExt cx="553899" cy="215105"/>
            </a:xfrm>
          </p:grpSpPr>
          <p:sp>
            <p:nvSpPr>
              <p:cNvPr id="6" name="Freeform 6"/>
              <p:cNvSpPr/>
              <p:nvPr/>
            </p:nvSpPr>
            <p:spPr>
              <a:xfrm>
                <a:off x="0" y="0"/>
                <a:ext cx="553899" cy="167480"/>
              </a:xfrm>
              <a:custGeom>
                <a:avLst/>
                <a:gdLst/>
                <a:ahLst/>
                <a:cxnLst/>
                <a:rect l="l" t="t" r="r" b="b"/>
                <a:pathLst>
                  <a:path w="553899" h="167480">
                    <a:moveTo>
                      <a:pt x="83740" y="0"/>
                    </a:moveTo>
                    <a:lnTo>
                      <a:pt x="470159" y="0"/>
                    </a:lnTo>
                    <a:cubicBezTo>
                      <a:pt x="516408" y="0"/>
                      <a:pt x="553899" y="37492"/>
                      <a:pt x="553899" y="83740"/>
                    </a:cubicBezTo>
                    <a:lnTo>
                      <a:pt x="553899" y="83740"/>
                    </a:lnTo>
                    <a:cubicBezTo>
                      <a:pt x="553899" y="129988"/>
                      <a:pt x="516408" y="167480"/>
                      <a:pt x="470159"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AED9E0"/>
                </a:solidFill>
                <a:prstDash val="solid"/>
                <a:round/>
              </a:ln>
            </p:spPr>
            <p:txBody>
              <a:bodyPr/>
              <a:lstStyle/>
              <a:p>
                <a:endParaRPr lang="en-US"/>
              </a:p>
            </p:txBody>
          </p:sp>
          <p:sp>
            <p:nvSpPr>
              <p:cNvPr id="7" name="TextBox 7"/>
              <p:cNvSpPr txBox="1"/>
              <p:nvPr/>
            </p:nvSpPr>
            <p:spPr>
              <a:xfrm>
                <a:off x="0" y="-23813"/>
                <a:ext cx="553899"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Charge Nurse</a:t>
                </a:r>
              </a:p>
            </p:txBody>
          </p:sp>
        </p:grpSp>
      </p:grpSp>
      <p:grpSp>
        <p:nvGrpSpPr>
          <p:cNvPr id="8" name="Group 8"/>
          <p:cNvGrpSpPr/>
          <p:nvPr/>
        </p:nvGrpSpPr>
        <p:grpSpPr>
          <a:xfrm>
            <a:off x="9192164" y="1984454"/>
            <a:ext cx="7607174" cy="9410030"/>
            <a:chOff x="0" y="0"/>
            <a:chExt cx="10142898" cy="12546707"/>
          </a:xfrm>
        </p:grpSpPr>
        <p:sp>
          <p:nvSpPr>
            <p:cNvPr id="9" name="Freeform 9"/>
            <p:cNvSpPr/>
            <p:nvPr/>
          </p:nvSpPr>
          <p:spPr>
            <a:xfrm>
              <a:off x="0" y="0"/>
              <a:ext cx="10142898" cy="12546707"/>
            </a:xfrm>
            <a:custGeom>
              <a:avLst/>
              <a:gdLst/>
              <a:ahLst/>
              <a:cxnLst/>
              <a:rect l="l" t="t" r="r" b="b"/>
              <a:pathLst>
                <a:path w="10142898" h="12546707">
                  <a:moveTo>
                    <a:pt x="0" y="0"/>
                  </a:moveTo>
                  <a:lnTo>
                    <a:pt x="10142898" y="0"/>
                  </a:lnTo>
                  <a:lnTo>
                    <a:pt x="10142898" y="12546707"/>
                  </a:lnTo>
                  <a:lnTo>
                    <a:pt x="0" y="12546707"/>
                  </a:lnTo>
                  <a:lnTo>
                    <a:pt x="0" y="0"/>
                  </a:lnTo>
                  <a:close/>
                </a:path>
              </a:pathLst>
            </a:custGeom>
            <a:blipFill>
              <a:blip r:embed="rId5"/>
              <a:stretch>
                <a:fillRect/>
              </a:stretch>
            </a:blipFill>
          </p:spPr>
          <p:txBody>
            <a:bodyPr/>
            <a:lstStyle/>
            <a:p>
              <a:endParaRPr lang="en-US"/>
            </a:p>
          </p:txBody>
        </p:sp>
        <p:grpSp>
          <p:nvGrpSpPr>
            <p:cNvPr id="10" name="Group 10"/>
            <p:cNvGrpSpPr/>
            <p:nvPr/>
          </p:nvGrpSpPr>
          <p:grpSpPr>
            <a:xfrm>
              <a:off x="1918528" y="9552461"/>
              <a:ext cx="2658917" cy="1088971"/>
              <a:chOff x="0" y="-23813"/>
              <a:chExt cx="525218" cy="215105"/>
            </a:xfrm>
          </p:grpSpPr>
          <p:sp>
            <p:nvSpPr>
              <p:cNvPr id="11" name="Freeform 11"/>
              <p:cNvSpPr/>
              <p:nvPr/>
            </p:nvSpPr>
            <p:spPr>
              <a:xfrm>
                <a:off x="0" y="0"/>
                <a:ext cx="525218" cy="167480"/>
              </a:xfrm>
              <a:custGeom>
                <a:avLst/>
                <a:gdLst/>
                <a:ahLst/>
                <a:cxnLst/>
                <a:rect l="l" t="t" r="r" b="b"/>
                <a:pathLst>
                  <a:path w="525218" h="167480">
                    <a:moveTo>
                      <a:pt x="83740" y="0"/>
                    </a:moveTo>
                    <a:lnTo>
                      <a:pt x="441478" y="0"/>
                    </a:lnTo>
                    <a:cubicBezTo>
                      <a:pt x="487726" y="0"/>
                      <a:pt x="525218" y="37492"/>
                      <a:pt x="525218" y="83740"/>
                    </a:cubicBezTo>
                    <a:lnTo>
                      <a:pt x="525218" y="83740"/>
                    </a:lnTo>
                    <a:cubicBezTo>
                      <a:pt x="525218" y="129988"/>
                      <a:pt x="487726" y="167480"/>
                      <a:pt x="441478"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F8A69F"/>
                </a:solidFill>
                <a:prstDash val="solid"/>
                <a:round/>
              </a:ln>
            </p:spPr>
            <p:txBody>
              <a:bodyPr/>
              <a:lstStyle/>
              <a:p>
                <a:endParaRPr lang="en-US"/>
              </a:p>
            </p:txBody>
          </p:sp>
          <p:sp>
            <p:nvSpPr>
              <p:cNvPr id="12" name="TextBox 12"/>
              <p:cNvSpPr txBox="1"/>
              <p:nvPr/>
            </p:nvSpPr>
            <p:spPr>
              <a:xfrm>
                <a:off x="0" y="-23813"/>
                <a:ext cx="525218"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Staff Nurse</a:t>
                </a:r>
              </a:p>
            </p:txBody>
          </p:sp>
        </p:grpSp>
      </p:grpSp>
      <p:grpSp>
        <p:nvGrpSpPr>
          <p:cNvPr id="13" name="Group 13"/>
          <p:cNvGrpSpPr/>
          <p:nvPr/>
        </p:nvGrpSpPr>
        <p:grpSpPr>
          <a:xfrm>
            <a:off x="3715143" y="1330579"/>
            <a:ext cx="5763302" cy="2014197"/>
            <a:chOff x="0" y="-172302"/>
            <a:chExt cx="7684403" cy="2685596"/>
          </a:xfrm>
        </p:grpSpPr>
        <p:sp>
          <p:nvSpPr>
            <p:cNvPr id="14" name="AutoShape 14"/>
            <p:cNvSpPr/>
            <p:nvPr/>
          </p:nvSpPr>
          <p:spPr>
            <a:xfrm flipV="1">
              <a:off x="1771596" y="1447113"/>
              <a:ext cx="1110768" cy="1066181"/>
            </a:xfrm>
            <a:prstGeom prst="line">
              <a:avLst/>
            </a:prstGeom>
            <a:ln w="76200" cap="rnd">
              <a:solidFill>
                <a:srgbClr val="AED9E0"/>
              </a:solidFill>
              <a:prstDash val="solid"/>
              <a:headEnd type="none" w="sm" len="sm"/>
              <a:tailEnd type="none" w="sm" len="sm"/>
            </a:ln>
          </p:spPr>
          <p:txBody>
            <a:bodyPr/>
            <a:lstStyle/>
            <a:p>
              <a:endParaRPr lang="en-US"/>
            </a:p>
          </p:txBody>
        </p:sp>
        <p:grpSp>
          <p:nvGrpSpPr>
            <p:cNvPr id="15" name="Group 15"/>
            <p:cNvGrpSpPr/>
            <p:nvPr/>
          </p:nvGrpSpPr>
          <p:grpSpPr>
            <a:xfrm>
              <a:off x="0" y="-172302"/>
              <a:ext cx="7684403" cy="2021483"/>
              <a:chOff x="0" y="-34035"/>
              <a:chExt cx="1517907" cy="399305"/>
            </a:xfrm>
          </p:grpSpPr>
          <p:sp>
            <p:nvSpPr>
              <p:cNvPr id="16" name="Freeform 16"/>
              <p:cNvSpPr/>
              <p:nvPr/>
            </p:nvSpPr>
            <p:spPr>
              <a:xfrm>
                <a:off x="0" y="0"/>
                <a:ext cx="1517907" cy="342155"/>
              </a:xfrm>
              <a:custGeom>
                <a:avLst/>
                <a:gdLst/>
                <a:ahLst/>
                <a:cxnLst/>
                <a:rect l="l" t="t" r="r" b="b"/>
                <a:pathLst>
                  <a:path w="1517907" h="342155">
                    <a:moveTo>
                      <a:pt x="68509" y="0"/>
                    </a:moveTo>
                    <a:lnTo>
                      <a:pt x="1449398" y="0"/>
                    </a:lnTo>
                    <a:cubicBezTo>
                      <a:pt x="1487234" y="0"/>
                      <a:pt x="1517907" y="30673"/>
                      <a:pt x="1517907" y="68509"/>
                    </a:cubicBezTo>
                    <a:lnTo>
                      <a:pt x="1517907" y="273646"/>
                    </a:lnTo>
                    <a:cubicBezTo>
                      <a:pt x="1517907" y="311483"/>
                      <a:pt x="1487234" y="342155"/>
                      <a:pt x="1449398" y="342155"/>
                    </a:cubicBezTo>
                    <a:lnTo>
                      <a:pt x="68509" y="342155"/>
                    </a:lnTo>
                    <a:cubicBezTo>
                      <a:pt x="30673" y="342155"/>
                      <a:pt x="0" y="311483"/>
                      <a:pt x="0" y="273646"/>
                    </a:cubicBezTo>
                    <a:lnTo>
                      <a:pt x="0" y="68509"/>
                    </a:lnTo>
                    <a:cubicBezTo>
                      <a:pt x="0" y="30673"/>
                      <a:pt x="30673" y="0"/>
                      <a:pt x="68509" y="0"/>
                    </a:cubicBezTo>
                    <a:close/>
                  </a:path>
                </a:pathLst>
              </a:custGeom>
              <a:solidFill>
                <a:srgbClr val="FEFAF6"/>
              </a:solidFill>
              <a:ln w="66675" cap="rnd">
                <a:solidFill>
                  <a:srgbClr val="AED9E0"/>
                </a:solidFill>
                <a:prstDash val="solid"/>
                <a:round/>
              </a:ln>
            </p:spPr>
            <p:txBody>
              <a:bodyPr/>
              <a:lstStyle/>
              <a:p>
                <a:endParaRPr lang="en-US"/>
              </a:p>
            </p:txBody>
          </p:sp>
          <p:sp>
            <p:nvSpPr>
              <p:cNvPr id="17" name="TextBox 17"/>
              <p:cNvSpPr txBox="1"/>
              <p:nvPr/>
            </p:nvSpPr>
            <p:spPr>
              <a:xfrm>
                <a:off x="0" y="-34035"/>
                <a:ext cx="1517907" cy="39930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Hmm… she says she felt pressured into getting the epidural.  Well, she signed the consent form, so I don’t know what else we could’ve done.</a:t>
                </a:r>
              </a:p>
            </p:txBody>
          </p:sp>
        </p:grpSp>
      </p:grpSp>
      <p:grpSp>
        <p:nvGrpSpPr>
          <p:cNvPr id="18" name="Group 18"/>
          <p:cNvGrpSpPr/>
          <p:nvPr/>
        </p:nvGrpSpPr>
        <p:grpSpPr>
          <a:xfrm>
            <a:off x="7677378" y="3026318"/>
            <a:ext cx="5313896" cy="1498454"/>
            <a:chOff x="0" y="-137680"/>
            <a:chExt cx="7085194" cy="1997939"/>
          </a:xfrm>
        </p:grpSpPr>
        <p:sp>
          <p:nvSpPr>
            <p:cNvPr id="19" name="AutoShape 19"/>
            <p:cNvSpPr/>
            <p:nvPr/>
          </p:nvSpPr>
          <p:spPr>
            <a:xfrm>
              <a:off x="5950604" y="1618628"/>
              <a:ext cx="1134590" cy="179977"/>
            </a:xfrm>
            <a:prstGeom prst="line">
              <a:avLst/>
            </a:prstGeom>
            <a:ln w="76200" cap="rnd">
              <a:solidFill>
                <a:srgbClr val="F8A69F"/>
              </a:solidFill>
              <a:prstDash val="solid"/>
              <a:headEnd type="none" w="sm" len="sm"/>
              <a:tailEnd type="none" w="sm" len="sm"/>
            </a:ln>
          </p:spPr>
          <p:txBody>
            <a:bodyPr/>
            <a:lstStyle/>
            <a:p>
              <a:endParaRPr lang="en-US"/>
            </a:p>
          </p:txBody>
        </p:sp>
        <p:grpSp>
          <p:nvGrpSpPr>
            <p:cNvPr id="20" name="Group 20"/>
            <p:cNvGrpSpPr/>
            <p:nvPr/>
          </p:nvGrpSpPr>
          <p:grpSpPr>
            <a:xfrm>
              <a:off x="0" y="-137680"/>
              <a:ext cx="6607666" cy="1997939"/>
              <a:chOff x="0" y="-27196"/>
              <a:chExt cx="1305218" cy="394655"/>
            </a:xfrm>
          </p:grpSpPr>
          <p:sp>
            <p:nvSpPr>
              <p:cNvPr id="21" name="Freeform 21"/>
              <p:cNvSpPr/>
              <p:nvPr/>
            </p:nvSpPr>
            <p:spPr>
              <a:xfrm>
                <a:off x="0" y="0"/>
                <a:ext cx="1305218" cy="337505"/>
              </a:xfrm>
              <a:custGeom>
                <a:avLst/>
                <a:gdLst/>
                <a:ahLst/>
                <a:cxnLst/>
                <a:rect l="l" t="t" r="r" b="b"/>
                <a:pathLst>
                  <a:path w="1305218" h="337505">
                    <a:moveTo>
                      <a:pt x="79673" y="0"/>
                    </a:moveTo>
                    <a:lnTo>
                      <a:pt x="1225545" y="0"/>
                    </a:lnTo>
                    <a:cubicBezTo>
                      <a:pt x="1246676" y="0"/>
                      <a:pt x="1266941" y="8394"/>
                      <a:pt x="1281883" y="23336"/>
                    </a:cubicBezTo>
                    <a:cubicBezTo>
                      <a:pt x="1296824" y="38277"/>
                      <a:pt x="1305218" y="58542"/>
                      <a:pt x="1305218" y="79673"/>
                    </a:cubicBezTo>
                    <a:lnTo>
                      <a:pt x="1305218" y="257832"/>
                    </a:lnTo>
                    <a:cubicBezTo>
                      <a:pt x="1305218" y="278962"/>
                      <a:pt x="1296824" y="299227"/>
                      <a:pt x="1281883" y="314169"/>
                    </a:cubicBezTo>
                    <a:cubicBezTo>
                      <a:pt x="1266941" y="329111"/>
                      <a:pt x="1246676" y="337505"/>
                      <a:pt x="1225545" y="337505"/>
                    </a:cubicBezTo>
                    <a:lnTo>
                      <a:pt x="79673" y="337505"/>
                    </a:lnTo>
                    <a:cubicBezTo>
                      <a:pt x="35671" y="337505"/>
                      <a:pt x="0" y="301834"/>
                      <a:pt x="0" y="257832"/>
                    </a:cubicBezTo>
                    <a:lnTo>
                      <a:pt x="0" y="79673"/>
                    </a:lnTo>
                    <a:cubicBezTo>
                      <a:pt x="0" y="58542"/>
                      <a:pt x="8394" y="38277"/>
                      <a:pt x="23336" y="23336"/>
                    </a:cubicBezTo>
                    <a:cubicBezTo>
                      <a:pt x="38277" y="8394"/>
                      <a:pt x="58542" y="0"/>
                      <a:pt x="79673" y="0"/>
                    </a:cubicBezTo>
                    <a:close/>
                  </a:path>
                </a:pathLst>
              </a:custGeom>
              <a:solidFill>
                <a:srgbClr val="FEFAF6"/>
              </a:solidFill>
              <a:ln w="66675" cap="rnd">
                <a:solidFill>
                  <a:srgbClr val="F8A69F"/>
                </a:solidFill>
                <a:prstDash val="solid"/>
                <a:round/>
              </a:ln>
            </p:spPr>
            <p:txBody>
              <a:bodyPr/>
              <a:lstStyle/>
              <a:p>
                <a:endParaRPr lang="en-US"/>
              </a:p>
            </p:txBody>
          </p:sp>
          <p:sp>
            <p:nvSpPr>
              <p:cNvPr id="22" name="TextBox 22"/>
              <p:cNvSpPr txBox="1"/>
              <p:nvPr/>
            </p:nvSpPr>
            <p:spPr>
              <a:xfrm>
                <a:off x="0" y="-27196"/>
                <a:ext cx="1305218"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She didn’t seem upset at the time. I don’t understand why she felt this way.</a:t>
                </a:r>
              </a:p>
            </p:txBody>
          </p:sp>
        </p:grpSp>
      </p:grpSp>
      <p:grpSp>
        <p:nvGrpSpPr>
          <p:cNvPr id="23" name="Group 23"/>
          <p:cNvGrpSpPr/>
          <p:nvPr/>
        </p:nvGrpSpPr>
        <p:grpSpPr>
          <a:xfrm>
            <a:off x="0" y="129617"/>
            <a:ext cx="5893578" cy="1150567"/>
            <a:chOff x="0" y="-22280"/>
            <a:chExt cx="1701844" cy="332241"/>
          </a:xfrm>
        </p:grpSpPr>
        <p:sp>
          <p:nvSpPr>
            <p:cNvPr id="24" name="Freeform 24"/>
            <p:cNvSpPr/>
            <p:nvPr/>
          </p:nvSpPr>
          <p:spPr>
            <a:xfrm>
              <a:off x="0" y="0"/>
              <a:ext cx="1701844" cy="284616"/>
            </a:xfrm>
            <a:custGeom>
              <a:avLst/>
              <a:gdLst/>
              <a:ahLst/>
              <a:cxnLst/>
              <a:rect l="l" t="t" r="r" b="b"/>
              <a:pathLst>
                <a:path w="1701844" h="284616">
                  <a:moveTo>
                    <a:pt x="66995" y="0"/>
                  </a:moveTo>
                  <a:lnTo>
                    <a:pt x="1634850" y="0"/>
                  </a:lnTo>
                  <a:cubicBezTo>
                    <a:pt x="1671850" y="0"/>
                    <a:pt x="1701844" y="29995"/>
                    <a:pt x="1701844" y="66995"/>
                  </a:cubicBezTo>
                  <a:lnTo>
                    <a:pt x="1701844" y="217621"/>
                  </a:lnTo>
                  <a:cubicBezTo>
                    <a:pt x="1701844" y="235389"/>
                    <a:pt x="1694786" y="252429"/>
                    <a:pt x="1682222" y="264993"/>
                  </a:cubicBezTo>
                  <a:cubicBezTo>
                    <a:pt x="1669658" y="277557"/>
                    <a:pt x="1652618" y="284616"/>
                    <a:pt x="1634850" y="284616"/>
                  </a:cubicBezTo>
                  <a:lnTo>
                    <a:pt x="66995" y="284616"/>
                  </a:lnTo>
                  <a:cubicBezTo>
                    <a:pt x="49227" y="284616"/>
                    <a:pt x="32186" y="277557"/>
                    <a:pt x="19622" y="264993"/>
                  </a:cubicBezTo>
                  <a:cubicBezTo>
                    <a:pt x="7058" y="252429"/>
                    <a:pt x="0" y="235389"/>
                    <a:pt x="0" y="217621"/>
                  </a:cubicBezTo>
                  <a:lnTo>
                    <a:pt x="0" y="66995"/>
                  </a:lnTo>
                  <a:cubicBezTo>
                    <a:pt x="0" y="49227"/>
                    <a:pt x="7058" y="32186"/>
                    <a:pt x="19622" y="19622"/>
                  </a:cubicBezTo>
                  <a:cubicBezTo>
                    <a:pt x="32186" y="7058"/>
                    <a:pt x="49227" y="0"/>
                    <a:pt x="66995" y="0"/>
                  </a:cubicBezTo>
                  <a:close/>
                </a:path>
              </a:pathLst>
            </a:custGeom>
            <a:solidFill>
              <a:srgbClr val="B8F2E6"/>
            </a:solidFill>
            <a:ln w="38100" cap="rnd">
              <a:solidFill>
                <a:srgbClr val="5E6472"/>
              </a:solidFill>
              <a:prstDash val="solid"/>
              <a:round/>
            </a:ln>
          </p:spPr>
          <p:txBody>
            <a:bodyPr/>
            <a:lstStyle/>
            <a:p>
              <a:endParaRPr lang="en-US"/>
            </a:p>
          </p:txBody>
        </p:sp>
        <p:sp>
          <p:nvSpPr>
            <p:cNvPr id="25" name="TextBox 25"/>
            <p:cNvSpPr txBox="1"/>
            <p:nvPr/>
          </p:nvSpPr>
          <p:spPr>
            <a:xfrm>
              <a:off x="0" y="-22280"/>
              <a:ext cx="1701844"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ACCOUNTABILITY: DISRESPECT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3287" b="-13287"/>
            </a:stretch>
          </a:blipFill>
        </p:spPr>
        <p:txBody>
          <a:bodyPr/>
          <a:lstStyle/>
          <a:p>
            <a:endParaRPr lang="en-US"/>
          </a:p>
        </p:txBody>
      </p:sp>
      <p:sp>
        <p:nvSpPr>
          <p:cNvPr id="3" name="Freeform 3"/>
          <p:cNvSpPr/>
          <p:nvPr/>
        </p:nvSpPr>
        <p:spPr>
          <a:xfrm>
            <a:off x="1645352" y="1437895"/>
            <a:ext cx="14997296" cy="7411211"/>
          </a:xfrm>
          <a:custGeom>
            <a:avLst/>
            <a:gdLst/>
            <a:ahLst/>
            <a:cxnLst/>
            <a:rect l="l" t="t" r="r" b="b"/>
            <a:pathLst>
              <a:path w="14997296" h="7411211">
                <a:moveTo>
                  <a:pt x="0" y="0"/>
                </a:moveTo>
                <a:lnTo>
                  <a:pt x="14997296" y="0"/>
                </a:lnTo>
                <a:lnTo>
                  <a:pt x="14997296" y="7411210"/>
                </a:lnTo>
                <a:lnTo>
                  <a:pt x="0" y="7411210"/>
                </a:lnTo>
                <a:lnTo>
                  <a:pt x="0" y="0"/>
                </a:lnTo>
                <a:close/>
              </a:path>
            </a:pathLst>
          </a:custGeom>
          <a:blipFill>
            <a:blip r:embed="rId4"/>
            <a:stretch>
              <a:fillRect l="-10970" t="-37362" r="-10970" b="-38328"/>
            </a:stretch>
          </a:blipFill>
        </p:spPr>
        <p:txBody>
          <a:bodyPr/>
          <a:lstStyle/>
          <a:p>
            <a:endParaRPr lang="en-US"/>
          </a:p>
        </p:txBody>
      </p:sp>
      <p:grpSp>
        <p:nvGrpSpPr>
          <p:cNvPr id="4" name="Group 4"/>
          <p:cNvGrpSpPr/>
          <p:nvPr/>
        </p:nvGrpSpPr>
        <p:grpSpPr>
          <a:xfrm>
            <a:off x="1645352" y="1437895"/>
            <a:ext cx="14997296" cy="7411211"/>
            <a:chOff x="0" y="0"/>
            <a:chExt cx="3949905" cy="1951924"/>
          </a:xfrm>
        </p:grpSpPr>
        <p:sp>
          <p:nvSpPr>
            <p:cNvPr id="5" name="Freeform 5"/>
            <p:cNvSpPr/>
            <p:nvPr/>
          </p:nvSpPr>
          <p:spPr>
            <a:xfrm>
              <a:off x="0" y="0"/>
              <a:ext cx="3949905" cy="1951924"/>
            </a:xfrm>
            <a:custGeom>
              <a:avLst/>
              <a:gdLst/>
              <a:ahLst/>
              <a:cxnLst/>
              <a:rect l="l" t="t" r="r" b="b"/>
              <a:pathLst>
                <a:path w="3949905" h="1951924">
                  <a:moveTo>
                    <a:pt x="0" y="0"/>
                  </a:moveTo>
                  <a:lnTo>
                    <a:pt x="3949905" y="0"/>
                  </a:lnTo>
                  <a:lnTo>
                    <a:pt x="3949905" y="1951924"/>
                  </a:lnTo>
                  <a:lnTo>
                    <a:pt x="0" y="1951924"/>
                  </a:lnTo>
                  <a:close/>
                </a:path>
              </a:pathLst>
            </a:custGeom>
            <a:solidFill>
              <a:srgbClr val="FEFAF6">
                <a:alpha val="60000"/>
              </a:srgbClr>
            </a:solidFill>
          </p:spPr>
          <p:txBody>
            <a:bodyPr/>
            <a:lstStyle/>
            <a:p>
              <a:endParaRPr lang="en-US"/>
            </a:p>
          </p:txBody>
        </p:sp>
        <p:sp>
          <p:nvSpPr>
            <p:cNvPr id="6" name="TextBox 6"/>
            <p:cNvSpPr txBox="1"/>
            <p:nvPr/>
          </p:nvSpPr>
          <p:spPr>
            <a:xfrm>
              <a:off x="0" y="-66675"/>
              <a:ext cx="3949905" cy="2018599"/>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2375030" y="1796223"/>
            <a:ext cx="13537940" cy="6580253"/>
          </a:xfrm>
          <a:prstGeom prst="rect">
            <a:avLst/>
          </a:prstGeom>
        </p:spPr>
        <p:txBody>
          <a:bodyPr lIns="0" tIns="0" rIns="0" bIns="0" rtlCol="0" anchor="t">
            <a:spAutoFit/>
          </a:bodyPr>
          <a:lstStyle/>
          <a:p>
            <a:pPr algn="l">
              <a:lnSpc>
                <a:spcPts val="7433"/>
              </a:lnSpc>
              <a:spcBef>
                <a:spcPct val="0"/>
              </a:spcBef>
            </a:pPr>
            <a:r>
              <a:rPr lang="en-US" sz="5309">
                <a:solidFill>
                  <a:srgbClr val="000000"/>
                </a:solidFill>
                <a:latin typeface="Roboto"/>
                <a:ea typeface="Roboto"/>
                <a:cs typeface="Roboto"/>
                <a:sym typeface="Roboto"/>
              </a:rPr>
              <a:t>Charge Nurse places the comment card in a general feedback box but does not follow up immediately, alert leadership or document the concern. There’s no outreach to the patient, and no reflection or discussion with the care team. The patient is discharged without acknowledgment of her experience. </a:t>
            </a:r>
          </a:p>
        </p:txBody>
      </p:sp>
      <p:grpSp>
        <p:nvGrpSpPr>
          <p:cNvPr id="8" name="Group 8"/>
          <p:cNvGrpSpPr/>
          <p:nvPr/>
        </p:nvGrpSpPr>
        <p:grpSpPr>
          <a:xfrm>
            <a:off x="-1860" y="124308"/>
            <a:ext cx="5895438" cy="1150567"/>
            <a:chOff x="-537" y="-23813"/>
            <a:chExt cx="1702381" cy="332241"/>
          </a:xfrm>
        </p:grpSpPr>
        <p:sp>
          <p:nvSpPr>
            <p:cNvPr id="9" name="Freeform 9"/>
            <p:cNvSpPr/>
            <p:nvPr/>
          </p:nvSpPr>
          <p:spPr>
            <a:xfrm>
              <a:off x="0" y="0"/>
              <a:ext cx="1701844" cy="284616"/>
            </a:xfrm>
            <a:custGeom>
              <a:avLst/>
              <a:gdLst/>
              <a:ahLst/>
              <a:cxnLst/>
              <a:rect l="l" t="t" r="r" b="b"/>
              <a:pathLst>
                <a:path w="1701844" h="284616">
                  <a:moveTo>
                    <a:pt x="66995" y="0"/>
                  </a:moveTo>
                  <a:lnTo>
                    <a:pt x="1634850" y="0"/>
                  </a:lnTo>
                  <a:cubicBezTo>
                    <a:pt x="1671850" y="0"/>
                    <a:pt x="1701844" y="29995"/>
                    <a:pt x="1701844" y="66995"/>
                  </a:cubicBezTo>
                  <a:lnTo>
                    <a:pt x="1701844" y="217621"/>
                  </a:lnTo>
                  <a:cubicBezTo>
                    <a:pt x="1701844" y="235389"/>
                    <a:pt x="1694786" y="252429"/>
                    <a:pt x="1682222" y="264993"/>
                  </a:cubicBezTo>
                  <a:cubicBezTo>
                    <a:pt x="1669658" y="277557"/>
                    <a:pt x="1652618" y="284616"/>
                    <a:pt x="1634850" y="284616"/>
                  </a:cubicBezTo>
                  <a:lnTo>
                    <a:pt x="66995" y="284616"/>
                  </a:lnTo>
                  <a:cubicBezTo>
                    <a:pt x="49227" y="284616"/>
                    <a:pt x="32186" y="277557"/>
                    <a:pt x="19622" y="264993"/>
                  </a:cubicBezTo>
                  <a:cubicBezTo>
                    <a:pt x="7058" y="252429"/>
                    <a:pt x="0" y="235389"/>
                    <a:pt x="0" y="217621"/>
                  </a:cubicBezTo>
                  <a:lnTo>
                    <a:pt x="0" y="66995"/>
                  </a:lnTo>
                  <a:cubicBezTo>
                    <a:pt x="0" y="49227"/>
                    <a:pt x="7058" y="32186"/>
                    <a:pt x="19622" y="19622"/>
                  </a:cubicBezTo>
                  <a:cubicBezTo>
                    <a:pt x="32186" y="7058"/>
                    <a:pt x="49227" y="0"/>
                    <a:pt x="66995" y="0"/>
                  </a:cubicBezTo>
                  <a:close/>
                </a:path>
              </a:pathLst>
            </a:custGeom>
            <a:solidFill>
              <a:srgbClr val="B8F2E6"/>
            </a:solidFill>
            <a:ln w="38100" cap="rnd">
              <a:solidFill>
                <a:srgbClr val="5E6472"/>
              </a:solidFill>
              <a:prstDash val="solid"/>
              <a:round/>
            </a:ln>
          </p:spPr>
          <p:txBody>
            <a:bodyPr/>
            <a:lstStyle/>
            <a:p>
              <a:endParaRPr lang="en-US"/>
            </a:p>
          </p:txBody>
        </p:sp>
        <p:sp>
          <p:nvSpPr>
            <p:cNvPr id="10" name="TextBox 10"/>
            <p:cNvSpPr txBox="1"/>
            <p:nvPr/>
          </p:nvSpPr>
          <p:spPr>
            <a:xfrm>
              <a:off x="-537" y="-23813"/>
              <a:ext cx="1701844"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ACCOUNTABILITY: DISRESPECT</a:t>
              </a:r>
            </a:p>
          </p:txBody>
        </p:sp>
      </p:gr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Freeform 2"/>
          <p:cNvSpPr/>
          <p:nvPr/>
        </p:nvSpPr>
        <p:spPr>
          <a:xfrm>
            <a:off x="0" y="0"/>
            <a:ext cx="7716910" cy="10287000"/>
          </a:xfrm>
          <a:custGeom>
            <a:avLst/>
            <a:gdLst/>
            <a:ahLst/>
            <a:cxnLst/>
            <a:rect l="l" t="t" r="r" b="b"/>
            <a:pathLst>
              <a:path w="7716910" h="10287000">
                <a:moveTo>
                  <a:pt x="0" y="0"/>
                </a:moveTo>
                <a:lnTo>
                  <a:pt x="7716910" y="0"/>
                </a:lnTo>
                <a:lnTo>
                  <a:pt x="7716910" y="10287000"/>
                </a:lnTo>
                <a:lnTo>
                  <a:pt x="0" y="10287000"/>
                </a:lnTo>
                <a:lnTo>
                  <a:pt x="0" y="0"/>
                </a:lnTo>
                <a:close/>
              </a:path>
            </a:pathLst>
          </a:custGeom>
          <a:blipFill>
            <a:blip r:embed="rId3"/>
            <a:stretch>
              <a:fillRect l="-21064" r="-66163"/>
            </a:stretch>
          </a:blipFill>
        </p:spPr>
        <p:txBody>
          <a:bodyPr/>
          <a:lstStyle/>
          <a:p>
            <a:endParaRPr lang="en-US"/>
          </a:p>
        </p:txBody>
      </p:sp>
      <p:sp>
        <p:nvSpPr>
          <p:cNvPr id="3" name="TextBox 3"/>
          <p:cNvSpPr txBox="1"/>
          <p:nvPr/>
        </p:nvSpPr>
        <p:spPr>
          <a:xfrm>
            <a:off x="9144000" y="2419350"/>
            <a:ext cx="7796266" cy="4533900"/>
          </a:xfrm>
          <a:prstGeom prst="rect">
            <a:avLst/>
          </a:prstGeom>
        </p:spPr>
        <p:txBody>
          <a:bodyPr lIns="0" tIns="0" rIns="0" bIns="0" rtlCol="0" anchor="t">
            <a:spAutoFit/>
          </a:bodyPr>
          <a:lstStyle/>
          <a:p>
            <a:pPr marL="0" lvl="0" indent="0" algn="ctr">
              <a:lnSpc>
                <a:spcPts val="7195"/>
              </a:lnSpc>
              <a:spcBef>
                <a:spcPct val="0"/>
              </a:spcBef>
            </a:pPr>
            <a:r>
              <a:rPr lang="en-US" sz="5996" b="1">
                <a:solidFill>
                  <a:srgbClr val="010204"/>
                </a:solidFill>
                <a:latin typeface="Roboto Bold"/>
                <a:ea typeface="Roboto Bold"/>
                <a:cs typeface="Roboto Bold"/>
                <a:sym typeface="Roboto Bold"/>
              </a:rPr>
              <a:t>What missed opportunities for accountability did you observe in this scenario?</a:t>
            </a:r>
          </a:p>
        </p:txBody>
      </p:sp>
      <p:sp>
        <p:nvSpPr>
          <p:cNvPr id="4" name="Freeform 4"/>
          <p:cNvSpPr/>
          <p:nvPr/>
        </p:nvSpPr>
        <p:spPr>
          <a:xfrm>
            <a:off x="-4970511" y="0"/>
            <a:ext cx="12687421" cy="10287000"/>
          </a:xfrm>
          <a:custGeom>
            <a:avLst/>
            <a:gdLst/>
            <a:ahLst/>
            <a:cxnLst/>
            <a:rect l="l" t="t" r="r" b="b"/>
            <a:pathLst>
              <a:path w="12687421" h="10287000">
                <a:moveTo>
                  <a:pt x="0" y="0"/>
                </a:moveTo>
                <a:lnTo>
                  <a:pt x="12687421" y="0"/>
                </a:lnTo>
                <a:lnTo>
                  <a:pt x="12687421" y="10287000"/>
                </a:lnTo>
                <a:lnTo>
                  <a:pt x="0" y="10287000"/>
                </a:lnTo>
                <a:lnTo>
                  <a:pt x="0" y="0"/>
                </a:lnTo>
                <a:close/>
              </a:path>
            </a:pathLst>
          </a:custGeom>
          <a:blipFill>
            <a:blip r:embed="rId4"/>
            <a:stretch>
              <a:fillRect l="-9952" r="-11668"/>
            </a:stretch>
          </a:blipFill>
        </p:spPr>
        <p:txBody>
          <a:bodyPr/>
          <a:lstStyle/>
          <a:p>
            <a:endParaRPr lang="en-US"/>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85844" y="822970"/>
            <a:ext cx="18459689" cy="1506835"/>
            <a:chOff x="0" y="0"/>
            <a:chExt cx="9392053" cy="766658"/>
          </a:xfrm>
        </p:grpSpPr>
        <p:sp>
          <p:nvSpPr>
            <p:cNvPr id="3" name="Freeform 3"/>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4" name="TextBox 4"/>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0002816" y="5522462"/>
            <a:ext cx="6089762" cy="499110"/>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6" name="Group 6"/>
          <p:cNvGrpSpPr/>
          <p:nvPr/>
        </p:nvGrpSpPr>
        <p:grpSpPr>
          <a:xfrm>
            <a:off x="1601696" y="3401467"/>
            <a:ext cx="7439140" cy="1819275"/>
            <a:chOff x="0" y="0"/>
            <a:chExt cx="9918853" cy="2425700"/>
          </a:xfrm>
        </p:grpSpPr>
        <p:grpSp>
          <p:nvGrpSpPr>
            <p:cNvPr id="7" name="Group 7"/>
            <p:cNvGrpSpPr/>
            <p:nvPr/>
          </p:nvGrpSpPr>
          <p:grpSpPr>
            <a:xfrm>
              <a:off x="203200" y="203200"/>
              <a:ext cx="9715653" cy="2222500"/>
              <a:chOff x="0" y="0"/>
              <a:chExt cx="1919141" cy="439012"/>
            </a:xfrm>
          </p:grpSpPr>
          <p:sp>
            <p:nvSpPr>
              <p:cNvPr id="8" name="Freeform 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p:spPr>
            <p:txBody>
              <a:bodyPr/>
              <a:lstStyle/>
              <a:p>
                <a:endParaRPr lang="en-US"/>
              </a:p>
            </p:txBody>
          </p:sp>
          <p:sp>
            <p:nvSpPr>
              <p:cNvPr id="9" name="TextBox 9"/>
              <p:cNvSpPr txBox="1"/>
              <p:nvPr/>
            </p:nvSpPr>
            <p:spPr>
              <a:xfrm>
                <a:off x="0" y="-47625"/>
                <a:ext cx="1919141" cy="486637"/>
              </a:xfrm>
              <a:prstGeom prst="rect">
                <a:avLst/>
              </a:prstGeom>
            </p:spPr>
            <p:txBody>
              <a:bodyPr lIns="50800" tIns="50800" rIns="50800" bIns="50800" rtlCol="0" anchor="ctr"/>
              <a:lstStyle/>
              <a:p>
                <a:pPr algn="ctr">
                  <a:lnSpc>
                    <a:spcPts val="3359"/>
                  </a:lnSpc>
                </a:pPr>
                <a:endParaRPr/>
              </a:p>
            </p:txBody>
          </p:sp>
        </p:grpSp>
        <p:sp>
          <p:nvSpPr>
            <p:cNvPr id="10" name="TextBox 10"/>
            <p:cNvSpPr txBox="1"/>
            <p:nvPr/>
          </p:nvSpPr>
          <p:spPr>
            <a:xfrm>
              <a:off x="853342" y="517102"/>
              <a:ext cx="8415369"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11" name="Group 11"/>
            <p:cNvGrpSpPr/>
            <p:nvPr/>
          </p:nvGrpSpPr>
          <p:grpSpPr>
            <a:xfrm>
              <a:off x="0" y="0"/>
              <a:ext cx="9715653" cy="2222500"/>
              <a:chOff x="0" y="0"/>
              <a:chExt cx="1919141" cy="439012"/>
            </a:xfrm>
          </p:grpSpPr>
          <p:sp>
            <p:nvSpPr>
              <p:cNvPr id="12" name="Freeform 12"/>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B8F2E6"/>
              </a:solidFill>
            </p:spPr>
            <p:txBody>
              <a:bodyPr/>
              <a:lstStyle/>
              <a:p>
                <a:endParaRPr lang="en-US"/>
              </a:p>
            </p:txBody>
          </p:sp>
          <p:sp>
            <p:nvSpPr>
              <p:cNvPr id="13" name="TextBox 13"/>
              <p:cNvSpPr txBox="1"/>
              <p:nvPr/>
            </p:nvSpPr>
            <p:spPr>
              <a:xfrm>
                <a:off x="0" y="-47625"/>
                <a:ext cx="1919141" cy="486637"/>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325071" y="396029"/>
              <a:ext cx="9065511" cy="1363768"/>
            </a:xfrm>
            <a:prstGeom prst="rect">
              <a:avLst/>
            </a:prstGeom>
          </p:spPr>
          <p:txBody>
            <a:bodyPr lIns="0" tIns="0" rIns="0" bIns="0" rtlCol="0" anchor="t">
              <a:spAutoFit/>
            </a:bodyPr>
            <a:lstStyle/>
            <a:p>
              <a:pPr marL="0" lvl="0" indent="0" algn="ctr">
                <a:lnSpc>
                  <a:spcPts val="4130"/>
                </a:lnSpc>
                <a:spcBef>
                  <a:spcPct val="0"/>
                </a:spcBef>
              </a:pPr>
              <a:r>
                <a:rPr lang="en-US" sz="2950">
                  <a:solidFill>
                    <a:srgbClr val="010204"/>
                  </a:solidFill>
                  <a:latin typeface="Roboto"/>
                  <a:ea typeface="Roboto"/>
                  <a:cs typeface="Roboto"/>
                  <a:sym typeface="Roboto"/>
                </a:rPr>
                <a:t>Patient feedback dismissed as unimportant because she signed a form</a:t>
              </a:r>
            </a:p>
          </p:txBody>
        </p:sp>
      </p:grpSp>
      <p:grpSp>
        <p:nvGrpSpPr>
          <p:cNvPr id="15" name="Group 15"/>
          <p:cNvGrpSpPr/>
          <p:nvPr/>
        </p:nvGrpSpPr>
        <p:grpSpPr>
          <a:xfrm>
            <a:off x="9247164" y="3401467"/>
            <a:ext cx="7439140" cy="1819275"/>
            <a:chOff x="0" y="0"/>
            <a:chExt cx="9918853" cy="2425700"/>
          </a:xfrm>
        </p:grpSpPr>
        <p:grpSp>
          <p:nvGrpSpPr>
            <p:cNvPr id="16" name="Group 16"/>
            <p:cNvGrpSpPr/>
            <p:nvPr/>
          </p:nvGrpSpPr>
          <p:grpSpPr>
            <a:xfrm>
              <a:off x="203200" y="203200"/>
              <a:ext cx="9715653" cy="2222500"/>
              <a:chOff x="0" y="0"/>
              <a:chExt cx="1919141" cy="439012"/>
            </a:xfrm>
          </p:grpSpPr>
          <p:sp>
            <p:nvSpPr>
              <p:cNvPr id="17" name="Freeform 1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18" name="TextBox 18"/>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19" name="TextBox 19"/>
            <p:cNvSpPr txBox="1"/>
            <p:nvPr/>
          </p:nvSpPr>
          <p:spPr>
            <a:xfrm>
              <a:off x="488966" y="517102"/>
              <a:ext cx="9156820"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20" name="Group 20"/>
            <p:cNvGrpSpPr/>
            <p:nvPr/>
          </p:nvGrpSpPr>
          <p:grpSpPr>
            <a:xfrm>
              <a:off x="0" y="0"/>
              <a:ext cx="9715653" cy="2222500"/>
              <a:chOff x="0" y="0"/>
              <a:chExt cx="1919141" cy="439012"/>
            </a:xfrm>
          </p:grpSpPr>
          <p:sp>
            <p:nvSpPr>
              <p:cNvPr id="21" name="Freeform 21"/>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B8F2E6"/>
              </a:solidFill>
              <a:ln cap="rnd">
                <a:noFill/>
                <a:prstDash val="solid"/>
                <a:round/>
              </a:ln>
            </p:spPr>
            <p:txBody>
              <a:bodyPr/>
              <a:lstStyle/>
              <a:p>
                <a:endParaRPr lang="en-US"/>
              </a:p>
            </p:txBody>
          </p:sp>
          <p:sp>
            <p:nvSpPr>
              <p:cNvPr id="22" name="TextBox 22"/>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3" name="TextBox 23"/>
            <p:cNvSpPr txBox="1"/>
            <p:nvPr/>
          </p:nvSpPr>
          <p:spPr>
            <a:xfrm>
              <a:off x="281972" y="46779"/>
              <a:ext cx="9363815" cy="2062268"/>
            </a:xfrm>
            <a:prstGeom prst="rect">
              <a:avLst/>
            </a:prstGeom>
          </p:spPr>
          <p:txBody>
            <a:bodyPr lIns="0" tIns="0" rIns="0" bIns="0" rtlCol="0" anchor="t">
              <a:spAutoFit/>
            </a:bodyPr>
            <a:lstStyle/>
            <a:p>
              <a:pPr marL="0" lvl="0" indent="0" algn="ctr">
                <a:lnSpc>
                  <a:spcPts val="4130"/>
                </a:lnSpc>
                <a:spcBef>
                  <a:spcPct val="0"/>
                </a:spcBef>
              </a:pPr>
              <a:r>
                <a:rPr lang="en-US" sz="2950">
                  <a:solidFill>
                    <a:srgbClr val="010204"/>
                  </a:solidFill>
                  <a:latin typeface="Roboto"/>
                  <a:ea typeface="Roboto"/>
                  <a:cs typeface="Roboto"/>
                  <a:sym typeface="Roboto"/>
                </a:rPr>
                <a:t>No investigation into the patient's perspective or steps to acknowledge harm</a:t>
              </a:r>
            </a:p>
          </p:txBody>
        </p:sp>
      </p:grpSp>
      <p:grpSp>
        <p:nvGrpSpPr>
          <p:cNvPr id="24" name="Group 24"/>
          <p:cNvGrpSpPr/>
          <p:nvPr/>
        </p:nvGrpSpPr>
        <p:grpSpPr>
          <a:xfrm>
            <a:off x="1601696" y="5324342"/>
            <a:ext cx="7439140" cy="1819275"/>
            <a:chOff x="0" y="0"/>
            <a:chExt cx="9918853" cy="2425700"/>
          </a:xfrm>
        </p:grpSpPr>
        <p:grpSp>
          <p:nvGrpSpPr>
            <p:cNvPr id="25" name="Group 25"/>
            <p:cNvGrpSpPr/>
            <p:nvPr/>
          </p:nvGrpSpPr>
          <p:grpSpPr>
            <a:xfrm>
              <a:off x="203200" y="203200"/>
              <a:ext cx="9715653" cy="2222500"/>
              <a:chOff x="0" y="0"/>
              <a:chExt cx="1919141" cy="439012"/>
            </a:xfrm>
          </p:grpSpPr>
          <p:sp>
            <p:nvSpPr>
              <p:cNvPr id="26" name="Freeform 2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27" name="TextBox 27"/>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8" name="TextBox 28"/>
            <p:cNvSpPr txBox="1"/>
            <p:nvPr/>
          </p:nvSpPr>
          <p:spPr>
            <a:xfrm>
              <a:off x="100118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29" name="Group 29"/>
            <p:cNvGrpSpPr/>
            <p:nvPr/>
          </p:nvGrpSpPr>
          <p:grpSpPr>
            <a:xfrm>
              <a:off x="0" y="0"/>
              <a:ext cx="9715653" cy="2222500"/>
              <a:chOff x="0" y="0"/>
              <a:chExt cx="1919141" cy="439012"/>
            </a:xfrm>
          </p:grpSpPr>
          <p:sp>
            <p:nvSpPr>
              <p:cNvPr id="30" name="Freeform 30"/>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B8F2E6"/>
              </a:solidFill>
              <a:ln cap="rnd">
                <a:noFill/>
                <a:prstDash val="solid"/>
                <a:round/>
              </a:ln>
            </p:spPr>
            <p:txBody>
              <a:bodyPr/>
              <a:lstStyle/>
              <a:p>
                <a:endParaRPr lang="en-US"/>
              </a:p>
            </p:txBody>
          </p:sp>
          <p:sp>
            <p:nvSpPr>
              <p:cNvPr id="31" name="TextBox 31"/>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32" name="TextBox 32"/>
            <p:cNvSpPr txBox="1"/>
            <p:nvPr/>
          </p:nvSpPr>
          <p:spPr>
            <a:xfrm>
              <a:off x="797985" y="313902"/>
              <a:ext cx="8119683" cy="1363768"/>
            </a:xfrm>
            <a:prstGeom prst="rect">
              <a:avLst/>
            </a:prstGeom>
          </p:spPr>
          <p:txBody>
            <a:bodyPr lIns="0" tIns="0" rIns="0" bIns="0" rtlCol="0" anchor="t">
              <a:spAutoFit/>
            </a:bodyPr>
            <a:lstStyle/>
            <a:p>
              <a:pPr marL="0" lvl="0" indent="0" algn="ctr">
                <a:lnSpc>
                  <a:spcPts val="4129"/>
                </a:lnSpc>
                <a:spcBef>
                  <a:spcPct val="0"/>
                </a:spcBef>
              </a:pPr>
              <a:r>
                <a:rPr lang="en-US" sz="2949">
                  <a:solidFill>
                    <a:srgbClr val="010204"/>
                  </a:solidFill>
                  <a:latin typeface="Roboto"/>
                  <a:ea typeface="Roboto"/>
                  <a:cs typeface="Roboto"/>
                  <a:sym typeface="Roboto"/>
                </a:rPr>
                <a:t>Failure to document or report the concern formally</a:t>
              </a:r>
            </a:p>
          </p:txBody>
        </p:sp>
      </p:grpSp>
      <p:grpSp>
        <p:nvGrpSpPr>
          <p:cNvPr id="33" name="Group 33"/>
          <p:cNvGrpSpPr/>
          <p:nvPr/>
        </p:nvGrpSpPr>
        <p:grpSpPr>
          <a:xfrm>
            <a:off x="9247164" y="5324342"/>
            <a:ext cx="7439140" cy="1819275"/>
            <a:chOff x="0" y="0"/>
            <a:chExt cx="9918853" cy="2425700"/>
          </a:xfrm>
        </p:grpSpPr>
        <p:grpSp>
          <p:nvGrpSpPr>
            <p:cNvPr id="34" name="Group 34"/>
            <p:cNvGrpSpPr/>
            <p:nvPr/>
          </p:nvGrpSpPr>
          <p:grpSpPr>
            <a:xfrm>
              <a:off x="203200" y="203200"/>
              <a:ext cx="9715653" cy="2222500"/>
              <a:chOff x="0" y="0"/>
              <a:chExt cx="1919141" cy="439012"/>
            </a:xfrm>
          </p:grpSpPr>
          <p:sp>
            <p:nvSpPr>
              <p:cNvPr id="35" name="Freeform 35"/>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36" name="TextBox 36"/>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grpSp>
          <p:nvGrpSpPr>
            <p:cNvPr id="37" name="Group 37"/>
            <p:cNvGrpSpPr/>
            <p:nvPr/>
          </p:nvGrpSpPr>
          <p:grpSpPr>
            <a:xfrm>
              <a:off x="0" y="0"/>
              <a:ext cx="9715653" cy="2222500"/>
              <a:chOff x="0" y="0"/>
              <a:chExt cx="1919141" cy="439012"/>
            </a:xfrm>
          </p:grpSpPr>
          <p:sp>
            <p:nvSpPr>
              <p:cNvPr id="38" name="Freeform 3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B8F2E6"/>
              </a:solidFill>
              <a:ln cap="rnd">
                <a:noFill/>
                <a:prstDash val="solid"/>
                <a:round/>
              </a:ln>
            </p:spPr>
            <p:txBody>
              <a:bodyPr/>
              <a:lstStyle/>
              <a:p>
                <a:endParaRPr lang="en-US"/>
              </a:p>
            </p:txBody>
          </p:sp>
          <p:sp>
            <p:nvSpPr>
              <p:cNvPr id="39" name="TextBox 39"/>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0" name="TextBox 40"/>
            <p:cNvSpPr txBox="1"/>
            <p:nvPr/>
          </p:nvSpPr>
          <p:spPr>
            <a:xfrm>
              <a:off x="797985" y="313902"/>
              <a:ext cx="8119683" cy="1363768"/>
            </a:xfrm>
            <a:prstGeom prst="rect">
              <a:avLst/>
            </a:prstGeom>
          </p:spPr>
          <p:txBody>
            <a:bodyPr lIns="0" tIns="0" rIns="0" bIns="0" rtlCol="0" anchor="t">
              <a:spAutoFit/>
            </a:bodyPr>
            <a:lstStyle/>
            <a:p>
              <a:pPr marL="0" lvl="0" indent="0" algn="ctr">
                <a:lnSpc>
                  <a:spcPts val="4129"/>
                </a:lnSpc>
                <a:spcBef>
                  <a:spcPct val="0"/>
                </a:spcBef>
              </a:pPr>
              <a:r>
                <a:rPr lang="en-US" sz="2949">
                  <a:solidFill>
                    <a:srgbClr val="010204"/>
                  </a:solidFill>
                  <a:latin typeface="Roboto"/>
                  <a:ea typeface="Roboto"/>
                  <a:cs typeface="Roboto"/>
                  <a:sym typeface="Roboto"/>
                </a:rPr>
                <a:t>No plan to debrief with team or improve care processes</a:t>
              </a:r>
            </a:p>
          </p:txBody>
        </p:sp>
      </p:grpSp>
      <p:sp>
        <p:nvSpPr>
          <p:cNvPr id="41" name="TextBox 41"/>
          <p:cNvSpPr txBox="1"/>
          <p:nvPr/>
        </p:nvSpPr>
        <p:spPr>
          <a:xfrm>
            <a:off x="6175319" y="7698924"/>
            <a:ext cx="6089762" cy="499110"/>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42" name="Group 42"/>
          <p:cNvGrpSpPr/>
          <p:nvPr/>
        </p:nvGrpSpPr>
        <p:grpSpPr>
          <a:xfrm>
            <a:off x="5424430" y="7248392"/>
            <a:ext cx="7439140" cy="1819275"/>
            <a:chOff x="0" y="0"/>
            <a:chExt cx="9918853" cy="2425700"/>
          </a:xfrm>
        </p:grpSpPr>
        <p:grpSp>
          <p:nvGrpSpPr>
            <p:cNvPr id="43" name="Group 43"/>
            <p:cNvGrpSpPr/>
            <p:nvPr/>
          </p:nvGrpSpPr>
          <p:grpSpPr>
            <a:xfrm>
              <a:off x="203200" y="203200"/>
              <a:ext cx="9715653" cy="2222500"/>
              <a:chOff x="0" y="0"/>
              <a:chExt cx="1919141" cy="439012"/>
            </a:xfrm>
          </p:grpSpPr>
          <p:sp>
            <p:nvSpPr>
              <p:cNvPr id="44" name="Freeform 44"/>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45" name="TextBox 45"/>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grpSp>
          <p:nvGrpSpPr>
            <p:cNvPr id="46" name="Group 46"/>
            <p:cNvGrpSpPr/>
            <p:nvPr/>
          </p:nvGrpSpPr>
          <p:grpSpPr>
            <a:xfrm>
              <a:off x="0" y="0"/>
              <a:ext cx="9715653" cy="2222500"/>
              <a:chOff x="0" y="0"/>
              <a:chExt cx="1919141" cy="439012"/>
            </a:xfrm>
          </p:grpSpPr>
          <p:sp>
            <p:nvSpPr>
              <p:cNvPr id="47" name="Freeform 4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B8F2E6"/>
              </a:solidFill>
              <a:ln cap="rnd">
                <a:noFill/>
                <a:prstDash val="solid"/>
                <a:round/>
              </a:ln>
            </p:spPr>
            <p:txBody>
              <a:bodyPr/>
              <a:lstStyle/>
              <a:p>
                <a:endParaRPr lang="en-US"/>
              </a:p>
            </p:txBody>
          </p:sp>
          <p:sp>
            <p:nvSpPr>
              <p:cNvPr id="48" name="TextBox 48"/>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9" name="TextBox 49"/>
            <p:cNvSpPr txBox="1"/>
            <p:nvPr/>
          </p:nvSpPr>
          <p:spPr>
            <a:xfrm>
              <a:off x="762033" y="339725"/>
              <a:ext cx="8119683" cy="1363768"/>
            </a:xfrm>
            <a:prstGeom prst="rect">
              <a:avLst/>
            </a:prstGeom>
          </p:spPr>
          <p:txBody>
            <a:bodyPr lIns="0" tIns="0" rIns="0" bIns="0" rtlCol="0" anchor="t">
              <a:spAutoFit/>
            </a:bodyPr>
            <a:lstStyle/>
            <a:p>
              <a:pPr marL="0" lvl="0" indent="0" algn="ctr">
                <a:lnSpc>
                  <a:spcPts val="4129"/>
                </a:lnSpc>
                <a:spcBef>
                  <a:spcPct val="0"/>
                </a:spcBef>
              </a:pPr>
              <a:r>
                <a:rPr lang="en-US" sz="2949">
                  <a:solidFill>
                    <a:srgbClr val="010204"/>
                  </a:solidFill>
                  <a:latin typeface="Roboto"/>
                  <a:ea typeface="Roboto"/>
                  <a:cs typeface="Roboto"/>
                  <a:sym typeface="Roboto"/>
                </a:rPr>
                <a:t>Feedback becomes invisible, reinforcing a culture of silence</a:t>
              </a:r>
            </a:p>
          </p:txBody>
        </p:sp>
      </p:grpSp>
      <p:sp>
        <p:nvSpPr>
          <p:cNvPr id="50" name="TextBox 50"/>
          <p:cNvSpPr txBox="1"/>
          <p:nvPr/>
        </p:nvSpPr>
        <p:spPr>
          <a:xfrm>
            <a:off x="551073" y="1147763"/>
            <a:ext cx="16822527" cy="847725"/>
          </a:xfrm>
          <a:prstGeom prst="rect">
            <a:avLst/>
          </a:prstGeom>
        </p:spPr>
        <p:txBody>
          <a:bodyPr wrap="square" lIns="0" tIns="0" rIns="0" bIns="0" rtlCol="0" anchor="t">
            <a:spAutoFit/>
          </a:bodyPr>
          <a:lstStyle/>
          <a:p>
            <a:pPr algn="l">
              <a:lnSpc>
                <a:spcPts val="6600"/>
              </a:lnSpc>
            </a:pPr>
            <a:r>
              <a:rPr lang="en-US" sz="5500" b="1">
                <a:solidFill>
                  <a:srgbClr val="010204"/>
                </a:solidFill>
                <a:latin typeface="Roboto Slab Bold"/>
                <a:ea typeface="Roboto Slab Bold"/>
                <a:cs typeface="Roboto Slab Bold"/>
                <a:sym typeface="Roboto Slab Bold"/>
              </a:rPr>
              <a:t>MISSED OPPORTUNITIES FOR ACCOUNTABILITY</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DAEB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408461"/>
            <a:ext cx="13858581" cy="3470077"/>
            <a:chOff x="0" y="0"/>
            <a:chExt cx="18478108" cy="4626770"/>
          </a:xfrm>
        </p:grpSpPr>
        <p:sp>
          <p:nvSpPr>
            <p:cNvPr id="3" name="TextBox 3"/>
            <p:cNvSpPr txBox="1"/>
            <p:nvPr/>
          </p:nvSpPr>
          <p:spPr>
            <a:xfrm>
              <a:off x="0" y="0"/>
              <a:ext cx="18478108" cy="2819400"/>
            </a:xfrm>
            <a:prstGeom prst="rect">
              <a:avLst/>
            </a:prstGeom>
          </p:spPr>
          <p:txBody>
            <a:bodyPr lIns="0" tIns="0" rIns="0" bIns="0" rtlCol="0" anchor="t">
              <a:spAutoFit/>
            </a:bodyPr>
            <a:lstStyle/>
            <a:p>
              <a:pPr algn="l">
                <a:lnSpc>
                  <a:spcPts val="8399"/>
                </a:lnSpc>
              </a:pPr>
              <a:r>
                <a:rPr lang="en-US" sz="6999" b="1">
                  <a:solidFill>
                    <a:srgbClr val="010204"/>
                  </a:solidFill>
                  <a:latin typeface="Roboto Slab Bold"/>
                  <a:ea typeface="Roboto Slab Bold"/>
                  <a:cs typeface="Roboto Slab Bold"/>
                  <a:sym typeface="Roboto Slab Bold"/>
                </a:rPr>
                <a:t>ACCOUNTABILITY</a:t>
              </a:r>
            </a:p>
            <a:p>
              <a:pPr algn="l">
                <a:lnSpc>
                  <a:spcPts val="8399"/>
                </a:lnSpc>
              </a:pPr>
              <a:r>
                <a:rPr lang="en-US" sz="6999" b="1">
                  <a:solidFill>
                    <a:srgbClr val="010204"/>
                  </a:solidFill>
                  <a:latin typeface="Roboto Slab Bold"/>
                  <a:ea typeface="Roboto Slab Bold"/>
                  <a:cs typeface="Roboto Slab Bold"/>
                  <a:sym typeface="Roboto Slab Bold"/>
                </a:rPr>
                <a:t>DOMAIN</a:t>
              </a:r>
            </a:p>
          </p:txBody>
        </p:sp>
        <p:sp>
          <p:nvSpPr>
            <p:cNvPr id="4" name="TextBox 4"/>
            <p:cNvSpPr txBox="1"/>
            <p:nvPr/>
          </p:nvSpPr>
          <p:spPr>
            <a:xfrm>
              <a:off x="0" y="3207545"/>
              <a:ext cx="18478108" cy="1419225"/>
            </a:xfrm>
            <a:prstGeom prst="rect">
              <a:avLst/>
            </a:prstGeom>
          </p:spPr>
          <p:txBody>
            <a:bodyPr lIns="0" tIns="0" rIns="0" bIns="0" rtlCol="0" anchor="t">
              <a:spAutoFit/>
            </a:bodyPr>
            <a:lstStyle/>
            <a:p>
              <a:pPr algn="l">
                <a:lnSpc>
                  <a:spcPts val="8399"/>
                </a:lnSpc>
              </a:pPr>
              <a:r>
                <a:rPr lang="en-US" sz="6999">
                  <a:solidFill>
                    <a:srgbClr val="010204"/>
                  </a:solidFill>
                  <a:latin typeface="Roboto"/>
                  <a:ea typeface="Roboto"/>
                  <a:cs typeface="Roboto"/>
                  <a:sym typeface="Roboto"/>
                </a:rPr>
                <a:t>Scenario 12: Respectful Care</a:t>
              </a:r>
            </a:p>
          </p:txBody>
        </p:sp>
      </p:grpSp>
      <p:grpSp>
        <p:nvGrpSpPr>
          <p:cNvPr id="5" name="Group 5"/>
          <p:cNvGrpSpPr/>
          <p:nvPr/>
        </p:nvGrpSpPr>
        <p:grpSpPr>
          <a:xfrm rot="-5400000">
            <a:off x="13276092" y="491405"/>
            <a:ext cx="5503313" cy="4520504"/>
            <a:chOff x="0" y="0"/>
            <a:chExt cx="2800015" cy="2299974"/>
          </a:xfrm>
        </p:grpSpPr>
        <p:sp>
          <p:nvSpPr>
            <p:cNvPr id="6" name="Freeform 6"/>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FAF3DD"/>
            </a:solidFill>
          </p:spPr>
          <p:txBody>
            <a:bodyPr/>
            <a:lstStyle/>
            <a:p>
              <a:endParaRPr lang="en-US"/>
            </a:p>
          </p:txBody>
        </p:sp>
        <p:sp>
          <p:nvSpPr>
            <p:cNvPr id="7" name="TextBox 7"/>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12886324" y="2388007"/>
            <a:ext cx="7789683" cy="3013669"/>
            <a:chOff x="0" y="0"/>
            <a:chExt cx="3963291" cy="1533316"/>
          </a:xfrm>
        </p:grpSpPr>
        <p:sp>
          <p:nvSpPr>
            <p:cNvPr id="9" name="Freeform 9"/>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10" name="TextBox 10"/>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5400000">
            <a:off x="12391083" y="4390083"/>
            <a:ext cx="10287000" cy="1506835"/>
            <a:chOff x="0" y="0"/>
            <a:chExt cx="5233894" cy="766658"/>
          </a:xfrm>
        </p:grpSpPr>
        <p:sp>
          <p:nvSpPr>
            <p:cNvPr id="12" name="Freeform 12"/>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3" name="TextBox 13"/>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3287" b="-13287"/>
            </a:stretch>
          </a:blipFill>
        </p:spPr>
        <p:txBody>
          <a:bodyPr/>
          <a:lstStyle/>
          <a:p>
            <a:endParaRPr lang="en-US"/>
          </a:p>
        </p:txBody>
      </p:sp>
      <p:sp>
        <p:nvSpPr>
          <p:cNvPr id="3" name="Freeform 3"/>
          <p:cNvSpPr/>
          <p:nvPr/>
        </p:nvSpPr>
        <p:spPr>
          <a:xfrm>
            <a:off x="1028700" y="1402126"/>
            <a:ext cx="16230600" cy="7856174"/>
          </a:xfrm>
          <a:custGeom>
            <a:avLst/>
            <a:gdLst/>
            <a:ahLst/>
            <a:cxnLst/>
            <a:rect l="l" t="t" r="r" b="b"/>
            <a:pathLst>
              <a:path w="16230600" h="7856174">
                <a:moveTo>
                  <a:pt x="0" y="0"/>
                </a:moveTo>
                <a:lnTo>
                  <a:pt x="16230600" y="0"/>
                </a:lnTo>
                <a:lnTo>
                  <a:pt x="16230600" y="7856174"/>
                </a:lnTo>
                <a:lnTo>
                  <a:pt x="0" y="7856174"/>
                </a:lnTo>
                <a:lnTo>
                  <a:pt x="0" y="0"/>
                </a:lnTo>
                <a:close/>
              </a:path>
            </a:pathLst>
          </a:custGeom>
          <a:blipFill>
            <a:blip r:embed="rId4"/>
            <a:stretch>
              <a:fillRect l="-6338" t="-35246" r="-6338" b="-30493"/>
            </a:stretch>
          </a:blipFill>
        </p:spPr>
        <p:txBody>
          <a:bodyPr/>
          <a:lstStyle/>
          <a:p>
            <a:endParaRPr lang="en-US"/>
          </a:p>
        </p:txBody>
      </p:sp>
      <p:grpSp>
        <p:nvGrpSpPr>
          <p:cNvPr id="4" name="Group 4"/>
          <p:cNvGrpSpPr/>
          <p:nvPr/>
        </p:nvGrpSpPr>
        <p:grpSpPr>
          <a:xfrm>
            <a:off x="1028700" y="1473663"/>
            <a:ext cx="16230600" cy="7784637"/>
            <a:chOff x="0" y="0"/>
            <a:chExt cx="4274726" cy="2050275"/>
          </a:xfrm>
        </p:grpSpPr>
        <p:sp>
          <p:nvSpPr>
            <p:cNvPr id="5" name="Freeform 5"/>
            <p:cNvSpPr/>
            <p:nvPr/>
          </p:nvSpPr>
          <p:spPr>
            <a:xfrm>
              <a:off x="0" y="0"/>
              <a:ext cx="4274726" cy="2050275"/>
            </a:xfrm>
            <a:custGeom>
              <a:avLst/>
              <a:gdLst/>
              <a:ahLst/>
              <a:cxnLst/>
              <a:rect l="l" t="t" r="r" b="b"/>
              <a:pathLst>
                <a:path w="4274726" h="2050275">
                  <a:moveTo>
                    <a:pt x="0" y="0"/>
                  </a:moveTo>
                  <a:lnTo>
                    <a:pt x="4274726" y="0"/>
                  </a:lnTo>
                  <a:lnTo>
                    <a:pt x="4274726" y="2050275"/>
                  </a:lnTo>
                  <a:lnTo>
                    <a:pt x="0" y="2050275"/>
                  </a:lnTo>
                  <a:close/>
                </a:path>
              </a:pathLst>
            </a:custGeom>
            <a:solidFill>
              <a:srgbClr val="FEFAF6">
                <a:alpha val="60000"/>
              </a:srgbClr>
            </a:solidFill>
          </p:spPr>
          <p:txBody>
            <a:bodyPr/>
            <a:lstStyle/>
            <a:p>
              <a:endParaRPr lang="en-US"/>
            </a:p>
          </p:txBody>
        </p:sp>
        <p:sp>
          <p:nvSpPr>
            <p:cNvPr id="6" name="TextBox 6"/>
            <p:cNvSpPr txBox="1"/>
            <p:nvPr/>
          </p:nvSpPr>
          <p:spPr>
            <a:xfrm>
              <a:off x="0" y="-66675"/>
              <a:ext cx="4274726" cy="2116950"/>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1337020" y="1886473"/>
            <a:ext cx="15613959" cy="6590666"/>
          </a:xfrm>
          <a:prstGeom prst="rect">
            <a:avLst/>
          </a:prstGeom>
        </p:spPr>
        <p:txBody>
          <a:bodyPr lIns="0" tIns="0" rIns="0" bIns="0" rtlCol="0" anchor="t">
            <a:spAutoFit/>
          </a:bodyPr>
          <a:lstStyle/>
          <a:p>
            <a:pPr algn="l">
              <a:lnSpc>
                <a:spcPts val="4759"/>
              </a:lnSpc>
            </a:pPr>
            <a:r>
              <a:rPr lang="en-US" sz="3399" b="1">
                <a:solidFill>
                  <a:srgbClr val="000000"/>
                </a:solidFill>
                <a:latin typeface="Roboto Bold"/>
                <a:ea typeface="Roboto Bold"/>
                <a:cs typeface="Roboto Bold"/>
                <a:sym typeface="Roboto Bold"/>
              </a:rPr>
              <a:t>Setting:</a:t>
            </a:r>
          </a:p>
          <a:p>
            <a:pPr marL="734051" lvl="1" indent="-367026" algn="l">
              <a:lnSpc>
                <a:spcPts val="4759"/>
              </a:lnSpc>
              <a:buFont typeface="Arial"/>
              <a:buChar char="•"/>
            </a:pPr>
            <a:r>
              <a:rPr lang="en-US" sz="3399">
                <a:solidFill>
                  <a:srgbClr val="000000"/>
                </a:solidFill>
                <a:latin typeface="Roboto"/>
                <a:ea typeface="Roboto"/>
                <a:cs typeface="Roboto"/>
                <a:sym typeface="Roboto"/>
              </a:rPr>
              <a:t>The patient had a cesarean delivery and is recovering in the postpartum unit. During her care, she experienced moments of rushed communication and limited engagement with her preferences. She writes a note on the hospital's comment card.</a:t>
            </a:r>
          </a:p>
          <a:p>
            <a:pPr algn="l">
              <a:lnSpc>
                <a:spcPts val="4759"/>
              </a:lnSpc>
            </a:pPr>
            <a:endParaRPr lang="en-US" sz="3399">
              <a:solidFill>
                <a:srgbClr val="000000"/>
              </a:solidFill>
              <a:latin typeface="Roboto"/>
              <a:ea typeface="Roboto"/>
              <a:cs typeface="Roboto"/>
              <a:sym typeface="Roboto"/>
            </a:endParaRPr>
          </a:p>
          <a:p>
            <a:pPr algn="l">
              <a:lnSpc>
                <a:spcPts val="4759"/>
              </a:lnSpc>
            </a:pPr>
            <a:r>
              <a:rPr lang="en-US" sz="3399" b="1">
                <a:solidFill>
                  <a:srgbClr val="000000"/>
                </a:solidFill>
                <a:latin typeface="Roboto Bold"/>
                <a:ea typeface="Roboto Bold"/>
                <a:cs typeface="Roboto Bold"/>
                <a:sym typeface="Roboto Bold"/>
              </a:rPr>
              <a:t>Characters:</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Patient</a:t>
            </a:r>
            <a:r>
              <a:rPr lang="en-US" sz="3399">
                <a:solidFill>
                  <a:srgbClr val="000000"/>
                </a:solidFill>
                <a:latin typeface="Roboto"/>
                <a:ea typeface="Roboto"/>
                <a:cs typeface="Roboto"/>
                <a:sym typeface="Roboto"/>
              </a:rPr>
              <a:t>: Patient: 29-year-old Black, Spanish-speaking woman named Sherice from the Dominican Republic, has Medicaid coverage for her health care.</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Charge Nurse</a:t>
            </a:r>
            <a:r>
              <a:rPr lang="en-US" sz="3399">
                <a:solidFill>
                  <a:srgbClr val="000000"/>
                </a:solidFill>
                <a:latin typeface="Roboto"/>
                <a:ea typeface="Roboto"/>
                <a:cs typeface="Roboto"/>
                <a:sym typeface="Roboto"/>
              </a:rPr>
              <a:t>: English-speaking, does not speak Spanish.</a:t>
            </a:r>
          </a:p>
          <a:p>
            <a:pPr marL="734051" lvl="1" indent="-367026" algn="l">
              <a:lnSpc>
                <a:spcPts val="4759"/>
              </a:lnSpc>
              <a:spcBef>
                <a:spcPct val="0"/>
              </a:spcBef>
              <a:buFont typeface="Arial"/>
              <a:buChar char="•"/>
            </a:pPr>
            <a:r>
              <a:rPr lang="en-US" sz="3399" b="1">
                <a:solidFill>
                  <a:srgbClr val="000000"/>
                </a:solidFill>
                <a:latin typeface="Roboto Bold"/>
                <a:ea typeface="Roboto Bold"/>
                <a:cs typeface="Roboto Bold"/>
                <a:sym typeface="Roboto Bold"/>
              </a:rPr>
              <a:t>Interpreter</a:t>
            </a:r>
            <a:r>
              <a:rPr lang="en-US" sz="3399">
                <a:solidFill>
                  <a:srgbClr val="000000"/>
                </a:solidFill>
                <a:latin typeface="Roboto"/>
                <a:ea typeface="Roboto"/>
                <a:cs typeface="Roboto"/>
                <a:sym typeface="Roboto"/>
              </a:rPr>
              <a:t>: Spanish- and English-speaking. Accessed through video.</a:t>
            </a:r>
          </a:p>
        </p:txBody>
      </p:sp>
      <p:grpSp>
        <p:nvGrpSpPr>
          <p:cNvPr id="8" name="Group 8"/>
          <p:cNvGrpSpPr/>
          <p:nvPr/>
        </p:nvGrpSpPr>
        <p:grpSpPr>
          <a:xfrm>
            <a:off x="0" y="127380"/>
            <a:ext cx="5893578" cy="1150567"/>
            <a:chOff x="0" y="-22926"/>
            <a:chExt cx="1701844" cy="332241"/>
          </a:xfrm>
        </p:grpSpPr>
        <p:sp>
          <p:nvSpPr>
            <p:cNvPr id="9" name="Freeform 9"/>
            <p:cNvSpPr/>
            <p:nvPr/>
          </p:nvSpPr>
          <p:spPr>
            <a:xfrm>
              <a:off x="0" y="0"/>
              <a:ext cx="1701844" cy="284616"/>
            </a:xfrm>
            <a:custGeom>
              <a:avLst/>
              <a:gdLst/>
              <a:ahLst/>
              <a:cxnLst/>
              <a:rect l="l" t="t" r="r" b="b"/>
              <a:pathLst>
                <a:path w="1701844" h="284616">
                  <a:moveTo>
                    <a:pt x="66995" y="0"/>
                  </a:moveTo>
                  <a:lnTo>
                    <a:pt x="1634850" y="0"/>
                  </a:lnTo>
                  <a:cubicBezTo>
                    <a:pt x="1671850" y="0"/>
                    <a:pt x="1701844" y="29995"/>
                    <a:pt x="1701844" y="66995"/>
                  </a:cubicBezTo>
                  <a:lnTo>
                    <a:pt x="1701844" y="217621"/>
                  </a:lnTo>
                  <a:cubicBezTo>
                    <a:pt x="1701844" y="235389"/>
                    <a:pt x="1694786" y="252429"/>
                    <a:pt x="1682222" y="264993"/>
                  </a:cubicBezTo>
                  <a:cubicBezTo>
                    <a:pt x="1669658" y="277557"/>
                    <a:pt x="1652618" y="284616"/>
                    <a:pt x="1634850" y="284616"/>
                  </a:cubicBezTo>
                  <a:lnTo>
                    <a:pt x="66995" y="284616"/>
                  </a:lnTo>
                  <a:cubicBezTo>
                    <a:pt x="49227" y="284616"/>
                    <a:pt x="32186" y="277557"/>
                    <a:pt x="19622" y="264993"/>
                  </a:cubicBezTo>
                  <a:cubicBezTo>
                    <a:pt x="7058" y="252429"/>
                    <a:pt x="0" y="235389"/>
                    <a:pt x="0" y="217621"/>
                  </a:cubicBezTo>
                  <a:lnTo>
                    <a:pt x="0" y="66995"/>
                  </a:lnTo>
                  <a:cubicBezTo>
                    <a:pt x="0" y="49227"/>
                    <a:pt x="7058" y="32186"/>
                    <a:pt x="19622" y="19622"/>
                  </a:cubicBezTo>
                  <a:cubicBezTo>
                    <a:pt x="32186" y="7058"/>
                    <a:pt x="49227" y="0"/>
                    <a:pt x="66995" y="0"/>
                  </a:cubicBezTo>
                  <a:close/>
                </a:path>
              </a:pathLst>
            </a:custGeom>
            <a:solidFill>
              <a:srgbClr val="B8F2E6"/>
            </a:solidFill>
            <a:ln w="38100" cap="rnd">
              <a:solidFill>
                <a:srgbClr val="5E6472"/>
              </a:solidFill>
              <a:prstDash val="solid"/>
              <a:round/>
            </a:ln>
          </p:spPr>
          <p:txBody>
            <a:bodyPr/>
            <a:lstStyle/>
            <a:p>
              <a:endParaRPr lang="en-US"/>
            </a:p>
          </p:txBody>
        </p:sp>
        <p:sp>
          <p:nvSpPr>
            <p:cNvPr id="10" name="TextBox 10"/>
            <p:cNvSpPr txBox="1"/>
            <p:nvPr/>
          </p:nvSpPr>
          <p:spPr>
            <a:xfrm>
              <a:off x="0" y="-22926"/>
              <a:ext cx="1701844"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ACCOUNTABILITY: RESPECT</a:t>
              </a:r>
            </a:p>
          </p:txBody>
        </p:sp>
      </p:gr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3287" b="-13287"/>
            </a:stretch>
          </a:blipFill>
        </p:spPr>
        <p:txBody>
          <a:bodyPr/>
          <a:lstStyle/>
          <a:p>
            <a:endParaRPr lang="en-US"/>
          </a:p>
        </p:txBody>
      </p:sp>
      <p:sp>
        <p:nvSpPr>
          <p:cNvPr id="3" name="Freeform 3"/>
          <p:cNvSpPr/>
          <p:nvPr/>
        </p:nvSpPr>
        <p:spPr>
          <a:xfrm>
            <a:off x="1645352" y="1437895"/>
            <a:ext cx="14997296" cy="7411211"/>
          </a:xfrm>
          <a:custGeom>
            <a:avLst/>
            <a:gdLst/>
            <a:ahLst/>
            <a:cxnLst/>
            <a:rect l="l" t="t" r="r" b="b"/>
            <a:pathLst>
              <a:path w="14997296" h="7411211">
                <a:moveTo>
                  <a:pt x="0" y="0"/>
                </a:moveTo>
                <a:lnTo>
                  <a:pt x="14997296" y="0"/>
                </a:lnTo>
                <a:lnTo>
                  <a:pt x="14997296" y="7411210"/>
                </a:lnTo>
                <a:lnTo>
                  <a:pt x="0" y="7411210"/>
                </a:lnTo>
                <a:lnTo>
                  <a:pt x="0" y="0"/>
                </a:lnTo>
                <a:close/>
              </a:path>
            </a:pathLst>
          </a:custGeom>
          <a:blipFill>
            <a:blip r:embed="rId4"/>
            <a:stretch>
              <a:fillRect l="-10970" t="-37362" r="-10970" b="-38328"/>
            </a:stretch>
          </a:blipFill>
        </p:spPr>
        <p:txBody>
          <a:bodyPr/>
          <a:lstStyle/>
          <a:p>
            <a:endParaRPr lang="en-US"/>
          </a:p>
        </p:txBody>
      </p:sp>
      <p:grpSp>
        <p:nvGrpSpPr>
          <p:cNvPr id="4" name="Group 4"/>
          <p:cNvGrpSpPr/>
          <p:nvPr/>
        </p:nvGrpSpPr>
        <p:grpSpPr>
          <a:xfrm>
            <a:off x="1645352" y="1437895"/>
            <a:ext cx="14997296" cy="7411211"/>
            <a:chOff x="0" y="0"/>
            <a:chExt cx="3949905" cy="1951924"/>
          </a:xfrm>
        </p:grpSpPr>
        <p:sp>
          <p:nvSpPr>
            <p:cNvPr id="5" name="Freeform 5"/>
            <p:cNvSpPr/>
            <p:nvPr/>
          </p:nvSpPr>
          <p:spPr>
            <a:xfrm>
              <a:off x="0" y="0"/>
              <a:ext cx="3949905" cy="1951924"/>
            </a:xfrm>
            <a:custGeom>
              <a:avLst/>
              <a:gdLst/>
              <a:ahLst/>
              <a:cxnLst/>
              <a:rect l="l" t="t" r="r" b="b"/>
              <a:pathLst>
                <a:path w="3949905" h="1951924">
                  <a:moveTo>
                    <a:pt x="0" y="0"/>
                  </a:moveTo>
                  <a:lnTo>
                    <a:pt x="3949905" y="0"/>
                  </a:lnTo>
                  <a:lnTo>
                    <a:pt x="3949905" y="1951924"/>
                  </a:lnTo>
                  <a:lnTo>
                    <a:pt x="0" y="1951924"/>
                  </a:lnTo>
                  <a:close/>
                </a:path>
              </a:pathLst>
            </a:custGeom>
            <a:solidFill>
              <a:srgbClr val="FEFAF6">
                <a:alpha val="60000"/>
              </a:srgbClr>
            </a:solidFill>
          </p:spPr>
          <p:txBody>
            <a:bodyPr/>
            <a:lstStyle/>
            <a:p>
              <a:endParaRPr lang="en-US"/>
            </a:p>
          </p:txBody>
        </p:sp>
        <p:sp>
          <p:nvSpPr>
            <p:cNvPr id="6" name="TextBox 6"/>
            <p:cNvSpPr txBox="1"/>
            <p:nvPr/>
          </p:nvSpPr>
          <p:spPr>
            <a:xfrm>
              <a:off x="0" y="-66675"/>
              <a:ext cx="3949905" cy="2018599"/>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2375030" y="2568066"/>
            <a:ext cx="13537940" cy="5027044"/>
          </a:xfrm>
          <a:prstGeom prst="rect">
            <a:avLst/>
          </a:prstGeom>
        </p:spPr>
        <p:txBody>
          <a:bodyPr lIns="0" tIns="0" rIns="0" bIns="0" rtlCol="0" anchor="t">
            <a:spAutoFit/>
          </a:bodyPr>
          <a:lstStyle/>
          <a:p>
            <a:pPr algn="l">
              <a:lnSpc>
                <a:spcPts val="7993"/>
              </a:lnSpc>
              <a:spcBef>
                <a:spcPct val="0"/>
              </a:spcBef>
            </a:pPr>
            <a:r>
              <a:rPr lang="en-US" sz="5709">
                <a:solidFill>
                  <a:srgbClr val="000000"/>
                </a:solidFill>
                <a:latin typeface="Roboto"/>
                <a:ea typeface="Roboto"/>
                <a:cs typeface="Roboto"/>
                <a:sym typeface="Roboto"/>
              </a:rPr>
              <a:t>“Durante mi parto me sentí ignorada. Me ofrecieron la epidural cuando ya tenía mucho dolor y no entendí bien los riesgos. Me sentí presionada a decir que sí.”</a:t>
            </a:r>
          </a:p>
        </p:txBody>
      </p:sp>
      <p:grpSp>
        <p:nvGrpSpPr>
          <p:cNvPr id="8" name="Group 8"/>
          <p:cNvGrpSpPr/>
          <p:nvPr/>
        </p:nvGrpSpPr>
        <p:grpSpPr>
          <a:xfrm>
            <a:off x="4017426" y="9069615"/>
            <a:ext cx="14299149" cy="1380403"/>
            <a:chOff x="0" y="-37574"/>
            <a:chExt cx="3766031" cy="363563"/>
          </a:xfrm>
        </p:grpSpPr>
        <p:sp>
          <p:nvSpPr>
            <p:cNvPr id="9" name="Freeform 9"/>
            <p:cNvSpPr/>
            <p:nvPr/>
          </p:nvSpPr>
          <p:spPr>
            <a:xfrm>
              <a:off x="0" y="0"/>
              <a:ext cx="3766031" cy="296888"/>
            </a:xfrm>
            <a:custGeom>
              <a:avLst/>
              <a:gdLst/>
              <a:ahLst/>
              <a:cxnLst/>
              <a:rect l="l" t="t" r="r" b="b"/>
              <a:pathLst>
                <a:path w="3766031" h="296888">
                  <a:moveTo>
                    <a:pt x="0" y="0"/>
                  </a:moveTo>
                  <a:lnTo>
                    <a:pt x="3766031" y="0"/>
                  </a:lnTo>
                  <a:lnTo>
                    <a:pt x="3766031" y="296888"/>
                  </a:lnTo>
                  <a:lnTo>
                    <a:pt x="0" y="296888"/>
                  </a:lnTo>
                  <a:close/>
                </a:path>
              </a:pathLst>
            </a:custGeom>
            <a:solidFill>
              <a:srgbClr val="FEFAF6"/>
            </a:solidFill>
          </p:spPr>
          <p:txBody>
            <a:bodyPr/>
            <a:lstStyle/>
            <a:p>
              <a:endParaRPr lang="en-US"/>
            </a:p>
          </p:txBody>
        </p:sp>
        <p:sp>
          <p:nvSpPr>
            <p:cNvPr id="10" name="TextBox 10"/>
            <p:cNvSpPr txBox="1"/>
            <p:nvPr/>
          </p:nvSpPr>
          <p:spPr>
            <a:xfrm>
              <a:off x="0" y="-37574"/>
              <a:ext cx="3766031" cy="363563"/>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Charge Nurse reads the patient’s comment card and pauses thoughtfully. </a:t>
              </a:r>
            </a:p>
          </p:txBody>
        </p:sp>
      </p:grpSp>
      <p:grpSp>
        <p:nvGrpSpPr>
          <p:cNvPr id="11" name="Group 11"/>
          <p:cNvGrpSpPr/>
          <p:nvPr/>
        </p:nvGrpSpPr>
        <p:grpSpPr>
          <a:xfrm>
            <a:off x="0" y="124308"/>
            <a:ext cx="5893578" cy="1150567"/>
            <a:chOff x="0" y="-23813"/>
            <a:chExt cx="1701844" cy="332241"/>
          </a:xfrm>
        </p:grpSpPr>
        <p:sp>
          <p:nvSpPr>
            <p:cNvPr id="12" name="Freeform 12"/>
            <p:cNvSpPr/>
            <p:nvPr/>
          </p:nvSpPr>
          <p:spPr>
            <a:xfrm>
              <a:off x="0" y="0"/>
              <a:ext cx="1701844" cy="284616"/>
            </a:xfrm>
            <a:custGeom>
              <a:avLst/>
              <a:gdLst/>
              <a:ahLst/>
              <a:cxnLst/>
              <a:rect l="l" t="t" r="r" b="b"/>
              <a:pathLst>
                <a:path w="1701844" h="284616">
                  <a:moveTo>
                    <a:pt x="66995" y="0"/>
                  </a:moveTo>
                  <a:lnTo>
                    <a:pt x="1634850" y="0"/>
                  </a:lnTo>
                  <a:cubicBezTo>
                    <a:pt x="1671850" y="0"/>
                    <a:pt x="1701844" y="29995"/>
                    <a:pt x="1701844" y="66995"/>
                  </a:cubicBezTo>
                  <a:lnTo>
                    <a:pt x="1701844" y="217621"/>
                  </a:lnTo>
                  <a:cubicBezTo>
                    <a:pt x="1701844" y="235389"/>
                    <a:pt x="1694786" y="252429"/>
                    <a:pt x="1682222" y="264993"/>
                  </a:cubicBezTo>
                  <a:cubicBezTo>
                    <a:pt x="1669658" y="277557"/>
                    <a:pt x="1652618" y="284616"/>
                    <a:pt x="1634850" y="284616"/>
                  </a:cubicBezTo>
                  <a:lnTo>
                    <a:pt x="66995" y="284616"/>
                  </a:lnTo>
                  <a:cubicBezTo>
                    <a:pt x="49227" y="284616"/>
                    <a:pt x="32186" y="277557"/>
                    <a:pt x="19622" y="264993"/>
                  </a:cubicBezTo>
                  <a:cubicBezTo>
                    <a:pt x="7058" y="252429"/>
                    <a:pt x="0" y="235389"/>
                    <a:pt x="0" y="217621"/>
                  </a:cubicBezTo>
                  <a:lnTo>
                    <a:pt x="0" y="66995"/>
                  </a:lnTo>
                  <a:cubicBezTo>
                    <a:pt x="0" y="49227"/>
                    <a:pt x="7058" y="32186"/>
                    <a:pt x="19622" y="19622"/>
                  </a:cubicBezTo>
                  <a:cubicBezTo>
                    <a:pt x="32186" y="7058"/>
                    <a:pt x="49227" y="0"/>
                    <a:pt x="66995" y="0"/>
                  </a:cubicBezTo>
                  <a:close/>
                </a:path>
              </a:pathLst>
            </a:custGeom>
            <a:solidFill>
              <a:srgbClr val="B8F2E6"/>
            </a:solidFill>
            <a:ln w="38100" cap="rnd">
              <a:solidFill>
                <a:srgbClr val="5E6472"/>
              </a:solidFill>
              <a:prstDash val="solid"/>
              <a:round/>
            </a:ln>
          </p:spPr>
          <p:txBody>
            <a:bodyPr/>
            <a:lstStyle/>
            <a:p>
              <a:endParaRPr lang="en-US"/>
            </a:p>
          </p:txBody>
        </p:sp>
        <p:sp>
          <p:nvSpPr>
            <p:cNvPr id="13" name="TextBox 13"/>
            <p:cNvSpPr txBox="1"/>
            <p:nvPr/>
          </p:nvSpPr>
          <p:spPr>
            <a:xfrm>
              <a:off x="0" y="-23813"/>
              <a:ext cx="1701844"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ACCOUNTABILITY: RESPECT</a:t>
              </a:r>
            </a:p>
          </p:txBody>
        </p:sp>
      </p:gr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3287" b="-13287"/>
            </a:stretch>
          </a:blipFill>
        </p:spPr>
        <p:txBody>
          <a:bodyPr/>
          <a:lstStyle/>
          <a:p>
            <a:endParaRPr lang="en-US"/>
          </a:p>
        </p:txBody>
      </p:sp>
      <p:grpSp>
        <p:nvGrpSpPr>
          <p:cNvPr id="3" name="Group 3"/>
          <p:cNvGrpSpPr/>
          <p:nvPr/>
        </p:nvGrpSpPr>
        <p:grpSpPr>
          <a:xfrm>
            <a:off x="3690041" y="1459805"/>
            <a:ext cx="10187141" cy="10163628"/>
            <a:chOff x="0" y="0"/>
            <a:chExt cx="13582855" cy="13551504"/>
          </a:xfrm>
        </p:grpSpPr>
        <p:sp>
          <p:nvSpPr>
            <p:cNvPr id="4" name="Freeform 4"/>
            <p:cNvSpPr/>
            <p:nvPr/>
          </p:nvSpPr>
          <p:spPr>
            <a:xfrm flipH="1">
              <a:off x="0" y="0"/>
              <a:ext cx="13582855" cy="13551504"/>
            </a:xfrm>
            <a:custGeom>
              <a:avLst/>
              <a:gdLst/>
              <a:ahLst/>
              <a:cxnLst/>
              <a:rect l="l" t="t" r="r" b="b"/>
              <a:pathLst>
                <a:path w="13582855" h="13551504">
                  <a:moveTo>
                    <a:pt x="13582855" y="0"/>
                  </a:moveTo>
                  <a:lnTo>
                    <a:pt x="0" y="0"/>
                  </a:lnTo>
                  <a:lnTo>
                    <a:pt x="0" y="13551504"/>
                  </a:lnTo>
                  <a:lnTo>
                    <a:pt x="13582855" y="13551504"/>
                  </a:lnTo>
                  <a:lnTo>
                    <a:pt x="13582855" y="0"/>
                  </a:lnTo>
                  <a:close/>
                </a:path>
              </a:pathLst>
            </a:custGeom>
            <a:blipFill>
              <a:blip r:embed="rId4"/>
              <a:stretch>
                <a:fillRect/>
              </a:stretch>
            </a:blipFill>
          </p:spPr>
          <p:txBody>
            <a:bodyPr/>
            <a:lstStyle/>
            <a:p>
              <a:endParaRPr lang="en-US"/>
            </a:p>
          </p:txBody>
        </p:sp>
        <p:grpSp>
          <p:nvGrpSpPr>
            <p:cNvPr id="5" name="Group 5"/>
            <p:cNvGrpSpPr/>
            <p:nvPr/>
          </p:nvGrpSpPr>
          <p:grpSpPr>
            <a:xfrm>
              <a:off x="7920382" y="10359599"/>
              <a:ext cx="2804115" cy="1088971"/>
              <a:chOff x="0" y="-31575"/>
              <a:chExt cx="553899" cy="215105"/>
            </a:xfrm>
          </p:grpSpPr>
          <p:sp>
            <p:nvSpPr>
              <p:cNvPr id="6" name="Freeform 6"/>
              <p:cNvSpPr/>
              <p:nvPr/>
            </p:nvSpPr>
            <p:spPr>
              <a:xfrm>
                <a:off x="0" y="0"/>
                <a:ext cx="553899" cy="167480"/>
              </a:xfrm>
              <a:custGeom>
                <a:avLst/>
                <a:gdLst/>
                <a:ahLst/>
                <a:cxnLst/>
                <a:rect l="l" t="t" r="r" b="b"/>
                <a:pathLst>
                  <a:path w="553899" h="167480">
                    <a:moveTo>
                      <a:pt x="83740" y="0"/>
                    </a:moveTo>
                    <a:lnTo>
                      <a:pt x="470159" y="0"/>
                    </a:lnTo>
                    <a:cubicBezTo>
                      <a:pt x="516408" y="0"/>
                      <a:pt x="553899" y="37492"/>
                      <a:pt x="553899" y="83740"/>
                    </a:cubicBezTo>
                    <a:lnTo>
                      <a:pt x="553899" y="83740"/>
                    </a:lnTo>
                    <a:cubicBezTo>
                      <a:pt x="553899" y="129988"/>
                      <a:pt x="516408" y="167480"/>
                      <a:pt x="470159"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AED9E0"/>
                </a:solidFill>
                <a:prstDash val="solid"/>
                <a:round/>
              </a:ln>
            </p:spPr>
            <p:txBody>
              <a:bodyPr/>
              <a:lstStyle/>
              <a:p>
                <a:endParaRPr lang="en-US"/>
              </a:p>
            </p:txBody>
          </p:sp>
          <p:sp>
            <p:nvSpPr>
              <p:cNvPr id="7" name="TextBox 7"/>
              <p:cNvSpPr txBox="1"/>
              <p:nvPr/>
            </p:nvSpPr>
            <p:spPr>
              <a:xfrm>
                <a:off x="0" y="-31575"/>
                <a:ext cx="553899"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Charge Nurse</a:t>
                </a:r>
              </a:p>
            </p:txBody>
          </p:sp>
        </p:grpSp>
      </p:grpSp>
      <p:grpSp>
        <p:nvGrpSpPr>
          <p:cNvPr id="8" name="Group 8"/>
          <p:cNvGrpSpPr/>
          <p:nvPr/>
        </p:nvGrpSpPr>
        <p:grpSpPr>
          <a:xfrm>
            <a:off x="8401903" y="949001"/>
            <a:ext cx="5627962" cy="1992041"/>
            <a:chOff x="0" y="-144661"/>
            <a:chExt cx="7503950" cy="2656056"/>
          </a:xfrm>
        </p:grpSpPr>
        <p:sp>
          <p:nvSpPr>
            <p:cNvPr id="9" name="AutoShape 9"/>
            <p:cNvSpPr/>
            <p:nvPr/>
          </p:nvSpPr>
          <p:spPr>
            <a:xfrm flipV="1">
              <a:off x="1585373" y="1445214"/>
              <a:ext cx="1110768" cy="1066181"/>
            </a:xfrm>
            <a:prstGeom prst="line">
              <a:avLst/>
            </a:prstGeom>
            <a:ln w="76200" cap="rnd">
              <a:solidFill>
                <a:srgbClr val="AED9E0"/>
              </a:solidFill>
              <a:prstDash val="solid"/>
              <a:headEnd type="none" w="sm" len="sm"/>
              <a:tailEnd type="none" w="sm" len="sm"/>
            </a:ln>
          </p:spPr>
          <p:txBody>
            <a:bodyPr/>
            <a:lstStyle/>
            <a:p>
              <a:endParaRPr lang="en-US"/>
            </a:p>
          </p:txBody>
        </p:sp>
        <p:grpSp>
          <p:nvGrpSpPr>
            <p:cNvPr id="10" name="Group 10"/>
            <p:cNvGrpSpPr/>
            <p:nvPr/>
          </p:nvGrpSpPr>
          <p:grpSpPr>
            <a:xfrm>
              <a:off x="0" y="-144661"/>
              <a:ext cx="7503950" cy="1997939"/>
              <a:chOff x="0" y="-28575"/>
              <a:chExt cx="1482262" cy="394655"/>
            </a:xfrm>
          </p:grpSpPr>
          <p:sp>
            <p:nvSpPr>
              <p:cNvPr id="11" name="Freeform 11"/>
              <p:cNvSpPr/>
              <p:nvPr/>
            </p:nvSpPr>
            <p:spPr>
              <a:xfrm>
                <a:off x="0" y="0"/>
                <a:ext cx="1482262" cy="337505"/>
              </a:xfrm>
              <a:custGeom>
                <a:avLst/>
                <a:gdLst/>
                <a:ahLst/>
                <a:cxnLst/>
                <a:rect l="l" t="t" r="r" b="b"/>
                <a:pathLst>
                  <a:path w="1482262" h="337505">
                    <a:moveTo>
                      <a:pt x="70156" y="0"/>
                    </a:moveTo>
                    <a:lnTo>
                      <a:pt x="1412105" y="0"/>
                    </a:lnTo>
                    <a:cubicBezTo>
                      <a:pt x="1430712" y="0"/>
                      <a:pt x="1448556" y="7391"/>
                      <a:pt x="1461713" y="20548"/>
                    </a:cubicBezTo>
                    <a:cubicBezTo>
                      <a:pt x="1474870" y="33705"/>
                      <a:pt x="1482262" y="51550"/>
                      <a:pt x="1482262" y="70156"/>
                    </a:cubicBezTo>
                    <a:lnTo>
                      <a:pt x="1482262" y="267348"/>
                    </a:lnTo>
                    <a:cubicBezTo>
                      <a:pt x="1482262" y="306094"/>
                      <a:pt x="1450852" y="337505"/>
                      <a:pt x="1412105" y="337505"/>
                    </a:cubicBezTo>
                    <a:lnTo>
                      <a:pt x="70156" y="337505"/>
                    </a:lnTo>
                    <a:cubicBezTo>
                      <a:pt x="31410" y="337505"/>
                      <a:pt x="0" y="306094"/>
                      <a:pt x="0" y="267348"/>
                    </a:cubicBezTo>
                    <a:lnTo>
                      <a:pt x="0" y="70156"/>
                    </a:lnTo>
                    <a:cubicBezTo>
                      <a:pt x="0" y="31410"/>
                      <a:pt x="31410" y="0"/>
                      <a:pt x="70156" y="0"/>
                    </a:cubicBezTo>
                    <a:close/>
                  </a:path>
                </a:pathLst>
              </a:custGeom>
              <a:solidFill>
                <a:srgbClr val="FEFAF6"/>
              </a:solidFill>
              <a:ln w="66675" cap="rnd">
                <a:solidFill>
                  <a:srgbClr val="AED9E0"/>
                </a:solidFill>
                <a:prstDash val="solid"/>
                <a:round/>
              </a:ln>
            </p:spPr>
            <p:txBody>
              <a:bodyPr/>
              <a:lstStyle/>
              <a:p>
                <a:endParaRPr lang="en-US"/>
              </a:p>
            </p:txBody>
          </p:sp>
          <p:sp>
            <p:nvSpPr>
              <p:cNvPr id="12" name="TextBox 12"/>
              <p:cNvSpPr txBox="1"/>
              <p:nvPr/>
            </p:nvSpPr>
            <p:spPr>
              <a:xfrm>
                <a:off x="0" y="-28575"/>
                <a:ext cx="1482262"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This patient felt unheard and pressured. That’s serious. We owe her a response.</a:t>
                </a:r>
              </a:p>
            </p:txBody>
          </p:sp>
        </p:grpSp>
      </p:grpSp>
      <p:grpSp>
        <p:nvGrpSpPr>
          <p:cNvPr id="13" name="Group 13"/>
          <p:cNvGrpSpPr/>
          <p:nvPr/>
        </p:nvGrpSpPr>
        <p:grpSpPr>
          <a:xfrm>
            <a:off x="0" y="132318"/>
            <a:ext cx="5893578" cy="1150567"/>
            <a:chOff x="0" y="-21500"/>
            <a:chExt cx="1701844" cy="332241"/>
          </a:xfrm>
        </p:grpSpPr>
        <p:sp>
          <p:nvSpPr>
            <p:cNvPr id="14" name="Freeform 14"/>
            <p:cNvSpPr/>
            <p:nvPr/>
          </p:nvSpPr>
          <p:spPr>
            <a:xfrm>
              <a:off x="0" y="0"/>
              <a:ext cx="1701844" cy="284616"/>
            </a:xfrm>
            <a:custGeom>
              <a:avLst/>
              <a:gdLst/>
              <a:ahLst/>
              <a:cxnLst/>
              <a:rect l="l" t="t" r="r" b="b"/>
              <a:pathLst>
                <a:path w="1701844" h="284616">
                  <a:moveTo>
                    <a:pt x="66995" y="0"/>
                  </a:moveTo>
                  <a:lnTo>
                    <a:pt x="1634850" y="0"/>
                  </a:lnTo>
                  <a:cubicBezTo>
                    <a:pt x="1671850" y="0"/>
                    <a:pt x="1701844" y="29995"/>
                    <a:pt x="1701844" y="66995"/>
                  </a:cubicBezTo>
                  <a:lnTo>
                    <a:pt x="1701844" y="217621"/>
                  </a:lnTo>
                  <a:cubicBezTo>
                    <a:pt x="1701844" y="235389"/>
                    <a:pt x="1694786" y="252429"/>
                    <a:pt x="1682222" y="264993"/>
                  </a:cubicBezTo>
                  <a:cubicBezTo>
                    <a:pt x="1669658" y="277557"/>
                    <a:pt x="1652618" y="284616"/>
                    <a:pt x="1634850" y="284616"/>
                  </a:cubicBezTo>
                  <a:lnTo>
                    <a:pt x="66995" y="284616"/>
                  </a:lnTo>
                  <a:cubicBezTo>
                    <a:pt x="49227" y="284616"/>
                    <a:pt x="32186" y="277557"/>
                    <a:pt x="19622" y="264993"/>
                  </a:cubicBezTo>
                  <a:cubicBezTo>
                    <a:pt x="7058" y="252429"/>
                    <a:pt x="0" y="235389"/>
                    <a:pt x="0" y="217621"/>
                  </a:cubicBezTo>
                  <a:lnTo>
                    <a:pt x="0" y="66995"/>
                  </a:lnTo>
                  <a:cubicBezTo>
                    <a:pt x="0" y="49227"/>
                    <a:pt x="7058" y="32186"/>
                    <a:pt x="19622" y="19622"/>
                  </a:cubicBezTo>
                  <a:cubicBezTo>
                    <a:pt x="32186" y="7058"/>
                    <a:pt x="49227" y="0"/>
                    <a:pt x="66995" y="0"/>
                  </a:cubicBezTo>
                  <a:close/>
                </a:path>
              </a:pathLst>
            </a:custGeom>
            <a:solidFill>
              <a:srgbClr val="B8F2E6"/>
            </a:solidFill>
            <a:ln w="38100" cap="rnd">
              <a:solidFill>
                <a:srgbClr val="5E6472"/>
              </a:solidFill>
              <a:prstDash val="solid"/>
              <a:round/>
            </a:ln>
          </p:spPr>
          <p:txBody>
            <a:bodyPr/>
            <a:lstStyle/>
            <a:p>
              <a:endParaRPr lang="en-US"/>
            </a:p>
          </p:txBody>
        </p:sp>
        <p:sp>
          <p:nvSpPr>
            <p:cNvPr id="15" name="TextBox 15"/>
            <p:cNvSpPr txBox="1"/>
            <p:nvPr/>
          </p:nvSpPr>
          <p:spPr>
            <a:xfrm>
              <a:off x="0" y="-21500"/>
              <a:ext cx="1701844"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ACCOUNTABILITY: RESPECT</a:t>
              </a:r>
            </a:p>
          </p:txBody>
        </p:sp>
      </p:gr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3287" b="-13287"/>
            </a:stretch>
          </a:blipFill>
        </p:spPr>
        <p:txBody>
          <a:bodyPr/>
          <a:lstStyle/>
          <a:p>
            <a:endParaRPr lang="en-US"/>
          </a:p>
        </p:txBody>
      </p:sp>
      <p:sp>
        <p:nvSpPr>
          <p:cNvPr id="3" name="Freeform 3"/>
          <p:cNvSpPr/>
          <p:nvPr/>
        </p:nvSpPr>
        <p:spPr>
          <a:xfrm>
            <a:off x="1645352" y="1437895"/>
            <a:ext cx="14997296" cy="7411211"/>
          </a:xfrm>
          <a:custGeom>
            <a:avLst/>
            <a:gdLst/>
            <a:ahLst/>
            <a:cxnLst/>
            <a:rect l="l" t="t" r="r" b="b"/>
            <a:pathLst>
              <a:path w="14997296" h="7411211">
                <a:moveTo>
                  <a:pt x="0" y="0"/>
                </a:moveTo>
                <a:lnTo>
                  <a:pt x="14997296" y="0"/>
                </a:lnTo>
                <a:lnTo>
                  <a:pt x="14997296" y="7411210"/>
                </a:lnTo>
                <a:lnTo>
                  <a:pt x="0" y="7411210"/>
                </a:lnTo>
                <a:lnTo>
                  <a:pt x="0" y="0"/>
                </a:lnTo>
                <a:close/>
              </a:path>
            </a:pathLst>
          </a:custGeom>
          <a:blipFill>
            <a:blip r:embed="rId4"/>
            <a:stretch>
              <a:fillRect l="-10970" t="-37362" r="-10970" b="-38328"/>
            </a:stretch>
          </a:blipFill>
        </p:spPr>
        <p:txBody>
          <a:bodyPr/>
          <a:lstStyle/>
          <a:p>
            <a:endParaRPr lang="en-US"/>
          </a:p>
        </p:txBody>
      </p:sp>
      <p:grpSp>
        <p:nvGrpSpPr>
          <p:cNvPr id="4" name="Group 4"/>
          <p:cNvGrpSpPr/>
          <p:nvPr/>
        </p:nvGrpSpPr>
        <p:grpSpPr>
          <a:xfrm>
            <a:off x="1645352" y="1437895"/>
            <a:ext cx="14997296" cy="7411211"/>
            <a:chOff x="0" y="0"/>
            <a:chExt cx="3949905" cy="1951924"/>
          </a:xfrm>
        </p:grpSpPr>
        <p:sp>
          <p:nvSpPr>
            <p:cNvPr id="5" name="Freeform 5"/>
            <p:cNvSpPr/>
            <p:nvPr/>
          </p:nvSpPr>
          <p:spPr>
            <a:xfrm>
              <a:off x="0" y="0"/>
              <a:ext cx="3949905" cy="1951924"/>
            </a:xfrm>
            <a:custGeom>
              <a:avLst/>
              <a:gdLst/>
              <a:ahLst/>
              <a:cxnLst/>
              <a:rect l="l" t="t" r="r" b="b"/>
              <a:pathLst>
                <a:path w="3949905" h="1951924">
                  <a:moveTo>
                    <a:pt x="0" y="0"/>
                  </a:moveTo>
                  <a:lnTo>
                    <a:pt x="3949905" y="0"/>
                  </a:lnTo>
                  <a:lnTo>
                    <a:pt x="3949905" y="1951924"/>
                  </a:lnTo>
                  <a:lnTo>
                    <a:pt x="0" y="1951924"/>
                  </a:lnTo>
                  <a:close/>
                </a:path>
              </a:pathLst>
            </a:custGeom>
            <a:solidFill>
              <a:srgbClr val="FEFAF6">
                <a:alpha val="60000"/>
              </a:srgbClr>
            </a:solidFill>
          </p:spPr>
          <p:txBody>
            <a:bodyPr/>
            <a:lstStyle/>
            <a:p>
              <a:endParaRPr lang="en-US"/>
            </a:p>
          </p:txBody>
        </p:sp>
        <p:sp>
          <p:nvSpPr>
            <p:cNvPr id="6" name="TextBox 6"/>
            <p:cNvSpPr txBox="1"/>
            <p:nvPr/>
          </p:nvSpPr>
          <p:spPr>
            <a:xfrm>
              <a:off x="0" y="-66675"/>
              <a:ext cx="3949905" cy="2018599"/>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2375030" y="1708785"/>
            <a:ext cx="13537940" cy="5916930"/>
          </a:xfrm>
          <a:prstGeom prst="rect">
            <a:avLst/>
          </a:prstGeom>
        </p:spPr>
        <p:txBody>
          <a:bodyPr lIns="0" tIns="0" rIns="0" bIns="0" rtlCol="0" anchor="t">
            <a:spAutoFit/>
          </a:bodyPr>
          <a:lstStyle/>
          <a:p>
            <a:pPr algn="l">
              <a:lnSpc>
                <a:spcPts val="6720"/>
              </a:lnSpc>
            </a:pPr>
            <a:r>
              <a:rPr lang="en-US" sz="4800">
                <a:solidFill>
                  <a:srgbClr val="000000"/>
                </a:solidFill>
                <a:latin typeface="Roboto"/>
                <a:ea typeface="Roboto"/>
                <a:cs typeface="Roboto"/>
                <a:sym typeface="Roboto"/>
              </a:rPr>
              <a:t>She brings the card to the unit manager and says:</a:t>
            </a:r>
          </a:p>
          <a:p>
            <a:pPr algn="l">
              <a:lnSpc>
                <a:spcPts val="6720"/>
              </a:lnSpc>
            </a:pPr>
            <a:r>
              <a:rPr lang="en-US" sz="4800">
                <a:solidFill>
                  <a:srgbClr val="000000"/>
                </a:solidFill>
                <a:latin typeface="Roboto"/>
                <a:ea typeface="Roboto"/>
                <a:cs typeface="Roboto"/>
                <a:sym typeface="Roboto"/>
              </a:rPr>
              <a:t> </a:t>
            </a:r>
          </a:p>
          <a:p>
            <a:pPr algn="l">
              <a:lnSpc>
                <a:spcPts val="6720"/>
              </a:lnSpc>
              <a:spcBef>
                <a:spcPct val="0"/>
              </a:spcBef>
            </a:pPr>
            <a:r>
              <a:rPr lang="en-US" sz="4800">
                <a:solidFill>
                  <a:srgbClr val="000000"/>
                </a:solidFill>
                <a:latin typeface="Roboto"/>
                <a:ea typeface="Roboto"/>
                <a:cs typeface="Roboto"/>
                <a:sym typeface="Roboto"/>
              </a:rPr>
              <a:t>“I want to elevate this concern. It sounds like there may have been a breakdown in communication during labor. Even though the consent form was signed, the patient’s perception matters and we should find out what happened.”</a:t>
            </a:r>
          </a:p>
        </p:txBody>
      </p:sp>
      <p:grpSp>
        <p:nvGrpSpPr>
          <p:cNvPr id="8" name="Group 8"/>
          <p:cNvGrpSpPr/>
          <p:nvPr/>
        </p:nvGrpSpPr>
        <p:grpSpPr>
          <a:xfrm>
            <a:off x="0" y="8928124"/>
            <a:ext cx="18288000" cy="1485453"/>
            <a:chOff x="0" y="-33338"/>
            <a:chExt cx="4816593" cy="391230"/>
          </a:xfrm>
        </p:grpSpPr>
        <p:sp>
          <p:nvSpPr>
            <p:cNvPr id="9" name="Freeform 9"/>
            <p:cNvSpPr/>
            <p:nvPr/>
          </p:nvSpPr>
          <p:spPr>
            <a:xfrm>
              <a:off x="0" y="0"/>
              <a:ext cx="4816592" cy="324555"/>
            </a:xfrm>
            <a:custGeom>
              <a:avLst/>
              <a:gdLst/>
              <a:ahLst/>
              <a:cxnLst/>
              <a:rect l="l" t="t" r="r" b="b"/>
              <a:pathLst>
                <a:path w="4816592" h="324555">
                  <a:moveTo>
                    <a:pt x="0" y="0"/>
                  </a:moveTo>
                  <a:lnTo>
                    <a:pt x="4816592" y="0"/>
                  </a:lnTo>
                  <a:lnTo>
                    <a:pt x="4816592" y="324555"/>
                  </a:lnTo>
                  <a:lnTo>
                    <a:pt x="0" y="324555"/>
                  </a:lnTo>
                  <a:close/>
                </a:path>
              </a:pathLst>
            </a:custGeom>
            <a:solidFill>
              <a:srgbClr val="FEFAF6"/>
            </a:solidFill>
          </p:spPr>
          <p:txBody>
            <a:bodyPr/>
            <a:lstStyle/>
            <a:p>
              <a:endParaRPr lang="en-US"/>
            </a:p>
          </p:txBody>
        </p:sp>
        <p:sp>
          <p:nvSpPr>
            <p:cNvPr id="10" name="TextBox 10"/>
            <p:cNvSpPr txBox="1"/>
            <p:nvPr/>
          </p:nvSpPr>
          <p:spPr>
            <a:xfrm>
              <a:off x="0" y="-33338"/>
              <a:ext cx="4816593" cy="391230"/>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The charge nurse then returns to the patient's room with the Spanish interpreter on video to follow up. </a:t>
              </a:r>
            </a:p>
          </p:txBody>
        </p:sp>
      </p:grpSp>
      <p:grpSp>
        <p:nvGrpSpPr>
          <p:cNvPr id="11" name="Group 11"/>
          <p:cNvGrpSpPr/>
          <p:nvPr/>
        </p:nvGrpSpPr>
        <p:grpSpPr>
          <a:xfrm>
            <a:off x="0" y="124308"/>
            <a:ext cx="5893578" cy="1150567"/>
            <a:chOff x="0" y="-23813"/>
            <a:chExt cx="1701844" cy="332241"/>
          </a:xfrm>
        </p:grpSpPr>
        <p:sp>
          <p:nvSpPr>
            <p:cNvPr id="12" name="Freeform 12"/>
            <p:cNvSpPr/>
            <p:nvPr/>
          </p:nvSpPr>
          <p:spPr>
            <a:xfrm>
              <a:off x="0" y="0"/>
              <a:ext cx="1701844" cy="284616"/>
            </a:xfrm>
            <a:custGeom>
              <a:avLst/>
              <a:gdLst/>
              <a:ahLst/>
              <a:cxnLst/>
              <a:rect l="l" t="t" r="r" b="b"/>
              <a:pathLst>
                <a:path w="1701844" h="284616">
                  <a:moveTo>
                    <a:pt x="66995" y="0"/>
                  </a:moveTo>
                  <a:lnTo>
                    <a:pt x="1634850" y="0"/>
                  </a:lnTo>
                  <a:cubicBezTo>
                    <a:pt x="1671850" y="0"/>
                    <a:pt x="1701844" y="29995"/>
                    <a:pt x="1701844" y="66995"/>
                  </a:cubicBezTo>
                  <a:lnTo>
                    <a:pt x="1701844" y="217621"/>
                  </a:lnTo>
                  <a:cubicBezTo>
                    <a:pt x="1701844" y="235389"/>
                    <a:pt x="1694786" y="252429"/>
                    <a:pt x="1682222" y="264993"/>
                  </a:cubicBezTo>
                  <a:cubicBezTo>
                    <a:pt x="1669658" y="277557"/>
                    <a:pt x="1652618" y="284616"/>
                    <a:pt x="1634850" y="284616"/>
                  </a:cubicBezTo>
                  <a:lnTo>
                    <a:pt x="66995" y="284616"/>
                  </a:lnTo>
                  <a:cubicBezTo>
                    <a:pt x="49227" y="284616"/>
                    <a:pt x="32186" y="277557"/>
                    <a:pt x="19622" y="264993"/>
                  </a:cubicBezTo>
                  <a:cubicBezTo>
                    <a:pt x="7058" y="252429"/>
                    <a:pt x="0" y="235389"/>
                    <a:pt x="0" y="217621"/>
                  </a:cubicBezTo>
                  <a:lnTo>
                    <a:pt x="0" y="66995"/>
                  </a:lnTo>
                  <a:cubicBezTo>
                    <a:pt x="0" y="49227"/>
                    <a:pt x="7058" y="32186"/>
                    <a:pt x="19622" y="19622"/>
                  </a:cubicBezTo>
                  <a:cubicBezTo>
                    <a:pt x="32186" y="7058"/>
                    <a:pt x="49227" y="0"/>
                    <a:pt x="66995" y="0"/>
                  </a:cubicBezTo>
                  <a:close/>
                </a:path>
              </a:pathLst>
            </a:custGeom>
            <a:solidFill>
              <a:srgbClr val="B8F2E6"/>
            </a:solidFill>
            <a:ln w="38100" cap="rnd">
              <a:solidFill>
                <a:srgbClr val="5E6472"/>
              </a:solidFill>
              <a:prstDash val="solid"/>
              <a:round/>
            </a:ln>
          </p:spPr>
          <p:txBody>
            <a:bodyPr/>
            <a:lstStyle/>
            <a:p>
              <a:endParaRPr lang="en-US"/>
            </a:p>
          </p:txBody>
        </p:sp>
        <p:sp>
          <p:nvSpPr>
            <p:cNvPr id="13" name="TextBox 13"/>
            <p:cNvSpPr txBox="1"/>
            <p:nvPr/>
          </p:nvSpPr>
          <p:spPr>
            <a:xfrm>
              <a:off x="0" y="-23813"/>
              <a:ext cx="1701844"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ACCOUNTABILITY: RESPECT</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078" b="-7078"/>
            </a:stretch>
          </a:blipFill>
        </p:spPr>
        <p:txBody>
          <a:bodyPr/>
          <a:lstStyle/>
          <a:p>
            <a:endParaRPr lang="en-US"/>
          </a:p>
        </p:txBody>
      </p:sp>
      <p:grpSp>
        <p:nvGrpSpPr>
          <p:cNvPr id="3" name="Group 3"/>
          <p:cNvGrpSpPr/>
          <p:nvPr/>
        </p:nvGrpSpPr>
        <p:grpSpPr>
          <a:xfrm>
            <a:off x="-2940874" y="3898358"/>
            <a:ext cx="9582963" cy="6388642"/>
            <a:chOff x="0" y="0"/>
            <a:chExt cx="12777284" cy="8518190"/>
          </a:xfrm>
        </p:grpSpPr>
        <p:sp>
          <p:nvSpPr>
            <p:cNvPr id="4" name="Freeform 4"/>
            <p:cNvSpPr/>
            <p:nvPr/>
          </p:nvSpPr>
          <p:spPr>
            <a:xfrm>
              <a:off x="0" y="0"/>
              <a:ext cx="12777284" cy="8518190"/>
            </a:xfrm>
            <a:custGeom>
              <a:avLst/>
              <a:gdLst/>
              <a:ahLst/>
              <a:cxnLst/>
              <a:rect l="l" t="t" r="r" b="b"/>
              <a:pathLst>
                <a:path w="12777284" h="8518190">
                  <a:moveTo>
                    <a:pt x="0" y="0"/>
                  </a:moveTo>
                  <a:lnTo>
                    <a:pt x="12777284" y="0"/>
                  </a:lnTo>
                  <a:lnTo>
                    <a:pt x="12777284" y="8518190"/>
                  </a:lnTo>
                  <a:lnTo>
                    <a:pt x="0" y="8518190"/>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5890913" y="6999914"/>
              <a:ext cx="1923804" cy="1088971"/>
              <a:chOff x="0" y="-28973"/>
              <a:chExt cx="380011" cy="215105"/>
            </a:xfrm>
          </p:grpSpPr>
          <p:sp>
            <p:nvSpPr>
              <p:cNvPr id="6" name="Freeform 6"/>
              <p:cNvSpPr/>
              <p:nvPr/>
            </p:nvSpPr>
            <p:spPr>
              <a:xfrm>
                <a:off x="0" y="0"/>
                <a:ext cx="380011" cy="167480"/>
              </a:xfrm>
              <a:custGeom>
                <a:avLst/>
                <a:gdLst/>
                <a:ahLst/>
                <a:cxnLst/>
                <a:rect l="l" t="t" r="r" b="b"/>
                <a:pathLst>
                  <a:path w="380011" h="167480">
                    <a:moveTo>
                      <a:pt x="83740" y="0"/>
                    </a:moveTo>
                    <a:lnTo>
                      <a:pt x="296271" y="0"/>
                    </a:lnTo>
                    <a:cubicBezTo>
                      <a:pt x="342519" y="0"/>
                      <a:pt x="380011" y="37492"/>
                      <a:pt x="380011" y="83740"/>
                    </a:cubicBezTo>
                    <a:lnTo>
                      <a:pt x="380011" y="83740"/>
                    </a:lnTo>
                    <a:cubicBezTo>
                      <a:pt x="380011" y="129988"/>
                      <a:pt x="342519" y="167480"/>
                      <a:pt x="296271"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B8F2E6"/>
                </a:solidFill>
                <a:prstDash val="solid"/>
                <a:round/>
              </a:ln>
            </p:spPr>
            <p:txBody>
              <a:bodyPr/>
              <a:lstStyle/>
              <a:p>
                <a:endParaRPr lang="en-US"/>
              </a:p>
            </p:txBody>
          </p:sp>
          <p:sp>
            <p:nvSpPr>
              <p:cNvPr id="7" name="TextBox 7"/>
              <p:cNvSpPr txBox="1"/>
              <p:nvPr/>
            </p:nvSpPr>
            <p:spPr>
              <a:xfrm>
                <a:off x="0" y="-28973"/>
                <a:ext cx="380011"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Patient</a:t>
                </a:r>
              </a:p>
            </p:txBody>
          </p:sp>
        </p:grpSp>
      </p:grpSp>
      <p:grpSp>
        <p:nvGrpSpPr>
          <p:cNvPr id="8" name="Group 8"/>
          <p:cNvGrpSpPr/>
          <p:nvPr/>
        </p:nvGrpSpPr>
        <p:grpSpPr>
          <a:xfrm>
            <a:off x="4916249" y="2841612"/>
            <a:ext cx="7059452" cy="7445388"/>
            <a:chOff x="0" y="0"/>
            <a:chExt cx="9412603" cy="9927183"/>
          </a:xfrm>
        </p:grpSpPr>
        <p:sp>
          <p:nvSpPr>
            <p:cNvPr id="9" name="Freeform 9"/>
            <p:cNvSpPr/>
            <p:nvPr/>
          </p:nvSpPr>
          <p:spPr>
            <a:xfrm>
              <a:off x="0" y="0"/>
              <a:ext cx="9412603" cy="9927183"/>
            </a:xfrm>
            <a:custGeom>
              <a:avLst/>
              <a:gdLst/>
              <a:ahLst/>
              <a:cxnLst/>
              <a:rect l="l" t="t" r="r" b="b"/>
              <a:pathLst>
                <a:path w="9412603" h="9927183">
                  <a:moveTo>
                    <a:pt x="0" y="0"/>
                  </a:moveTo>
                  <a:lnTo>
                    <a:pt x="9412603" y="0"/>
                  </a:lnTo>
                  <a:lnTo>
                    <a:pt x="9412603" y="9927183"/>
                  </a:lnTo>
                  <a:lnTo>
                    <a:pt x="0" y="9927183"/>
                  </a:lnTo>
                  <a:lnTo>
                    <a:pt x="0" y="0"/>
                  </a:lnTo>
                  <a:close/>
                </a:path>
              </a:pathLst>
            </a:custGeom>
            <a:blipFill>
              <a:blip r:embed="rId5"/>
              <a:stretch>
                <a:fillRect l="-58125"/>
              </a:stretch>
            </a:blipFill>
          </p:spPr>
          <p:txBody>
            <a:bodyPr/>
            <a:lstStyle/>
            <a:p>
              <a:endParaRPr lang="en-US"/>
            </a:p>
          </p:txBody>
        </p:sp>
        <p:grpSp>
          <p:nvGrpSpPr>
            <p:cNvPr id="10" name="Group 10"/>
            <p:cNvGrpSpPr/>
            <p:nvPr/>
          </p:nvGrpSpPr>
          <p:grpSpPr>
            <a:xfrm>
              <a:off x="1008824" y="8555582"/>
              <a:ext cx="2804115" cy="1088971"/>
              <a:chOff x="0" y="-23991"/>
              <a:chExt cx="553899" cy="215105"/>
            </a:xfrm>
          </p:grpSpPr>
          <p:sp>
            <p:nvSpPr>
              <p:cNvPr id="11" name="Freeform 11"/>
              <p:cNvSpPr/>
              <p:nvPr/>
            </p:nvSpPr>
            <p:spPr>
              <a:xfrm>
                <a:off x="0" y="0"/>
                <a:ext cx="553899" cy="167480"/>
              </a:xfrm>
              <a:custGeom>
                <a:avLst/>
                <a:gdLst/>
                <a:ahLst/>
                <a:cxnLst/>
                <a:rect l="l" t="t" r="r" b="b"/>
                <a:pathLst>
                  <a:path w="553899" h="167480">
                    <a:moveTo>
                      <a:pt x="83740" y="0"/>
                    </a:moveTo>
                    <a:lnTo>
                      <a:pt x="470159" y="0"/>
                    </a:lnTo>
                    <a:cubicBezTo>
                      <a:pt x="516408" y="0"/>
                      <a:pt x="553899" y="37492"/>
                      <a:pt x="553899" y="83740"/>
                    </a:cubicBezTo>
                    <a:lnTo>
                      <a:pt x="553899" y="83740"/>
                    </a:lnTo>
                    <a:cubicBezTo>
                      <a:pt x="553899" y="129988"/>
                      <a:pt x="516408" y="167480"/>
                      <a:pt x="470159"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F8A69F"/>
                </a:solidFill>
                <a:prstDash val="solid"/>
                <a:round/>
              </a:ln>
            </p:spPr>
            <p:txBody>
              <a:bodyPr/>
              <a:lstStyle/>
              <a:p>
                <a:endParaRPr lang="en-US"/>
              </a:p>
            </p:txBody>
          </p:sp>
          <p:sp>
            <p:nvSpPr>
              <p:cNvPr id="12" name="TextBox 12"/>
              <p:cNvSpPr txBox="1"/>
              <p:nvPr/>
            </p:nvSpPr>
            <p:spPr>
              <a:xfrm>
                <a:off x="0" y="-23991"/>
                <a:ext cx="553899"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Support Person</a:t>
                </a:r>
              </a:p>
            </p:txBody>
          </p:sp>
        </p:grpSp>
      </p:grpSp>
      <p:grpSp>
        <p:nvGrpSpPr>
          <p:cNvPr id="13" name="Group 13"/>
          <p:cNvGrpSpPr/>
          <p:nvPr/>
        </p:nvGrpSpPr>
        <p:grpSpPr>
          <a:xfrm>
            <a:off x="11803307" y="2493083"/>
            <a:ext cx="6002120" cy="9003180"/>
            <a:chOff x="0" y="0"/>
            <a:chExt cx="8002826" cy="12004239"/>
          </a:xfrm>
        </p:grpSpPr>
        <p:sp>
          <p:nvSpPr>
            <p:cNvPr id="14" name="Freeform 14"/>
            <p:cNvSpPr/>
            <p:nvPr/>
          </p:nvSpPr>
          <p:spPr>
            <a:xfrm flipH="1">
              <a:off x="0" y="0"/>
              <a:ext cx="8002826" cy="12004239"/>
            </a:xfrm>
            <a:custGeom>
              <a:avLst/>
              <a:gdLst/>
              <a:ahLst/>
              <a:cxnLst/>
              <a:rect l="l" t="t" r="r" b="b"/>
              <a:pathLst>
                <a:path w="8002826" h="12004239">
                  <a:moveTo>
                    <a:pt x="8002826" y="0"/>
                  </a:moveTo>
                  <a:lnTo>
                    <a:pt x="0" y="0"/>
                  </a:lnTo>
                  <a:lnTo>
                    <a:pt x="0" y="12004239"/>
                  </a:lnTo>
                  <a:lnTo>
                    <a:pt x="8002826" y="12004239"/>
                  </a:lnTo>
                  <a:lnTo>
                    <a:pt x="8002826" y="0"/>
                  </a:lnTo>
                  <a:close/>
                </a:path>
              </a:pathLst>
            </a:custGeom>
            <a:blipFill>
              <a:blip r:embed="rId6"/>
              <a:stretch>
                <a:fillRect/>
              </a:stretch>
            </a:blipFill>
          </p:spPr>
          <p:txBody>
            <a:bodyPr/>
            <a:lstStyle/>
            <a:p>
              <a:endParaRPr lang="en-US"/>
            </a:p>
          </p:txBody>
        </p:sp>
        <p:grpSp>
          <p:nvGrpSpPr>
            <p:cNvPr id="15" name="Group 15"/>
            <p:cNvGrpSpPr/>
            <p:nvPr/>
          </p:nvGrpSpPr>
          <p:grpSpPr>
            <a:xfrm>
              <a:off x="1159856" y="8900638"/>
              <a:ext cx="2334616" cy="1088971"/>
              <a:chOff x="0" y="-23635"/>
              <a:chExt cx="461159" cy="215105"/>
            </a:xfrm>
          </p:grpSpPr>
          <p:sp>
            <p:nvSpPr>
              <p:cNvPr id="16" name="Freeform 16"/>
              <p:cNvSpPr/>
              <p:nvPr/>
            </p:nvSpPr>
            <p:spPr>
              <a:xfrm>
                <a:off x="0" y="0"/>
                <a:ext cx="461159" cy="167480"/>
              </a:xfrm>
              <a:custGeom>
                <a:avLst/>
                <a:gdLst/>
                <a:ahLst/>
                <a:cxnLst/>
                <a:rect l="l" t="t" r="r" b="b"/>
                <a:pathLst>
                  <a:path w="461159" h="167480">
                    <a:moveTo>
                      <a:pt x="83740" y="0"/>
                    </a:moveTo>
                    <a:lnTo>
                      <a:pt x="377419" y="0"/>
                    </a:lnTo>
                    <a:cubicBezTo>
                      <a:pt x="423667" y="0"/>
                      <a:pt x="461159" y="37492"/>
                      <a:pt x="461159" y="83740"/>
                    </a:cubicBezTo>
                    <a:lnTo>
                      <a:pt x="461159" y="83740"/>
                    </a:lnTo>
                    <a:cubicBezTo>
                      <a:pt x="461159" y="129988"/>
                      <a:pt x="423667" y="167480"/>
                      <a:pt x="377419"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5E6472"/>
                </a:solidFill>
                <a:prstDash val="solid"/>
                <a:round/>
              </a:ln>
            </p:spPr>
            <p:txBody>
              <a:bodyPr/>
              <a:lstStyle/>
              <a:p>
                <a:endParaRPr lang="en-US"/>
              </a:p>
            </p:txBody>
          </p:sp>
          <p:sp>
            <p:nvSpPr>
              <p:cNvPr id="17" name="TextBox 17"/>
              <p:cNvSpPr txBox="1"/>
              <p:nvPr/>
            </p:nvSpPr>
            <p:spPr>
              <a:xfrm>
                <a:off x="0" y="-23635"/>
                <a:ext cx="461159"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Triage Nurse</a:t>
                </a:r>
              </a:p>
            </p:txBody>
          </p:sp>
        </p:grpSp>
      </p:grpSp>
      <p:grpSp>
        <p:nvGrpSpPr>
          <p:cNvPr id="18" name="Group 18"/>
          <p:cNvGrpSpPr/>
          <p:nvPr/>
        </p:nvGrpSpPr>
        <p:grpSpPr>
          <a:xfrm>
            <a:off x="222868" y="2356699"/>
            <a:ext cx="3746333" cy="1844966"/>
            <a:chOff x="0" y="-181845"/>
            <a:chExt cx="4995111" cy="2459955"/>
          </a:xfrm>
        </p:grpSpPr>
        <p:sp>
          <p:nvSpPr>
            <p:cNvPr id="22" name="AutoShape 22"/>
            <p:cNvSpPr/>
            <p:nvPr/>
          </p:nvSpPr>
          <p:spPr>
            <a:xfrm>
              <a:off x="2657064" y="1637711"/>
              <a:ext cx="870872" cy="640399"/>
            </a:xfrm>
            <a:prstGeom prst="line">
              <a:avLst/>
            </a:prstGeom>
            <a:ln w="76200" cap="rnd">
              <a:solidFill>
                <a:srgbClr val="B8F2E6"/>
              </a:solidFill>
              <a:prstDash val="solid"/>
              <a:headEnd type="none" w="sm" len="sm"/>
              <a:tailEnd type="none" w="sm" len="sm"/>
            </a:ln>
          </p:spPr>
          <p:txBody>
            <a:bodyPr/>
            <a:lstStyle/>
            <a:p>
              <a:endParaRPr lang="en-US"/>
            </a:p>
          </p:txBody>
        </p:sp>
        <p:grpSp>
          <p:nvGrpSpPr>
            <p:cNvPr id="19" name="Group 19"/>
            <p:cNvGrpSpPr/>
            <p:nvPr/>
          </p:nvGrpSpPr>
          <p:grpSpPr>
            <a:xfrm>
              <a:off x="0" y="-181845"/>
              <a:ext cx="4995111" cy="1997939"/>
              <a:chOff x="0" y="-35920"/>
              <a:chExt cx="986689" cy="394655"/>
            </a:xfrm>
          </p:grpSpPr>
          <p:sp>
            <p:nvSpPr>
              <p:cNvPr id="20" name="Freeform 20"/>
              <p:cNvSpPr/>
              <p:nvPr/>
            </p:nvSpPr>
            <p:spPr>
              <a:xfrm>
                <a:off x="0" y="0"/>
                <a:ext cx="986689" cy="337505"/>
              </a:xfrm>
              <a:custGeom>
                <a:avLst/>
                <a:gdLst/>
                <a:ahLst/>
                <a:cxnLst/>
                <a:rect l="l" t="t" r="r" b="b"/>
                <a:pathLst>
                  <a:path w="986689" h="337505">
                    <a:moveTo>
                      <a:pt x="105393" y="0"/>
                    </a:moveTo>
                    <a:lnTo>
                      <a:pt x="881295" y="0"/>
                    </a:lnTo>
                    <a:cubicBezTo>
                      <a:pt x="939502" y="0"/>
                      <a:pt x="986689" y="47186"/>
                      <a:pt x="986689" y="105393"/>
                    </a:cubicBezTo>
                    <a:lnTo>
                      <a:pt x="986689" y="232111"/>
                    </a:lnTo>
                    <a:cubicBezTo>
                      <a:pt x="986689" y="290318"/>
                      <a:pt x="939502" y="337505"/>
                      <a:pt x="881295" y="337505"/>
                    </a:cubicBezTo>
                    <a:lnTo>
                      <a:pt x="105393" y="337505"/>
                    </a:lnTo>
                    <a:cubicBezTo>
                      <a:pt x="47186" y="337505"/>
                      <a:pt x="0" y="290318"/>
                      <a:pt x="0" y="232111"/>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endParaRPr lang="en-US"/>
              </a:p>
            </p:txBody>
          </p:sp>
          <p:sp>
            <p:nvSpPr>
              <p:cNvPr id="21" name="TextBox 21"/>
              <p:cNvSpPr txBox="1"/>
              <p:nvPr/>
            </p:nvSpPr>
            <p:spPr>
              <a:xfrm>
                <a:off x="0" y="-35920"/>
                <a:ext cx="98668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Por favor...</a:t>
                </a:r>
              </a:p>
              <a:p>
                <a:pPr algn="ctr">
                  <a:lnSpc>
                    <a:spcPts val="2800"/>
                  </a:lnSpc>
                </a:pPr>
                <a:r>
                  <a:rPr lang="en-US" sz="2000">
                    <a:solidFill>
                      <a:srgbClr val="000000"/>
                    </a:solidFill>
                    <a:latin typeface="Roboto"/>
                    <a:ea typeface="Roboto"/>
                    <a:cs typeface="Roboto"/>
                    <a:sym typeface="Roboto"/>
                  </a:rPr>
                  <a:t>me </a:t>
                </a:r>
                <a:r>
                  <a:rPr lang="en-US" sz="2000" err="1">
                    <a:solidFill>
                      <a:srgbClr val="000000"/>
                    </a:solidFill>
                    <a:latin typeface="Roboto"/>
                    <a:ea typeface="Roboto"/>
                    <a:cs typeface="Roboto"/>
                    <a:sym typeface="Roboto"/>
                  </a:rPr>
                  <a:t>duele</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mucho</a:t>
                </a:r>
                <a:r>
                  <a:rPr lang="en-US" sz="2000">
                    <a:solidFill>
                      <a:srgbClr val="000000"/>
                    </a:solidFill>
                    <a:latin typeface="Roboto"/>
                    <a:ea typeface="Roboto"/>
                    <a:cs typeface="Roboto"/>
                    <a:sym typeface="Roboto"/>
                  </a:rPr>
                  <a:t>...</a:t>
                </a:r>
              </a:p>
            </p:txBody>
          </p:sp>
        </p:grpSp>
      </p:grpSp>
      <p:grpSp>
        <p:nvGrpSpPr>
          <p:cNvPr id="23" name="Group 23"/>
          <p:cNvGrpSpPr/>
          <p:nvPr/>
        </p:nvGrpSpPr>
        <p:grpSpPr>
          <a:xfrm>
            <a:off x="6218231" y="1433018"/>
            <a:ext cx="4083786" cy="2072728"/>
            <a:chOff x="0" y="-35716"/>
            <a:chExt cx="5445048" cy="2763637"/>
          </a:xfrm>
        </p:grpSpPr>
        <p:sp>
          <p:nvSpPr>
            <p:cNvPr id="27" name="AutoShape 27"/>
            <p:cNvSpPr/>
            <p:nvPr/>
          </p:nvSpPr>
          <p:spPr>
            <a:xfrm flipV="1">
              <a:off x="2076962" y="1661740"/>
              <a:ext cx="1110768" cy="1066181"/>
            </a:xfrm>
            <a:prstGeom prst="line">
              <a:avLst/>
            </a:prstGeom>
            <a:ln w="76200" cap="rnd">
              <a:solidFill>
                <a:srgbClr val="FFB7AF"/>
              </a:solidFill>
              <a:prstDash val="solid"/>
              <a:headEnd type="none" w="sm" len="sm"/>
              <a:tailEnd type="none" w="sm" len="sm"/>
            </a:ln>
          </p:spPr>
          <p:txBody>
            <a:bodyPr/>
            <a:lstStyle/>
            <a:p>
              <a:endParaRPr lang="en-US"/>
            </a:p>
          </p:txBody>
        </p:sp>
        <p:grpSp>
          <p:nvGrpSpPr>
            <p:cNvPr id="24" name="Group 24"/>
            <p:cNvGrpSpPr/>
            <p:nvPr/>
          </p:nvGrpSpPr>
          <p:grpSpPr>
            <a:xfrm>
              <a:off x="0" y="-35716"/>
              <a:ext cx="5445048" cy="1997939"/>
              <a:chOff x="0" y="-7055"/>
              <a:chExt cx="1075565" cy="394655"/>
            </a:xfrm>
          </p:grpSpPr>
          <p:sp>
            <p:nvSpPr>
              <p:cNvPr id="25" name="Freeform 25"/>
              <p:cNvSpPr/>
              <p:nvPr/>
            </p:nvSpPr>
            <p:spPr>
              <a:xfrm>
                <a:off x="0" y="0"/>
                <a:ext cx="1075565" cy="337505"/>
              </a:xfrm>
              <a:custGeom>
                <a:avLst/>
                <a:gdLst/>
                <a:ahLst/>
                <a:cxnLst/>
                <a:rect l="l" t="t" r="r" b="b"/>
                <a:pathLst>
                  <a:path w="1075565" h="337505">
                    <a:moveTo>
                      <a:pt x="96684" y="0"/>
                    </a:moveTo>
                    <a:lnTo>
                      <a:pt x="978881" y="0"/>
                    </a:lnTo>
                    <a:cubicBezTo>
                      <a:pt x="1004523" y="0"/>
                      <a:pt x="1029115" y="10186"/>
                      <a:pt x="1047247" y="28318"/>
                    </a:cubicBezTo>
                    <a:cubicBezTo>
                      <a:pt x="1065379" y="46450"/>
                      <a:pt x="1075565" y="71042"/>
                      <a:pt x="1075565" y="96684"/>
                    </a:cubicBezTo>
                    <a:lnTo>
                      <a:pt x="1075565" y="240820"/>
                    </a:lnTo>
                    <a:cubicBezTo>
                      <a:pt x="1075565" y="266463"/>
                      <a:pt x="1065379" y="291055"/>
                      <a:pt x="1047247" y="309186"/>
                    </a:cubicBezTo>
                    <a:cubicBezTo>
                      <a:pt x="1029115" y="327318"/>
                      <a:pt x="1004523" y="337505"/>
                      <a:pt x="978881" y="337505"/>
                    </a:cubicBezTo>
                    <a:lnTo>
                      <a:pt x="96684" y="337505"/>
                    </a:lnTo>
                    <a:cubicBezTo>
                      <a:pt x="71042" y="337505"/>
                      <a:pt x="46450" y="327318"/>
                      <a:pt x="28318" y="309186"/>
                    </a:cubicBezTo>
                    <a:cubicBezTo>
                      <a:pt x="10186" y="291055"/>
                      <a:pt x="0" y="266463"/>
                      <a:pt x="0" y="240820"/>
                    </a:cubicBezTo>
                    <a:lnTo>
                      <a:pt x="0" y="96684"/>
                    </a:lnTo>
                    <a:cubicBezTo>
                      <a:pt x="0" y="71042"/>
                      <a:pt x="10186" y="46450"/>
                      <a:pt x="28318" y="28318"/>
                    </a:cubicBezTo>
                    <a:cubicBezTo>
                      <a:pt x="46450" y="10186"/>
                      <a:pt x="71042" y="0"/>
                      <a:pt x="96684" y="0"/>
                    </a:cubicBezTo>
                    <a:close/>
                  </a:path>
                </a:pathLst>
              </a:custGeom>
              <a:solidFill>
                <a:srgbClr val="FEFAF6"/>
              </a:solidFill>
              <a:ln w="66675" cap="rnd">
                <a:solidFill>
                  <a:srgbClr val="FFB7AF"/>
                </a:solidFill>
                <a:prstDash val="solid"/>
                <a:round/>
              </a:ln>
            </p:spPr>
            <p:txBody>
              <a:bodyPr/>
              <a:lstStyle/>
              <a:p>
                <a:endParaRPr lang="en-US"/>
              </a:p>
            </p:txBody>
          </p:sp>
          <p:sp>
            <p:nvSpPr>
              <p:cNvPr id="26" name="TextBox 26"/>
              <p:cNvSpPr txBox="1"/>
              <p:nvPr/>
            </p:nvSpPr>
            <p:spPr>
              <a:xfrm>
                <a:off x="0" y="-7055"/>
                <a:ext cx="1075565"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Her name Sherice Rosario. She... much pain.</a:t>
                </a:r>
              </a:p>
            </p:txBody>
          </p:sp>
        </p:grpSp>
      </p:grpSp>
      <p:grpSp>
        <p:nvGrpSpPr>
          <p:cNvPr id="28" name="Group 28"/>
          <p:cNvGrpSpPr/>
          <p:nvPr/>
        </p:nvGrpSpPr>
        <p:grpSpPr>
          <a:xfrm>
            <a:off x="9919721" y="73188"/>
            <a:ext cx="5506955" cy="1498454"/>
            <a:chOff x="0" y="-27695"/>
            <a:chExt cx="1450391" cy="394655"/>
          </a:xfrm>
        </p:grpSpPr>
        <p:sp>
          <p:nvSpPr>
            <p:cNvPr id="29" name="Freeform 29"/>
            <p:cNvSpPr/>
            <p:nvPr/>
          </p:nvSpPr>
          <p:spPr>
            <a:xfrm>
              <a:off x="0" y="0"/>
              <a:ext cx="1450391" cy="337505"/>
            </a:xfrm>
            <a:custGeom>
              <a:avLst/>
              <a:gdLst/>
              <a:ahLst/>
              <a:cxnLst/>
              <a:rect l="l" t="t" r="r" b="b"/>
              <a:pathLst>
                <a:path w="1450391" h="337505">
                  <a:moveTo>
                    <a:pt x="71698" y="0"/>
                  </a:moveTo>
                  <a:lnTo>
                    <a:pt x="1378693" y="0"/>
                  </a:lnTo>
                  <a:cubicBezTo>
                    <a:pt x="1397709" y="0"/>
                    <a:pt x="1415946" y="7554"/>
                    <a:pt x="1429392" y="21000"/>
                  </a:cubicBezTo>
                  <a:cubicBezTo>
                    <a:pt x="1442838" y="34446"/>
                    <a:pt x="1450391" y="52683"/>
                    <a:pt x="1450391" y="71698"/>
                  </a:cubicBezTo>
                  <a:lnTo>
                    <a:pt x="1450391" y="265807"/>
                  </a:lnTo>
                  <a:cubicBezTo>
                    <a:pt x="1450391" y="284822"/>
                    <a:pt x="1442838" y="303059"/>
                    <a:pt x="1429392" y="316505"/>
                  </a:cubicBezTo>
                  <a:cubicBezTo>
                    <a:pt x="1415946" y="329951"/>
                    <a:pt x="1397709" y="337505"/>
                    <a:pt x="1378693" y="337505"/>
                  </a:cubicBezTo>
                  <a:lnTo>
                    <a:pt x="71698" y="337505"/>
                  </a:lnTo>
                  <a:cubicBezTo>
                    <a:pt x="32100" y="337505"/>
                    <a:pt x="0" y="305404"/>
                    <a:pt x="0" y="265807"/>
                  </a:cubicBezTo>
                  <a:lnTo>
                    <a:pt x="0" y="71698"/>
                  </a:lnTo>
                  <a:cubicBezTo>
                    <a:pt x="0" y="52683"/>
                    <a:pt x="7554" y="34446"/>
                    <a:pt x="21000" y="21000"/>
                  </a:cubicBezTo>
                  <a:cubicBezTo>
                    <a:pt x="34446" y="7554"/>
                    <a:pt x="52683" y="0"/>
                    <a:pt x="71698" y="0"/>
                  </a:cubicBezTo>
                  <a:close/>
                </a:path>
              </a:pathLst>
            </a:custGeom>
            <a:solidFill>
              <a:srgbClr val="FEFAF6"/>
            </a:solidFill>
            <a:ln w="66675" cap="rnd">
              <a:solidFill>
                <a:srgbClr val="5E6472"/>
              </a:solidFill>
              <a:prstDash val="solid"/>
              <a:round/>
            </a:ln>
          </p:spPr>
          <p:txBody>
            <a:bodyPr/>
            <a:lstStyle/>
            <a:p>
              <a:endParaRPr lang="en-US"/>
            </a:p>
          </p:txBody>
        </p:sp>
        <p:sp>
          <p:nvSpPr>
            <p:cNvPr id="30" name="TextBox 30"/>
            <p:cNvSpPr txBox="1"/>
            <p:nvPr/>
          </p:nvSpPr>
          <p:spPr>
            <a:xfrm>
              <a:off x="0" y="-27695"/>
              <a:ext cx="1450391"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You need to tell me your name and what’s wrong. Can you speak English? Hello?</a:t>
              </a:r>
            </a:p>
          </p:txBody>
        </p:sp>
      </p:grpSp>
      <p:grpSp>
        <p:nvGrpSpPr>
          <p:cNvPr id="31" name="Group 31"/>
          <p:cNvGrpSpPr/>
          <p:nvPr/>
        </p:nvGrpSpPr>
        <p:grpSpPr>
          <a:xfrm>
            <a:off x="10573862" y="1459805"/>
            <a:ext cx="4331499" cy="2438553"/>
            <a:chOff x="0" y="4374"/>
            <a:chExt cx="5775332" cy="3251404"/>
          </a:xfrm>
        </p:grpSpPr>
        <p:sp>
          <p:nvSpPr>
            <p:cNvPr id="32" name="AutoShape 32"/>
            <p:cNvSpPr/>
            <p:nvPr/>
          </p:nvSpPr>
          <p:spPr>
            <a:xfrm>
              <a:off x="3652302" y="2581863"/>
              <a:ext cx="930336"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33" name="Group 33"/>
            <p:cNvGrpSpPr/>
            <p:nvPr/>
          </p:nvGrpSpPr>
          <p:grpSpPr>
            <a:xfrm>
              <a:off x="0" y="797567"/>
              <a:ext cx="5775332" cy="2098432"/>
              <a:chOff x="0" y="-32337"/>
              <a:chExt cx="1140806" cy="414505"/>
            </a:xfrm>
          </p:grpSpPr>
          <p:sp>
            <p:nvSpPr>
              <p:cNvPr id="34" name="Freeform 34"/>
              <p:cNvSpPr/>
              <p:nvPr/>
            </p:nvSpPr>
            <p:spPr>
              <a:xfrm>
                <a:off x="0" y="0"/>
                <a:ext cx="1140806" cy="357355"/>
              </a:xfrm>
              <a:custGeom>
                <a:avLst/>
                <a:gdLst/>
                <a:ahLst/>
                <a:cxnLst/>
                <a:rect l="l" t="t" r="r" b="b"/>
                <a:pathLst>
                  <a:path w="1140806" h="357355">
                    <a:moveTo>
                      <a:pt x="91155" y="0"/>
                    </a:moveTo>
                    <a:lnTo>
                      <a:pt x="1049651" y="0"/>
                    </a:lnTo>
                    <a:cubicBezTo>
                      <a:pt x="1073827" y="0"/>
                      <a:pt x="1097013" y="9604"/>
                      <a:pt x="1114108" y="26699"/>
                    </a:cubicBezTo>
                    <a:cubicBezTo>
                      <a:pt x="1131203" y="43794"/>
                      <a:pt x="1140806" y="66979"/>
                      <a:pt x="1140806" y="91155"/>
                    </a:cubicBezTo>
                    <a:lnTo>
                      <a:pt x="1140806" y="266200"/>
                    </a:lnTo>
                    <a:cubicBezTo>
                      <a:pt x="1140806" y="290376"/>
                      <a:pt x="1131203" y="313561"/>
                      <a:pt x="1114108" y="330656"/>
                    </a:cubicBezTo>
                    <a:cubicBezTo>
                      <a:pt x="1097013" y="347751"/>
                      <a:pt x="1073827" y="357355"/>
                      <a:pt x="1049651" y="357355"/>
                    </a:cubicBezTo>
                    <a:lnTo>
                      <a:pt x="91155" y="357355"/>
                    </a:lnTo>
                    <a:cubicBezTo>
                      <a:pt x="66979" y="357355"/>
                      <a:pt x="43794" y="347751"/>
                      <a:pt x="26699" y="330656"/>
                    </a:cubicBezTo>
                    <a:cubicBezTo>
                      <a:pt x="9604" y="313561"/>
                      <a:pt x="0" y="290376"/>
                      <a:pt x="0" y="266200"/>
                    </a:cubicBezTo>
                    <a:lnTo>
                      <a:pt x="0" y="91155"/>
                    </a:lnTo>
                    <a:cubicBezTo>
                      <a:pt x="0" y="66979"/>
                      <a:pt x="9604" y="43794"/>
                      <a:pt x="26699" y="26699"/>
                    </a:cubicBezTo>
                    <a:cubicBezTo>
                      <a:pt x="43794" y="9604"/>
                      <a:pt x="66979" y="0"/>
                      <a:pt x="91155" y="0"/>
                    </a:cubicBezTo>
                    <a:close/>
                  </a:path>
                </a:pathLst>
              </a:custGeom>
              <a:solidFill>
                <a:srgbClr val="FEFAF6"/>
              </a:solidFill>
              <a:ln w="66675" cap="rnd">
                <a:solidFill>
                  <a:srgbClr val="5E6472"/>
                </a:solidFill>
                <a:prstDash val="solid"/>
                <a:round/>
              </a:ln>
            </p:spPr>
            <p:txBody>
              <a:bodyPr/>
              <a:lstStyle/>
              <a:p>
                <a:endParaRPr lang="en-US"/>
              </a:p>
            </p:txBody>
          </p:sp>
          <p:sp>
            <p:nvSpPr>
              <p:cNvPr id="35" name="TextBox 35"/>
              <p:cNvSpPr txBox="1"/>
              <p:nvPr/>
            </p:nvSpPr>
            <p:spPr>
              <a:xfrm>
                <a:off x="0" y="-32337"/>
                <a:ext cx="1140806" cy="41450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Sorry, I only speak English—are you here for labor? You can wait over there for a moment.</a:t>
                </a:r>
              </a:p>
            </p:txBody>
          </p:sp>
        </p:grpSp>
        <p:sp>
          <p:nvSpPr>
            <p:cNvPr id="36" name="AutoShape 36"/>
            <p:cNvSpPr/>
            <p:nvPr/>
          </p:nvSpPr>
          <p:spPr>
            <a:xfrm>
              <a:off x="4632250" y="4374"/>
              <a:ext cx="110586" cy="956899"/>
            </a:xfrm>
            <a:prstGeom prst="line">
              <a:avLst/>
            </a:prstGeom>
            <a:ln w="76200" cap="flat">
              <a:solidFill>
                <a:srgbClr val="5E6472"/>
              </a:solidFill>
              <a:prstDash val="solid"/>
              <a:headEnd type="none" w="sm" len="sm"/>
              <a:tailEnd type="none" w="sm" len="sm"/>
            </a:ln>
          </p:spPr>
          <p:txBody>
            <a:bodyPr/>
            <a:lstStyle/>
            <a:p>
              <a:endParaRPr lang="en-US"/>
            </a:p>
          </p:txBody>
        </p:sp>
      </p:grpSp>
      <p:grpSp>
        <p:nvGrpSpPr>
          <p:cNvPr id="37" name="Group 37"/>
          <p:cNvGrpSpPr/>
          <p:nvPr/>
        </p:nvGrpSpPr>
        <p:grpSpPr>
          <a:xfrm>
            <a:off x="0" y="136467"/>
            <a:ext cx="6330376" cy="1150567"/>
            <a:chOff x="0" y="-20302"/>
            <a:chExt cx="1827975" cy="332241"/>
          </a:xfrm>
        </p:grpSpPr>
        <p:sp>
          <p:nvSpPr>
            <p:cNvPr id="38" name="Freeform 38"/>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39" name="TextBox 39"/>
            <p:cNvSpPr txBox="1"/>
            <p:nvPr/>
          </p:nvSpPr>
          <p:spPr>
            <a:xfrm>
              <a:off x="0" y="-20302"/>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COMMUNICATION: DISRESPECT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3287" b="-13287"/>
            </a:stretch>
          </a:blipFill>
        </p:spPr>
        <p:txBody>
          <a:bodyPr/>
          <a:lstStyle/>
          <a:p>
            <a:endParaRPr lang="en-US"/>
          </a:p>
        </p:txBody>
      </p:sp>
      <p:sp>
        <p:nvSpPr>
          <p:cNvPr id="3" name="Freeform 3"/>
          <p:cNvSpPr/>
          <p:nvPr/>
        </p:nvSpPr>
        <p:spPr>
          <a:xfrm flipH="1">
            <a:off x="-1443935" y="1459805"/>
            <a:ext cx="10187141" cy="10163628"/>
          </a:xfrm>
          <a:custGeom>
            <a:avLst/>
            <a:gdLst/>
            <a:ahLst/>
            <a:cxnLst/>
            <a:rect l="l" t="t" r="r" b="b"/>
            <a:pathLst>
              <a:path w="10187141" h="10163628">
                <a:moveTo>
                  <a:pt x="10187141" y="0"/>
                </a:moveTo>
                <a:lnTo>
                  <a:pt x="0" y="0"/>
                </a:lnTo>
                <a:lnTo>
                  <a:pt x="0" y="10163628"/>
                </a:lnTo>
                <a:lnTo>
                  <a:pt x="10187141" y="10163628"/>
                </a:lnTo>
                <a:lnTo>
                  <a:pt x="10187141" y="0"/>
                </a:lnTo>
                <a:close/>
              </a:path>
            </a:pathLst>
          </a:custGeom>
          <a:blipFill>
            <a:blip r:embed="rId4"/>
            <a:stretch>
              <a:fillRect/>
            </a:stretch>
          </a:blipFill>
        </p:spPr>
        <p:txBody>
          <a:bodyPr/>
          <a:lstStyle/>
          <a:p>
            <a:endParaRPr lang="en-US"/>
          </a:p>
        </p:txBody>
      </p:sp>
      <p:grpSp>
        <p:nvGrpSpPr>
          <p:cNvPr id="4" name="Group 4"/>
          <p:cNvGrpSpPr/>
          <p:nvPr/>
        </p:nvGrpSpPr>
        <p:grpSpPr>
          <a:xfrm>
            <a:off x="6222650" y="2686310"/>
            <a:ext cx="11565926" cy="7710617"/>
            <a:chOff x="0" y="0"/>
            <a:chExt cx="15421235" cy="10280823"/>
          </a:xfrm>
        </p:grpSpPr>
        <p:sp>
          <p:nvSpPr>
            <p:cNvPr id="5" name="Freeform 5"/>
            <p:cNvSpPr/>
            <p:nvPr/>
          </p:nvSpPr>
          <p:spPr>
            <a:xfrm>
              <a:off x="0" y="0"/>
              <a:ext cx="15421235" cy="10280823"/>
            </a:xfrm>
            <a:custGeom>
              <a:avLst/>
              <a:gdLst/>
              <a:ahLst/>
              <a:cxnLst/>
              <a:rect l="l" t="t" r="r" b="b"/>
              <a:pathLst>
                <a:path w="15421235" h="10280823">
                  <a:moveTo>
                    <a:pt x="0" y="0"/>
                  </a:moveTo>
                  <a:lnTo>
                    <a:pt x="15421235" y="0"/>
                  </a:lnTo>
                  <a:lnTo>
                    <a:pt x="15421235" y="10280823"/>
                  </a:lnTo>
                  <a:lnTo>
                    <a:pt x="0" y="10280823"/>
                  </a:lnTo>
                  <a:lnTo>
                    <a:pt x="0" y="0"/>
                  </a:lnTo>
                  <a:close/>
                </a:path>
              </a:pathLst>
            </a:custGeom>
            <a:blipFill>
              <a:blip r:embed="rId5"/>
              <a:stretch>
                <a:fillRect/>
              </a:stretch>
            </a:blipFill>
          </p:spPr>
          <p:txBody>
            <a:bodyPr/>
            <a:lstStyle/>
            <a:p>
              <a:endParaRPr lang="en-US"/>
            </a:p>
          </p:txBody>
        </p:sp>
        <p:grpSp>
          <p:nvGrpSpPr>
            <p:cNvPr id="6" name="Group 6"/>
            <p:cNvGrpSpPr/>
            <p:nvPr/>
          </p:nvGrpSpPr>
          <p:grpSpPr>
            <a:xfrm>
              <a:off x="6454708" y="8777953"/>
              <a:ext cx="2107924" cy="929015"/>
              <a:chOff x="0" y="0"/>
              <a:chExt cx="380011" cy="167480"/>
            </a:xfrm>
          </p:grpSpPr>
          <p:sp>
            <p:nvSpPr>
              <p:cNvPr id="7" name="Freeform 7"/>
              <p:cNvSpPr/>
              <p:nvPr/>
            </p:nvSpPr>
            <p:spPr>
              <a:xfrm>
                <a:off x="0" y="0"/>
                <a:ext cx="380011" cy="167480"/>
              </a:xfrm>
              <a:custGeom>
                <a:avLst/>
                <a:gdLst/>
                <a:ahLst/>
                <a:cxnLst/>
                <a:rect l="l" t="t" r="r" b="b"/>
                <a:pathLst>
                  <a:path w="380011" h="167480">
                    <a:moveTo>
                      <a:pt x="83740" y="0"/>
                    </a:moveTo>
                    <a:lnTo>
                      <a:pt x="296271" y="0"/>
                    </a:lnTo>
                    <a:cubicBezTo>
                      <a:pt x="342519" y="0"/>
                      <a:pt x="380011" y="37492"/>
                      <a:pt x="380011" y="83740"/>
                    </a:cubicBezTo>
                    <a:lnTo>
                      <a:pt x="380011" y="83740"/>
                    </a:lnTo>
                    <a:cubicBezTo>
                      <a:pt x="380011" y="129988"/>
                      <a:pt x="342519" y="167480"/>
                      <a:pt x="296271"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B8F2E6"/>
                </a:solidFill>
                <a:prstDash val="solid"/>
                <a:round/>
              </a:ln>
            </p:spPr>
            <p:txBody>
              <a:bodyPr/>
              <a:lstStyle/>
              <a:p>
                <a:endParaRPr lang="en-US"/>
              </a:p>
            </p:txBody>
          </p:sp>
          <p:sp>
            <p:nvSpPr>
              <p:cNvPr id="8" name="TextBox 8"/>
              <p:cNvSpPr txBox="1"/>
              <p:nvPr/>
            </p:nvSpPr>
            <p:spPr>
              <a:xfrm>
                <a:off x="0" y="-47625"/>
                <a:ext cx="380011" cy="215105"/>
              </a:xfrm>
              <a:prstGeom prst="rect">
                <a:avLst/>
              </a:prstGeom>
            </p:spPr>
            <p:txBody>
              <a:bodyPr lIns="55662" tIns="55662" rIns="55662" bIns="55662" rtlCol="0" anchor="ctr"/>
              <a:lstStyle/>
              <a:p>
                <a:pPr algn="ctr">
                  <a:lnSpc>
                    <a:spcPts val="2659"/>
                  </a:lnSpc>
                </a:pPr>
                <a:r>
                  <a:rPr lang="en-US" sz="1899">
                    <a:solidFill>
                      <a:srgbClr val="000000"/>
                    </a:solidFill>
                    <a:latin typeface="Tahoma"/>
                    <a:ea typeface="Tahoma"/>
                    <a:cs typeface="Tahoma"/>
                    <a:sym typeface="Tahoma"/>
                  </a:rPr>
                  <a:t>Patient</a:t>
                </a:r>
              </a:p>
            </p:txBody>
          </p:sp>
        </p:grpSp>
      </p:grpSp>
      <p:grpSp>
        <p:nvGrpSpPr>
          <p:cNvPr id="9" name="Group 9"/>
          <p:cNvGrpSpPr/>
          <p:nvPr/>
        </p:nvGrpSpPr>
        <p:grpSpPr>
          <a:xfrm>
            <a:off x="14775312" y="182959"/>
            <a:ext cx="3013264" cy="3163535"/>
            <a:chOff x="0" y="0"/>
            <a:chExt cx="4017685" cy="4218047"/>
          </a:xfrm>
        </p:grpSpPr>
        <p:grpSp>
          <p:nvGrpSpPr>
            <p:cNvPr id="10" name="Group 10"/>
            <p:cNvGrpSpPr/>
            <p:nvPr/>
          </p:nvGrpSpPr>
          <p:grpSpPr>
            <a:xfrm>
              <a:off x="0" y="0"/>
              <a:ext cx="4017685" cy="4025720"/>
              <a:chOff x="0" y="0"/>
              <a:chExt cx="6350000" cy="6362700"/>
            </a:xfrm>
          </p:grpSpPr>
          <p:sp>
            <p:nvSpPr>
              <p:cNvPr id="11" name="Freeform 11"/>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6"/>
                <a:stretch>
                  <a:fillRect l="-13441" r="-25592" b="-9457"/>
                </a:stretch>
              </a:blipFill>
              <a:ln w="66675" cap="sq">
                <a:solidFill>
                  <a:srgbClr val="FAF3DD"/>
                </a:solidFill>
                <a:prstDash val="solid"/>
                <a:miter/>
              </a:ln>
            </p:spPr>
            <p:txBody>
              <a:bodyPr/>
              <a:lstStyle/>
              <a:p>
                <a:endParaRPr lang="en-US"/>
              </a:p>
            </p:txBody>
          </p:sp>
        </p:grpSp>
        <p:grpSp>
          <p:nvGrpSpPr>
            <p:cNvPr id="12" name="Group 12"/>
            <p:cNvGrpSpPr/>
            <p:nvPr/>
          </p:nvGrpSpPr>
          <p:grpSpPr>
            <a:xfrm>
              <a:off x="487648" y="3224637"/>
              <a:ext cx="3042389" cy="993410"/>
              <a:chOff x="0" y="-28098"/>
              <a:chExt cx="859378" cy="280606"/>
            </a:xfrm>
          </p:grpSpPr>
          <p:sp>
            <p:nvSpPr>
              <p:cNvPr id="13" name="Freeform 13"/>
              <p:cNvSpPr/>
              <p:nvPr/>
            </p:nvSpPr>
            <p:spPr>
              <a:xfrm>
                <a:off x="0" y="0"/>
                <a:ext cx="859378" cy="223456"/>
              </a:xfrm>
              <a:custGeom>
                <a:avLst/>
                <a:gdLst/>
                <a:ahLst/>
                <a:cxnLst/>
                <a:rect l="l" t="t" r="r" b="b"/>
                <a:pathLst>
                  <a:path w="859378" h="223456">
                    <a:moveTo>
                      <a:pt x="111728" y="0"/>
                    </a:moveTo>
                    <a:lnTo>
                      <a:pt x="747650" y="0"/>
                    </a:lnTo>
                    <a:cubicBezTo>
                      <a:pt x="809355" y="0"/>
                      <a:pt x="859378" y="50022"/>
                      <a:pt x="859378" y="111728"/>
                    </a:cubicBezTo>
                    <a:lnTo>
                      <a:pt x="859378" y="111728"/>
                    </a:lnTo>
                    <a:cubicBezTo>
                      <a:pt x="859378" y="141360"/>
                      <a:pt x="847606" y="169779"/>
                      <a:pt x="826653" y="190732"/>
                    </a:cubicBezTo>
                    <a:cubicBezTo>
                      <a:pt x="805700" y="211685"/>
                      <a:pt x="777282" y="223456"/>
                      <a:pt x="747650" y="223456"/>
                    </a:cubicBezTo>
                    <a:lnTo>
                      <a:pt x="111728" y="223456"/>
                    </a:lnTo>
                    <a:cubicBezTo>
                      <a:pt x="50022" y="223456"/>
                      <a:pt x="0" y="173434"/>
                      <a:pt x="0" y="111728"/>
                    </a:cubicBezTo>
                    <a:lnTo>
                      <a:pt x="0" y="111728"/>
                    </a:lnTo>
                    <a:cubicBezTo>
                      <a:pt x="0" y="50022"/>
                      <a:pt x="50022" y="0"/>
                      <a:pt x="111728" y="0"/>
                    </a:cubicBezTo>
                    <a:close/>
                  </a:path>
                </a:pathLst>
              </a:custGeom>
              <a:solidFill>
                <a:srgbClr val="FEFAF6"/>
              </a:solidFill>
              <a:ln w="66675" cap="rnd">
                <a:solidFill>
                  <a:srgbClr val="FAF3DD"/>
                </a:solidFill>
                <a:prstDash val="solid"/>
                <a:round/>
              </a:ln>
            </p:spPr>
            <p:txBody>
              <a:bodyPr/>
              <a:lstStyle/>
              <a:p>
                <a:endParaRPr lang="en-US"/>
              </a:p>
            </p:txBody>
          </p:sp>
          <p:sp>
            <p:nvSpPr>
              <p:cNvPr id="14" name="TextBox 14"/>
              <p:cNvSpPr txBox="1"/>
              <p:nvPr/>
            </p:nvSpPr>
            <p:spPr>
              <a:xfrm>
                <a:off x="0" y="-28098"/>
                <a:ext cx="859378" cy="280606"/>
              </a:xfrm>
              <a:prstGeom prst="rect">
                <a:avLst/>
              </a:prstGeom>
            </p:spPr>
            <p:txBody>
              <a:bodyPr lIns="35525" tIns="35525" rIns="35525" bIns="35525" rtlCol="0" anchor="ctr"/>
              <a:lstStyle/>
              <a:p>
                <a:pPr algn="ctr">
                  <a:lnSpc>
                    <a:spcPts val="2800"/>
                  </a:lnSpc>
                </a:pPr>
                <a:r>
                  <a:rPr lang="en-US" sz="2000">
                    <a:solidFill>
                      <a:srgbClr val="000000"/>
                    </a:solidFill>
                    <a:latin typeface="Roboto"/>
                    <a:ea typeface="Roboto"/>
                    <a:cs typeface="Roboto"/>
                    <a:sym typeface="Roboto"/>
                  </a:rPr>
                  <a:t>Video Interpreter</a:t>
                </a:r>
              </a:p>
            </p:txBody>
          </p:sp>
        </p:grpSp>
      </p:grpSp>
      <p:grpSp>
        <p:nvGrpSpPr>
          <p:cNvPr id="15" name="Group 15"/>
          <p:cNvGrpSpPr/>
          <p:nvPr/>
        </p:nvGrpSpPr>
        <p:grpSpPr>
          <a:xfrm>
            <a:off x="4173949" y="2887518"/>
            <a:ext cx="7661986" cy="2611922"/>
            <a:chOff x="9419" y="0"/>
            <a:chExt cx="10215981" cy="3482562"/>
          </a:xfrm>
        </p:grpSpPr>
        <p:sp>
          <p:nvSpPr>
            <p:cNvPr id="16" name="AutoShape 16"/>
            <p:cNvSpPr/>
            <p:nvPr/>
          </p:nvSpPr>
          <p:spPr>
            <a:xfrm flipV="1">
              <a:off x="1287879" y="0"/>
              <a:ext cx="0" cy="1066181"/>
            </a:xfrm>
            <a:prstGeom prst="line">
              <a:avLst/>
            </a:prstGeom>
            <a:ln w="76200" cap="rnd">
              <a:solidFill>
                <a:srgbClr val="AED9E0"/>
              </a:solidFill>
              <a:prstDash val="solid"/>
              <a:headEnd type="none" w="sm" len="sm"/>
              <a:tailEnd type="none" w="sm" len="sm"/>
            </a:ln>
          </p:spPr>
          <p:txBody>
            <a:bodyPr/>
            <a:lstStyle/>
            <a:p>
              <a:endParaRPr lang="en-US"/>
            </a:p>
          </p:txBody>
        </p:sp>
        <p:sp>
          <p:nvSpPr>
            <p:cNvPr id="17" name="AutoShape 17"/>
            <p:cNvSpPr/>
            <p:nvPr/>
          </p:nvSpPr>
          <p:spPr>
            <a:xfrm flipV="1">
              <a:off x="9419" y="2113520"/>
              <a:ext cx="1020259" cy="260317"/>
            </a:xfrm>
            <a:prstGeom prst="line">
              <a:avLst/>
            </a:prstGeom>
            <a:ln w="76200" cap="rnd">
              <a:solidFill>
                <a:srgbClr val="AED9E0"/>
              </a:solidFill>
              <a:prstDash val="solid"/>
              <a:headEnd type="none" w="sm" len="sm"/>
              <a:tailEnd type="none" w="sm" len="sm"/>
            </a:ln>
          </p:spPr>
          <p:txBody>
            <a:bodyPr/>
            <a:lstStyle/>
            <a:p>
              <a:endParaRPr lang="en-US"/>
            </a:p>
          </p:txBody>
        </p:sp>
        <p:grpSp>
          <p:nvGrpSpPr>
            <p:cNvPr id="18" name="Group 18"/>
            <p:cNvGrpSpPr/>
            <p:nvPr/>
          </p:nvGrpSpPr>
          <p:grpSpPr>
            <a:xfrm>
              <a:off x="528918" y="521279"/>
              <a:ext cx="9696482" cy="2961283"/>
              <a:chOff x="0" y="-27563"/>
              <a:chExt cx="1915355" cy="584945"/>
            </a:xfrm>
          </p:grpSpPr>
          <p:sp>
            <p:nvSpPr>
              <p:cNvPr id="19" name="Freeform 19"/>
              <p:cNvSpPr/>
              <p:nvPr/>
            </p:nvSpPr>
            <p:spPr>
              <a:xfrm>
                <a:off x="0" y="0"/>
                <a:ext cx="1915355" cy="527795"/>
              </a:xfrm>
              <a:custGeom>
                <a:avLst/>
                <a:gdLst/>
                <a:ahLst/>
                <a:cxnLst/>
                <a:rect l="l" t="t" r="r" b="b"/>
                <a:pathLst>
                  <a:path w="1915355" h="527795">
                    <a:moveTo>
                      <a:pt x="54293" y="0"/>
                    </a:moveTo>
                    <a:lnTo>
                      <a:pt x="1861062" y="0"/>
                    </a:lnTo>
                    <a:cubicBezTo>
                      <a:pt x="1875461" y="0"/>
                      <a:pt x="1889271" y="5720"/>
                      <a:pt x="1899453" y="15902"/>
                    </a:cubicBezTo>
                    <a:cubicBezTo>
                      <a:pt x="1909634" y="26084"/>
                      <a:pt x="1915355" y="39894"/>
                      <a:pt x="1915355" y="54293"/>
                    </a:cubicBezTo>
                    <a:lnTo>
                      <a:pt x="1915355" y="473502"/>
                    </a:lnTo>
                    <a:cubicBezTo>
                      <a:pt x="1915355" y="503487"/>
                      <a:pt x="1891047" y="527795"/>
                      <a:pt x="1861062" y="527795"/>
                    </a:cubicBezTo>
                    <a:lnTo>
                      <a:pt x="54293" y="527795"/>
                    </a:lnTo>
                    <a:cubicBezTo>
                      <a:pt x="24308" y="527795"/>
                      <a:pt x="0" y="503487"/>
                      <a:pt x="0" y="473502"/>
                    </a:cubicBezTo>
                    <a:lnTo>
                      <a:pt x="0" y="54293"/>
                    </a:lnTo>
                    <a:cubicBezTo>
                      <a:pt x="0" y="24308"/>
                      <a:pt x="24308" y="0"/>
                      <a:pt x="54293" y="0"/>
                    </a:cubicBezTo>
                    <a:close/>
                  </a:path>
                </a:pathLst>
              </a:custGeom>
              <a:solidFill>
                <a:srgbClr val="FEFAF6"/>
              </a:solidFill>
              <a:ln w="66675" cap="rnd">
                <a:solidFill>
                  <a:srgbClr val="AED9E0"/>
                </a:solidFill>
                <a:prstDash val="solid"/>
                <a:round/>
              </a:ln>
            </p:spPr>
            <p:txBody>
              <a:bodyPr/>
              <a:lstStyle/>
              <a:p>
                <a:endParaRPr lang="en-US"/>
              </a:p>
            </p:txBody>
          </p:sp>
          <p:sp>
            <p:nvSpPr>
              <p:cNvPr id="20" name="TextBox 20"/>
              <p:cNvSpPr txBox="1"/>
              <p:nvPr/>
            </p:nvSpPr>
            <p:spPr>
              <a:xfrm>
                <a:off x="0" y="-27563"/>
                <a:ext cx="1915355" cy="58494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I hear you. We are responsible for making sure every person understands their choices, especially during such an important moment. I will document your feedback and make sure it’s shared with our patient safety and equity teams so we can address what happened and make improvements.</a:t>
                </a:r>
              </a:p>
            </p:txBody>
          </p:sp>
        </p:grpSp>
      </p:grpSp>
      <p:grpSp>
        <p:nvGrpSpPr>
          <p:cNvPr id="21" name="Group 21"/>
          <p:cNvGrpSpPr/>
          <p:nvPr/>
        </p:nvGrpSpPr>
        <p:grpSpPr>
          <a:xfrm>
            <a:off x="10798681" y="1712012"/>
            <a:ext cx="3746333" cy="1817078"/>
            <a:chOff x="0" y="-144661"/>
            <a:chExt cx="4995111" cy="2422771"/>
          </a:xfrm>
        </p:grpSpPr>
        <p:grpSp>
          <p:nvGrpSpPr>
            <p:cNvPr id="22" name="Group 22"/>
            <p:cNvGrpSpPr/>
            <p:nvPr/>
          </p:nvGrpSpPr>
          <p:grpSpPr>
            <a:xfrm>
              <a:off x="0" y="-144661"/>
              <a:ext cx="4995111" cy="1997939"/>
              <a:chOff x="0" y="-28575"/>
              <a:chExt cx="986689" cy="394655"/>
            </a:xfrm>
          </p:grpSpPr>
          <p:sp>
            <p:nvSpPr>
              <p:cNvPr id="23" name="Freeform 23"/>
              <p:cNvSpPr/>
              <p:nvPr/>
            </p:nvSpPr>
            <p:spPr>
              <a:xfrm>
                <a:off x="0" y="0"/>
                <a:ext cx="986689" cy="337505"/>
              </a:xfrm>
              <a:custGeom>
                <a:avLst/>
                <a:gdLst/>
                <a:ahLst/>
                <a:cxnLst/>
                <a:rect l="l" t="t" r="r" b="b"/>
                <a:pathLst>
                  <a:path w="986689" h="337505">
                    <a:moveTo>
                      <a:pt x="105393" y="0"/>
                    </a:moveTo>
                    <a:lnTo>
                      <a:pt x="881295" y="0"/>
                    </a:lnTo>
                    <a:cubicBezTo>
                      <a:pt x="939502" y="0"/>
                      <a:pt x="986689" y="47186"/>
                      <a:pt x="986689" y="105393"/>
                    </a:cubicBezTo>
                    <a:lnTo>
                      <a:pt x="986689" y="232111"/>
                    </a:lnTo>
                    <a:cubicBezTo>
                      <a:pt x="986689" y="290318"/>
                      <a:pt x="939502" y="337505"/>
                      <a:pt x="881295" y="337505"/>
                    </a:cubicBezTo>
                    <a:lnTo>
                      <a:pt x="105393" y="337505"/>
                    </a:lnTo>
                    <a:cubicBezTo>
                      <a:pt x="47186" y="337505"/>
                      <a:pt x="0" y="290318"/>
                      <a:pt x="0" y="232111"/>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endParaRPr lang="en-US"/>
              </a:p>
            </p:txBody>
          </p:sp>
          <p:sp>
            <p:nvSpPr>
              <p:cNvPr id="24" name="TextBox 24"/>
              <p:cNvSpPr txBox="1"/>
              <p:nvPr/>
            </p:nvSpPr>
            <p:spPr>
              <a:xfrm>
                <a:off x="0" y="-28575"/>
                <a:ext cx="98668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Gracias. </a:t>
                </a:r>
                <a:r>
                  <a:rPr lang="en-US" sz="2000" err="1">
                    <a:solidFill>
                      <a:srgbClr val="000000"/>
                    </a:solidFill>
                    <a:latin typeface="Roboto"/>
                    <a:ea typeface="Roboto"/>
                    <a:cs typeface="Roboto"/>
                    <a:sym typeface="Roboto"/>
                  </a:rPr>
                  <a:t>Sentí</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que</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nadie</a:t>
                </a:r>
                <a:r>
                  <a:rPr lang="en-US" sz="2000">
                    <a:solidFill>
                      <a:srgbClr val="000000"/>
                    </a:solidFill>
                    <a:latin typeface="Roboto"/>
                    <a:ea typeface="Roboto"/>
                    <a:cs typeface="Roboto"/>
                    <a:sym typeface="Roboto"/>
                  </a:rPr>
                  <a:t> me </a:t>
                </a:r>
                <a:r>
                  <a:rPr lang="en-US" sz="2000" err="1">
                    <a:solidFill>
                      <a:srgbClr val="000000"/>
                    </a:solidFill>
                    <a:latin typeface="Roboto"/>
                    <a:ea typeface="Roboto"/>
                    <a:cs typeface="Roboto"/>
                    <a:sym typeface="Roboto"/>
                  </a:rPr>
                  <a:t>explicó</a:t>
                </a:r>
                <a:r>
                  <a:rPr lang="en-US" sz="2000">
                    <a:solidFill>
                      <a:srgbClr val="000000"/>
                    </a:solidFill>
                    <a:latin typeface="Roboto"/>
                    <a:ea typeface="Roboto"/>
                    <a:cs typeface="Roboto"/>
                    <a:sym typeface="Roboto"/>
                  </a:rPr>
                  <a:t> bien las </a:t>
                </a:r>
                <a:r>
                  <a:rPr lang="en-US" sz="2000" err="1">
                    <a:solidFill>
                      <a:srgbClr val="000000"/>
                    </a:solidFill>
                    <a:latin typeface="Roboto"/>
                    <a:ea typeface="Roboto"/>
                    <a:cs typeface="Roboto"/>
                    <a:sym typeface="Roboto"/>
                  </a:rPr>
                  <a:t>cosas</a:t>
                </a:r>
                <a:r>
                  <a:rPr lang="en-US" sz="2000">
                    <a:solidFill>
                      <a:srgbClr val="000000"/>
                    </a:solidFill>
                    <a:latin typeface="Roboto"/>
                    <a:ea typeface="Roboto"/>
                    <a:cs typeface="Roboto"/>
                    <a:sym typeface="Roboto"/>
                  </a:rPr>
                  <a:t>.</a:t>
                </a:r>
              </a:p>
            </p:txBody>
          </p:sp>
        </p:grpSp>
        <p:sp>
          <p:nvSpPr>
            <p:cNvPr id="25" name="AutoShape 25"/>
            <p:cNvSpPr/>
            <p:nvPr/>
          </p:nvSpPr>
          <p:spPr>
            <a:xfrm>
              <a:off x="2657064" y="1637711"/>
              <a:ext cx="870872" cy="640399"/>
            </a:xfrm>
            <a:prstGeom prst="line">
              <a:avLst/>
            </a:prstGeom>
            <a:ln w="76200" cap="rnd">
              <a:solidFill>
                <a:srgbClr val="B8F2E6"/>
              </a:solidFill>
              <a:prstDash val="solid"/>
              <a:headEnd type="none" w="sm" len="sm"/>
              <a:tailEnd type="none" w="sm" len="sm"/>
            </a:ln>
          </p:spPr>
          <p:txBody>
            <a:bodyPr/>
            <a:lstStyle/>
            <a:p>
              <a:endParaRPr lang="en-US"/>
            </a:p>
          </p:txBody>
        </p:sp>
      </p:grpSp>
      <p:grpSp>
        <p:nvGrpSpPr>
          <p:cNvPr id="26" name="Group 26"/>
          <p:cNvGrpSpPr/>
          <p:nvPr/>
        </p:nvGrpSpPr>
        <p:grpSpPr>
          <a:xfrm>
            <a:off x="4165159" y="1167353"/>
            <a:ext cx="6238478" cy="1968872"/>
            <a:chOff x="-2315" y="-27940"/>
            <a:chExt cx="1643056" cy="518551"/>
          </a:xfrm>
        </p:grpSpPr>
        <p:sp>
          <p:nvSpPr>
            <p:cNvPr id="27" name="Freeform 27"/>
            <p:cNvSpPr/>
            <p:nvPr/>
          </p:nvSpPr>
          <p:spPr>
            <a:xfrm>
              <a:off x="0" y="0"/>
              <a:ext cx="1640741" cy="461401"/>
            </a:xfrm>
            <a:custGeom>
              <a:avLst/>
              <a:gdLst/>
              <a:ahLst/>
              <a:cxnLst/>
              <a:rect l="l" t="t" r="r" b="b"/>
              <a:pathLst>
                <a:path w="1640741" h="461401">
                  <a:moveTo>
                    <a:pt x="63380" y="0"/>
                  </a:moveTo>
                  <a:lnTo>
                    <a:pt x="1577361" y="0"/>
                  </a:lnTo>
                  <a:cubicBezTo>
                    <a:pt x="1594170" y="0"/>
                    <a:pt x="1610291" y="6678"/>
                    <a:pt x="1622177" y="18564"/>
                  </a:cubicBezTo>
                  <a:cubicBezTo>
                    <a:pt x="1634063" y="30450"/>
                    <a:pt x="1640741" y="46571"/>
                    <a:pt x="1640741" y="63380"/>
                  </a:cubicBezTo>
                  <a:lnTo>
                    <a:pt x="1640741" y="398021"/>
                  </a:lnTo>
                  <a:cubicBezTo>
                    <a:pt x="1640741" y="433024"/>
                    <a:pt x="1612365" y="461401"/>
                    <a:pt x="1577361" y="461401"/>
                  </a:cubicBezTo>
                  <a:lnTo>
                    <a:pt x="63380" y="461401"/>
                  </a:lnTo>
                  <a:cubicBezTo>
                    <a:pt x="28376" y="461401"/>
                    <a:pt x="0" y="433024"/>
                    <a:pt x="0" y="398021"/>
                  </a:cubicBezTo>
                  <a:lnTo>
                    <a:pt x="0" y="63380"/>
                  </a:lnTo>
                  <a:cubicBezTo>
                    <a:pt x="0" y="28376"/>
                    <a:pt x="28376" y="0"/>
                    <a:pt x="63380" y="0"/>
                  </a:cubicBezTo>
                  <a:close/>
                </a:path>
              </a:pathLst>
            </a:custGeom>
            <a:solidFill>
              <a:srgbClr val="FEFAF6"/>
            </a:solidFill>
            <a:ln w="66675" cap="rnd">
              <a:solidFill>
                <a:srgbClr val="AED9E0"/>
              </a:solidFill>
              <a:prstDash val="solid"/>
              <a:round/>
            </a:ln>
          </p:spPr>
          <p:txBody>
            <a:bodyPr/>
            <a:lstStyle/>
            <a:p>
              <a:endParaRPr lang="en-US"/>
            </a:p>
          </p:txBody>
        </p:sp>
        <p:sp>
          <p:nvSpPr>
            <p:cNvPr id="28" name="TextBox 28"/>
            <p:cNvSpPr txBox="1"/>
            <p:nvPr/>
          </p:nvSpPr>
          <p:spPr>
            <a:xfrm>
              <a:off x="-2315" y="-27940"/>
              <a:ext cx="1640741" cy="518551"/>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Thank you for taking the time to share your experience. I read your feedback and want to say I’m sorry that you felt pressured and unheard during your labor. That’s not the experience we want for you.</a:t>
              </a:r>
            </a:p>
          </p:txBody>
        </p:sp>
      </p:grpSp>
      <p:grpSp>
        <p:nvGrpSpPr>
          <p:cNvPr id="29" name="Group 29"/>
          <p:cNvGrpSpPr/>
          <p:nvPr/>
        </p:nvGrpSpPr>
        <p:grpSpPr>
          <a:xfrm>
            <a:off x="2519274" y="9013563"/>
            <a:ext cx="15768726" cy="1380403"/>
            <a:chOff x="0" y="-38503"/>
            <a:chExt cx="4153080" cy="363563"/>
          </a:xfrm>
        </p:grpSpPr>
        <p:sp>
          <p:nvSpPr>
            <p:cNvPr id="30" name="Freeform 30"/>
            <p:cNvSpPr/>
            <p:nvPr/>
          </p:nvSpPr>
          <p:spPr>
            <a:xfrm>
              <a:off x="0" y="0"/>
              <a:ext cx="4153080" cy="296888"/>
            </a:xfrm>
            <a:custGeom>
              <a:avLst/>
              <a:gdLst/>
              <a:ahLst/>
              <a:cxnLst/>
              <a:rect l="l" t="t" r="r" b="b"/>
              <a:pathLst>
                <a:path w="4153080" h="296888">
                  <a:moveTo>
                    <a:pt x="0" y="0"/>
                  </a:moveTo>
                  <a:lnTo>
                    <a:pt x="4153080" y="0"/>
                  </a:lnTo>
                  <a:lnTo>
                    <a:pt x="4153080" y="296888"/>
                  </a:lnTo>
                  <a:lnTo>
                    <a:pt x="0" y="296888"/>
                  </a:lnTo>
                  <a:close/>
                </a:path>
              </a:pathLst>
            </a:custGeom>
            <a:solidFill>
              <a:srgbClr val="FEFAF6"/>
            </a:solidFill>
          </p:spPr>
          <p:txBody>
            <a:bodyPr/>
            <a:lstStyle/>
            <a:p>
              <a:endParaRPr lang="en-US"/>
            </a:p>
          </p:txBody>
        </p:sp>
        <p:sp>
          <p:nvSpPr>
            <p:cNvPr id="31" name="TextBox 31"/>
            <p:cNvSpPr txBox="1"/>
            <p:nvPr/>
          </p:nvSpPr>
          <p:spPr>
            <a:xfrm>
              <a:off x="0" y="-38503"/>
              <a:ext cx="4153080" cy="363563"/>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She also offers the patient a follow-up contact to the hospital’s patient advocate. </a:t>
              </a:r>
            </a:p>
          </p:txBody>
        </p:sp>
      </p:grpSp>
      <p:grpSp>
        <p:nvGrpSpPr>
          <p:cNvPr id="32" name="Group 32"/>
          <p:cNvGrpSpPr/>
          <p:nvPr/>
        </p:nvGrpSpPr>
        <p:grpSpPr>
          <a:xfrm>
            <a:off x="0" y="123353"/>
            <a:ext cx="5893578" cy="1150567"/>
            <a:chOff x="0" y="-24089"/>
            <a:chExt cx="1701844" cy="332241"/>
          </a:xfrm>
        </p:grpSpPr>
        <p:sp>
          <p:nvSpPr>
            <p:cNvPr id="33" name="Freeform 33"/>
            <p:cNvSpPr/>
            <p:nvPr/>
          </p:nvSpPr>
          <p:spPr>
            <a:xfrm>
              <a:off x="0" y="0"/>
              <a:ext cx="1701844" cy="284616"/>
            </a:xfrm>
            <a:custGeom>
              <a:avLst/>
              <a:gdLst/>
              <a:ahLst/>
              <a:cxnLst/>
              <a:rect l="l" t="t" r="r" b="b"/>
              <a:pathLst>
                <a:path w="1701844" h="284616">
                  <a:moveTo>
                    <a:pt x="66995" y="0"/>
                  </a:moveTo>
                  <a:lnTo>
                    <a:pt x="1634850" y="0"/>
                  </a:lnTo>
                  <a:cubicBezTo>
                    <a:pt x="1671850" y="0"/>
                    <a:pt x="1701844" y="29995"/>
                    <a:pt x="1701844" y="66995"/>
                  </a:cubicBezTo>
                  <a:lnTo>
                    <a:pt x="1701844" y="217621"/>
                  </a:lnTo>
                  <a:cubicBezTo>
                    <a:pt x="1701844" y="235389"/>
                    <a:pt x="1694786" y="252429"/>
                    <a:pt x="1682222" y="264993"/>
                  </a:cubicBezTo>
                  <a:cubicBezTo>
                    <a:pt x="1669658" y="277557"/>
                    <a:pt x="1652618" y="284616"/>
                    <a:pt x="1634850" y="284616"/>
                  </a:cubicBezTo>
                  <a:lnTo>
                    <a:pt x="66995" y="284616"/>
                  </a:lnTo>
                  <a:cubicBezTo>
                    <a:pt x="49227" y="284616"/>
                    <a:pt x="32186" y="277557"/>
                    <a:pt x="19622" y="264993"/>
                  </a:cubicBezTo>
                  <a:cubicBezTo>
                    <a:pt x="7058" y="252429"/>
                    <a:pt x="0" y="235389"/>
                    <a:pt x="0" y="217621"/>
                  </a:cubicBezTo>
                  <a:lnTo>
                    <a:pt x="0" y="66995"/>
                  </a:lnTo>
                  <a:cubicBezTo>
                    <a:pt x="0" y="49227"/>
                    <a:pt x="7058" y="32186"/>
                    <a:pt x="19622" y="19622"/>
                  </a:cubicBezTo>
                  <a:cubicBezTo>
                    <a:pt x="32186" y="7058"/>
                    <a:pt x="49227" y="0"/>
                    <a:pt x="66995" y="0"/>
                  </a:cubicBezTo>
                  <a:close/>
                </a:path>
              </a:pathLst>
            </a:custGeom>
            <a:solidFill>
              <a:srgbClr val="B8F2E6"/>
            </a:solidFill>
            <a:ln w="38100" cap="rnd">
              <a:solidFill>
                <a:srgbClr val="5E6472"/>
              </a:solidFill>
              <a:prstDash val="solid"/>
              <a:round/>
            </a:ln>
          </p:spPr>
          <p:txBody>
            <a:bodyPr/>
            <a:lstStyle/>
            <a:p>
              <a:endParaRPr lang="en-US"/>
            </a:p>
          </p:txBody>
        </p:sp>
        <p:sp>
          <p:nvSpPr>
            <p:cNvPr id="34" name="TextBox 34"/>
            <p:cNvSpPr txBox="1"/>
            <p:nvPr/>
          </p:nvSpPr>
          <p:spPr>
            <a:xfrm>
              <a:off x="0" y="-24089"/>
              <a:ext cx="1701844"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ACCOUNTABILITY: 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3287" b="-13287"/>
            </a:stretch>
          </a:blipFill>
        </p:spPr>
        <p:txBody>
          <a:bodyPr/>
          <a:lstStyle/>
          <a:p>
            <a:endParaRPr lang="en-US"/>
          </a:p>
        </p:txBody>
      </p:sp>
      <p:sp>
        <p:nvSpPr>
          <p:cNvPr id="3" name="Freeform 3"/>
          <p:cNvSpPr/>
          <p:nvPr/>
        </p:nvSpPr>
        <p:spPr>
          <a:xfrm>
            <a:off x="1645352" y="1437895"/>
            <a:ext cx="14997296" cy="7411211"/>
          </a:xfrm>
          <a:custGeom>
            <a:avLst/>
            <a:gdLst/>
            <a:ahLst/>
            <a:cxnLst/>
            <a:rect l="l" t="t" r="r" b="b"/>
            <a:pathLst>
              <a:path w="14997296" h="7411211">
                <a:moveTo>
                  <a:pt x="0" y="0"/>
                </a:moveTo>
                <a:lnTo>
                  <a:pt x="14997296" y="0"/>
                </a:lnTo>
                <a:lnTo>
                  <a:pt x="14997296" y="7411210"/>
                </a:lnTo>
                <a:lnTo>
                  <a:pt x="0" y="7411210"/>
                </a:lnTo>
                <a:lnTo>
                  <a:pt x="0" y="0"/>
                </a:lnTo>
                <a:close/>
              </a:path>
            </a:pathLst>
          </a:custGeom>
          <a:blipFill>
            <a:blip r:embed="rId4"/>
            <a:stretch>
              <a:fillRect l="-10970" t="-37362" r="-10970" b="-38328"/>
            </a:stretch>
          </a:blipFill>
        </p:spPr>
        <p:txBody>
          <a:bodyPr/>
          <a:lstStyle/>
          <a:p>
            <a:endParaRPr lang="en-US"/>
          </a:p>
        </p:txBody>
      </p:sp>
      <p:grpSp>
        <p:nvGrpSpPr>
          <p:cNvPr id="4" name="Group 4"/>
          <p:cNvGrpSpPr/>
          <p:nvPr/>
        </p:nvGrpSpPr>
        <p:grpSpPr>
          <a:xfrm>
            <a:off x="1645352" y="1437895"/>
            <a:ext cx="14997296" cy="7411211"/>
            <a:chOff x="0" y="0"/>
            <a:chExt cx="3949905" cy="1951924"/>
          </a:xfrm>
        </p:grpSpPr>
        <p:sp>
          <p:nvSpPr>
            <p:cNvPr id="5" name="Freeform 5"/>
            <p:cNvSpPr/>
            <p:nvPr/>
          </p:nvSpPr>
          <p:spPr>
            <a:xfrm>
              <a:off x="0" y="0"/>
              <a:ext cx="3949905" cy="1951924"/>
            </a:xfrm>
            <a:custGeom>
              <a:avLst/>
              <a:gdLst/>
              <a:ahLst/>
              <a:cxnLst/>
              <a:rect l="l" t="t" r="r" b="b"/>
              <a:pathLst>
                <a:path w="3949905" h="1951924">
                  <a:moveTo>
                    <a:pt x="0" y="0"/>
                  </a:moveTo>
                  <a:lnTo>
                    <a:pt x="3949905" y="0"/>
                  </a:lnTo>
                  <a:lnTo>
                    <a:pt x="3949905" y="1951924"/>
                  </a:lnTo>
                  <a:lnTo>
                    <a:pt x="0" y="1951924"/>
                  </a:lnTo>
                  <a:close/>
                </a:path>
              </a:pathLst>
            </a:custGeom>
            <a:solidFill>
              <a:srgbClr val="FEFAF6">
                <a:alpha val="60000"/>
              </a:srgbClr>
            </a:solidFill>
          </p:spPr>
          <p:txBody>
            <a:bodyPr/>
            <a:lstStyle/>
            <a:p>
              <a:endParaRPr lang="en-US"/>
            </a:p>
          </p:txBody>
        </p:sp>
        <p:sp>
          <p:nvSpPr>
            <p:cNvPr id="6" name="TextBox 6"/>
            <p:cNvSpPr txBox="1"/>
            <p:nvPr/>
          </p:nvSpPr>
          <p:spPr>
            <a:xfrm>
              <a:off x="0" y="-66675"/>
              <a:ext cx="3949905" cy="2018599"/>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1974236" y="1673860"/>
            <a:ext cx="14339527" cy="6844029"/>
          </a:xfrm>
          <a:prstGeom prst="rect">
            <a:avLst/>
          </a:prstGeom>
        </p:spPr>
        <p:txBody>
          <a:bodyPr lIns="0" tIns="0" rIns="0" bIns="0" rtlCol="0" anchor="t">
            <a:spAutoFit/>
          </a:bodyPr>
          <a:lstStyle/>
          <a:p>
            <a:pPr algn="l">
              <a:lnSpc>
                <a:spcPts val="6020"/>
              </a:lnSpc>
            </a:pPr>
            <a:r>
              <a:rPr lang="en-US" sz="4300">
                <a:solidFill>
                  <a:srgbClr val="000000"/>
                </a:solidFill>
                <a:latin typeface="Roboto"/>
                <a:ea typeface="Roboto"/>
                <a:cs typeface="Roboto"/>
                <a:sym typeface="Roboto"/>
              </a:rPr>
              <a:t>Later, she: </a:t>
            </a:r>
          </a:p>
          <a:p>
            <a:pPr marL="928376" lvl="1" indent="-464188" algn="l">
              <a:lnSpc>
                <a:spcPts val="6020"/>
              </a:lnSpc>
              <a:buFont typeface="Arial"/>
              <a:buChar char="•"/>
            </a:pPr>
            <a:r>
              <a:rPr lang="en-US" sz="4300">
                <a:solidFill>
                  <a:srgbClr val="000000"/>
                </a:solidFill>
                <a:latin typeface="Roboto"/>
                <a:ea typeface="Roboto"/>
                <a:cs typeface="Roboto"/>
                <a:sym typeface="Roboto"/>
              </a:rPr>
              <a:t>Submits a patient safety report describing the patient’s concern </a:t>
            </a:r>
          </a:p>
          <a:p>
            <a:pPr marL="928376" lvl="1" indent="-464188" algn="l">
              <a:lnSpc>
                <a:spcPts val="6020"/>
              </a:lnSpc>
              <a:buFont typeface="Arial"/>
              <a:buChar char="•"/>
            </a:pPr>
            <a:r>
              <a:rPr lang="en-US" sz="4300">
                <a:solidFill>
                  <a:srgbClr val="000000"/>
                </a:solidFill>
                <a:latin typeface="Roboto"/>
                <a:ea typeface="Roboto"/>
                <a:cs typeface="Roboto"/>
                <a:sym typeface="Roboto"/>
              </a:rPr>
              <a:t>Documents the feedback in the medical record under postpartum notes </a:t>
            </a:r>
          </a:p>
          <a:p>
            <a:pPr marL="928376" lvl="1" indent="-464188" algn="l">
              <a:lnSpc>
                <a:spcPts val="6020"/>
              </a:lnSpc>
              <a:buFont typeface="Arial"/>
              <a:buChar char="•"/>
            </a:pPr>
            <a:r>
              <a:rPr lang="en-US" sz="4300">
                <a:solidFill>
                  <a:srgbClr val="000000"/>
                </a:solidFill>
                <a:latin typeface="Roboto"/>
                <a:ea typeface="Roboto"/>
                <a:cs typeface="Roboto"/>
                <a:sym typeface="Roboto"/>
              </a:rPr>
              <a:t>Flags it for the unit’s monthly quality and equity huddle </a:t>
            </a:r>
          </a:p>
          <a:p>
            <a:pPr marL="928376" lvl="1" indent="-464188" algn="l">
              <a:lnSpc>
                <a:spcPts val="6020"/>
              </a:lnSpc>
              <a:spcBef>
                <a:spcPct val="0"/>
              </a:spcBef>
              <a:buFont typeface="Arial"/>
              <a:buChar char="•"/>
            </a:pPr>
            <a:r>
              <a:rPr lang="en-US" sz="4300">
                <a:solidFill>
                  <a:srgbClr val="000000"/>
                </a:solidFill>
                <a:latin typeface="Roboto"/>
                <a:ea typeface="Roboto"/>
                <a:cs typeface="Roboto"/>
                <a:sym typeface="Roboto"/>
              </a:rPr>
              <a:t>Speaks with the anesthesiology and Labor and Delivery nursing team to reflect on how communication during procedures can be improved </a:t>
            </a:r>
          </a:p>
        </p:txBody>
      </p:sp>
      <p:grpSp>
        <p:nvGrpSpPr>
          <p:cNvPr id="8" name="Group 8"/>
          <p:cNvGrpSpPr/>
          <p:nvPr/>
        </p:nvGrpSpPr>
        <p:grpSpPr>
          <a:xfrm>
            <a:off x="0" y="125171"/>
            <a:ext cx="5893578" cy="1150567"/>
            <a:chOff x="0" y="-23564"/>
            <a:chExt cx="1701844" cy="332241"/>
          </a:xfrm>
        </p:grpSpPr>
        <p:sp>
          <p:nvSpPr>
            <p:cNvPr id="9" name="Freeform 9"/>
            <p:cNvSpPr/>
            <p:nvPr/>
          </p:nvSpPr>
          <p:spPr>
            <a:xfrm>
              <a:off x="0" y="0"/>
              <a:ext cx="1701844" cy="284616"/>
            </a:xfrm>
            <a:custGeom>
              <a:avLst/>
              <a:gdLst/>
              <a:ahLst/>
              <a:cxnLst/>
              <a:rect l="l" t="t" r="r" b="b"/>
              <a:pathLst>
                <a:path w="1701844" h="284616">
                  <a:moveTo>
                    <a:pt x="66995" y="0"/>
                  </a:moveTo>
                  <a:lnTo>
                    <a:pt x="1634850" y="0"/>
                  </a:lnTo>
                  <a:cubicBezTo>
                    <a:pt x="1671850" y="0"/>
                    <a:pt x="1701844" y="29995"/>
                    <a:pt x="1701844" y="66995"/>
                  </a:cubicBezTo>
                  <a:lnTo>
                    <a:pt x="1701844" y="217621"/>
                  </a:lnTo>
                  <a:cubicBezTo>
                    <a:pt x="1701844" y="235389"/>
                    <a:pt x="1694786" y="252429"/>
                    <a:pt x="1682222" y="264993"/>
                  </a:cubicBezTo>
                  <a:cubicBezTo>
                    <a:pt x="1669658" y="277557"/>
                    <a:pt x="1652618" y="284616"/>
                    <a:pt x="1634850" y="284616"/>
                  </a:cubicBezTo>
                  <a:lnTo>
                    <a:pt x="66995" y="284616"/>
                  </a:lnTo>
                  <a:cubicBezTo>
                    <a:pt x="49227" y="284616"/>
                    <a:pt x="32186" y="277557"/>
                    <a:pt x="19622" y="264993"/>
                  </a:cubicBezTo>
                  <a:cubicBezTo>
                    <a:pt x="7058" y="252429"/>
                    <a:pt x="0" y="235389"/>
                    <a:pt x="0" y="217621"/>
                  </a:cubicBezTo>
                  <a:lnTo>
                    <a:pt x="0" y="66995"/>
                  </a:lnTo>
                  <a:cubicBezTo>
                    <a:pt x="0" y="49227"/>
                    <a:pt x="7058" y="32186"/>
                    <a:pt x="19622" y="19622"/>
                  </a:cubicBezTo>
                  <a:cubicBezTo>
                    <a:pt x="32186" y="7058"/>
                    <a:pt x="49227" y="0"/>
                    <a:pt x="66995" y="0"/>
                  </a:cubicBezTo>
                  <a:close/>
                </a:path>
              </a:pathLst>
            </a:custGeom>
            <a:solidFill>
              <a:srgbClr val="B8F2E6"/>
            </a:solidFill>
            <a:ln w="38100" cap="rnd">
              <a:solidFill>
                <a:srgbClr val="5E6472"/>
              </a:solidFill>
              <a:prstDash val="solid"/>
              <a:round/>
            </a:ln>
          </p:spPr>
          <p:txBody>
            <a:bodyPr/>
            <a:lstStyle/>
            <a:p>
              <a:endParaRPr lang="en-US"/>
            </a:p>
          </p:txBody>
        </p:sp>
        <p:sp>
          <p:nvSpPr>
            <p:cNvPr id="10" name="TextBox 10"/>
            <p:cNvSpPr txBox="1"/>
            <p:nvPr/>
          </p:nvSpPr>
          <p:spPr>
            <a:xfrm>
              <a:off x="0" y="-23564"/>
              <a:ext cx="1701844"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ACCOUNTABILITY: RESPECT</a:t>
              </a:r>
            </a:p>
          </p:txBody>
        </p:sp>
      </p:gr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Freeform 2"/>
          <p:cNvSpPr/>
          <p:nvPr/>
        </p:nvSpPr>
        <p:spPr>
          <a:xfrm>
            <a:off x="0" y="0"/>
            <a:ext cx="7716910" cy="10287000"/>
          </a:xfrm>
          <a:custGeom>
            <a:avLst/>
            <a:gdLst/>
            <a:ahLst/>
            <a:cxnLst/>
            <a:rect l="l" t="t" r="r" b="b"/>
            <a:pathLst>
              <a:path w="7716910" h="10287000">
                <a:moveTo>
                  <a:pt x="0" y="0"/>
                </a:moveTo>
                <a:lnTo>
                  <a:pt x="7716910" y="0"/>
                </a:lnTo>
                <a:lnTo>
                  <a:pt x="7716910" y="10287000"/>
                </a:lnTo>
                <a:lnTo>
                  <a:pt x="0" y="10287000"/>
                </a:lnTo>
                <a:lnTo>
                  <a:pt x="0" y="0"/>
                </a:lnTo>
                <a:close/>
              </a:path>
            </a:pathLst>
          </a:custGeom>
          <a:blipFill>
            <a:blip r:embed="rId3"/>
            <a:stretch>
              <a:fillRect l="-21064" r="-66163"/>
            </a:stretch>
          </a:blipFill>
        </p:spPr>
        <p:txBody>
          <a:bodyPr/>
          <a:lstStyle/>
          <a:p>
            <a:endParaRPr lang="en-US"/>
          </a:p>
        </p:txBody>
      </p:sp>
      <p:sp>
        <p:nvSpPr>
          <p:cNvPr id="3" name="TextBox 3"/>
          <p:cNvSpPr txBox="1"/>
          <p:nvPr/>
        </p:nvSpPr>
        <p:spPr>
          <a:xfrm>
            <a:off x="8999721" y="2794475"/>
            <a:ext cx="7796266" cy="3629025"/>
          </a:xfrm>
          <a:prstGeom prst="rect">
            <a:avLst/>
          </a:prstGeom>
        </p:spPr>
        <p:txBody>
          <a:bodyPr lIns="0" tIns="0" rIns="0" bIns="0" rtlCol="0" anchor="t">
            <a:spAutoFit/>
          </a:bodyPr>
          <a:lstStyle/>
          <a:p>
            <a:pPr marL="0" lvl="0" indent="0" algn="ctr">
              <a:lnSpc>
                <a:spcPts val="7195"/>
              </a:lnSpc>
              <a:spcBef>
                <a:spcPct val="0"/>
              </a:spcBef>
            </a:pPr>
            <a:r>
              <a:rPr lang="en-US" sz="5996" b="1">
                <a:solidFill>
                  <a:srgbClr val="010204"/>
                </a:solidFill>
                <a:latin typeface="Roboto Bold"/>
                <a:ea typeface="Roboto Bold"/>
                <a:cs typeface="Roboto Bold"/>
                <a:sym typeface="Roboto Bold"/>
              </a:rPr>
              <a:t>What key practices of accountability did you observe in this scenario?</a:t>
            </a:r>
          </a:p>
        </p:txBody>
      </p:sp>
      <p:sp>
        <p:nvSpPr>
          <p:cNvPr id="4" name="Freeform 4"/>
          <p:cNvSpPr/>
          <p:nvPr/>
        </p:nvSpPr>
        <p:spPr>
          <a:xfrm>
            <a:off x="-4970511" y="0"/>
            <a:ext cx="12687421" cy="10287000"/>
          </a:xfrm>
          <a:custGeom>
            <a:avLst/>
            <a:gdLst/>
            <a:ahLst/>
            <a:cxnLst/>
            <a:rect l="l" t="t" r="r" b="b"/>
            <a:pathLst>
              <a:path w="12687421" h="10287000">
                <a:moveTo>
                  <a:pt x="0" y="0"/>
                </a:moveTo>
                <a:lnTo>
                  <a:pt x="12687421" y="0"/>
                </a:lnTo>
                <a:lnTo>
                  <a:pt x="12687421" y="10287000"/>
                </a:lnTo>
                <a:lnTo>
                  <a:pt x="0" y="10287000"/>
                </a:lnTo>
                <a:lnTo>
                  <a:pt x="0" y="0"/>
                </a:lnTo>
                <a:close/>
              </a:path>
            </a:pathLst>
          </a:custGeom>
          <a:blipFill>
            <a:blip r:embed="rId4"/>
            <a:stretch>
              <a:fillRect l="-9952" r="-11668"/>
            </a:stretch>
          </a:blipFill>
        </p:spPr>
        <p:txBody>
          <a:bodyPr/>
          <a:lstStyle/>
          <a:p>
            <a:endParaRPr lang="en-US"/>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85844" y="822970"/>
            <a:ext cx="18459689" cy="1506835"/>
            <a:chOff x="0" y="0"/>
            <a:chExt cx="9392053" cy="766658"/>
          </a:xfrm>
        </p:grpSpPr>
        <p:sp>
          <p:nvSpPr>
            <p:cNvPr id="3" name="Freeform 3"/>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4" name="TextBox 4"/>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028700" y="1147763"/>
            <a:ext cx="13601700" cy="847725"/>
          </a:xfrm>
          <a:prstGeom prst="rect">
            <a:avLst/>
          </a:prstGeom>
        </p:spPr>
        <p:txBody>
          <a:bodyPr wrap="square" lIns="0" tIns="0" rIns="0" bIns="0" rtlCol="0" anchor="t">
            <a:spAutoFit/>
          </a:bodyPr>
          <a:lstStyle/>
          <a:p>
            <a:pPr algn="l">
              <a:lnSpc>
                <a:spcPts val="6600"/>
              </a:lnSpc>
            </a:pPr>
            <a:r>
              <a:rPr lang="en-US" sz="5500" b="1">
                <a:solidFill>
                  <a:srgbClr val="010204"/>
                </a:solidFill>
                <a:latin typeface="Roboto Slab Bold"/>
                <a:ea typeface="Roboto Slab Bold"/>
                <a:cs typeface="Roboto Slab Bold"/>
                <a:sym typeface="Roboto Slab Bold"/>
              </a:rPr>
              <a:t>KEY PRACTICES OF ACCOUNTABILITY</a:t>
            </a:r>
          </a:p>
        </p:txBody>
      </p:sp>
      <p:grpSp>
        <p:nvGrpSpPr>
          <p:cNvPr id="6" name="Group 6"/>
          <p:cNvGrpSpPr/>
          <p:nvPr/>
        </p:nvGrpSpPr>
        <p:grpSpPr>
          <a:xfrm>
            <a:off x="1601696" y="2528416"/>
            <a:ext cx="7439140" cy="1819275"/>
            <a:chOff x="0" y="0"/>
            <a:chExt cx="9918853" cy="2425700"/>
          </a:xfrm>
        </p:grpSpPr>
        <p:grpSp>
          <p:nvGrpSpPr>
            <p:cNvPr id="7" name="Group 7"/>
            <p:cNvGrpSpPr/>
            <p:nvPr/>
          </p:nvGrpSpPr>
          <p:grpSpPr>
            <a:xfrm>
              <a:off x="203200" y="203200"/>
              <a:ext cx="9715653" cy="2222500"/>
              <a:chOff x="0" y="0"/>
              <a:chExt cx="1919141" cy="439012"/>
            </a:xfrm>
          </p:grpSpPr>
          <p:sp>
            <p:nvSpPr>
              <p:cNvPr id="8" name="Freeform 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p:spPr>
            <p:txBody>
              <a:bodyPr/>
              <a:lstStyle/>
              <a:p>
                <a:endParaRPr lang="en-US"/>
              </a:p>
            </p:txBody>
          </p:sp>
          <p:sp>
            <p:nvSpPr>
              <p:cNvPr id="9" name="TextBox 9"/>
              <p:cNvSpPr txBox="1"/>
              <p:nvPr/>
            </p:nvSpPr>
            <p:spPr>
              <a:xfrm>
                <a:off x="0" y="-38100"/>
                <a:ext cx="1919141" cy="477112"/>
              </a:xfrm>
              <a:prstGeom prst="rect">
                <a:avLst/>
              </a:prstGeom>
            </p:spPr>
            <p:txBody>
              <a:bodyPr lIns="50800" tIns="50800" rIns="50800" bIns="50800" rtlCol="0" anchor="ctr"/>
              <a:lstStyle/>
              <a:p>
                <a:pPr algn="ctr">
                  <a:lnSpc>
                    <a:spcPts val="3359"/>
                  </a:lnSpc>
                </a:pPr>
                <a:endParaRPr/>
              </a:p>
            </p:txBody>
          </p:sp>
        </p:grpSp>
        <p:sp>
          <p:nvSpPr>
            <p:cNvPr id="10" name="TextBox 10"/>
            <p:cNvSpPr txBox="1"/>
            <p:nvPr/>
          </p:nvSpPr>
          <p:spPr>
            <a:xfrm>
              <a:off x="853342" y="517102"/>
              <a:ext cx="8415369"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11" name="Group 11"/>
            <p:cNvGrpSpPr/>
            <p:nvPr/>
          </p:nvGrpSpPr>
          <p:grpSpPr>
            <a:xfrm>
              <a:off x="0" y="0"/>
              <a:ext cx="9715653" cy="2222500"/>
              <a:chOff x="0" y="0"/>
              <a:chExt cx="1919141" cy="439012"/>
            </a:xfrm>
          </p:grpSpPr>
          <p:sp>
            <p:nvSpPr>
              <p:cNvPr id="12" name="Freeform 12"/>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B8F2E6"/>
              </a:solidFill>
            </p:spPr>
            <p:txBody>
              <a:bodyPr/>
              <a:lstStyle/>
              <a:p>
                <a:endParaRPr lang="en-US"/>
              </a:p>
            </p:txBody>
          </p:sp>
          <p:sp>
            <p:nvSpPr>
              <p:cNvPr id="13" name="TextBox 13"/>
              <p:cNvSpPr txBox="1"/>
              <p:nvPr/>
            </p:nvSpPr>
            <p:spPr>
              <a:xfrm>
                <a:off x="0" y="-47625"/>
                <a:ext cx="1919141" cy="486637"/>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650142" y="27432"/>
              <a:ext cx="8415369" cy="2062268"/>
            </a:xfrm>
            <a:prstGeom prst="rect">
              <a:avLst/>
            </a:prstGeom>
          </p:spPr>
          <p:txBody>
            <a:bodyPr lIns="0" tIns="0" rIns="0" bIns="0" rtlCol="0" anchor="t">
              <a:spAutoFit/>
            </a:bodyPr>
            <a:lstStyle/>
            <a:p>
              <a:pPr marL="0" lvl="0" indent="0" algn="ctr">
                <a:lnSpc>
                  <a:spcPts val="4130"/>
                </a:lnSpc>
                <a:spcBef>
                  <a:spcPct val="0"/>
                </a:spcBef>
              </a:pPr>
              <a:r>
                <a:rPr lang="en-US" sz="2950">
                  <a:solidFill>
                    <a:srgbClr val="010204"/>
                  </a:solidFill>
                  <a:latin typeface="Roboto"/>
                  <a:ea typeface="Roboto"/>
                  <a:cs typeface="Roboto"/>
                  <a:sym typeface="Roboto"/>
                </a:rPr>
                <a:t>Respect the patient’s feedback as valid, regardless of whether harm was intended</a:t>
              </a:r>
            </a:p>
          </p:txBody>
        </p:sp>
      </p:grpSp>
      <p:grpSp>
        <p:nvGrpSpPr>
          <p:cNvPr id="15" name="Group 15"/>
          <p:cNvGrpSpPr/>
          <p:nvPr/>
        </p:nvGrpSpPr>
        <p:grpSpPr>
          <a:xfrm>
            <a:off x="9247164" y="2528416"/>
            <a:ext cx="7439140" cy="1819275"/>
            <a:chOff x="0" y="0"/>
            <a:chExt cx="9918853" cy="2425700"/>
          </a:xfrm>
        </p:grpSpPr>
        <p:grpSp>
          <p:nvGrpSpPr>
            <p:cNvPr id="16" name="Group 16"/>
            <p:cNvGrpSpPr/>
            <p:nvPr/>
          </p:nvGrpSpPr>
          <p:grpSpPr>
            <a:xfrm>
              <a:off x="203200" y="203200"/>
              <a:ext cx="9715653" cy="2222500"/>
              <a:chOff x="0" y="0"/>
              <a:chExt cx="1919141" cy="439012"/>
            </a:xfrm>
          </p:grpSpPr>
          <p:sp>
            <p:nvSpPr>
              <p:cNvPr id="17" name="Freeform 1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18" name="TextBox 18"/>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19" name="TextBox 19"/>
            <p:cNvSpPr txBox="1"/>
            <p:nvPr/>
          </p:nvSpPr>
          <p:spPr>
            <a:xfrm>
              <a:off x="488966" y="517102"/>
              <a:ext cx="9156820"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20" name="Group 20"/>
            <p:cNvGrpSpPr/>
            <p:nvPr/>
          </p:nvGrpSpPr>
          <p:grpSpPr>
            <a:xfrm>
              <a:off x="0" y="0"/>
              <a:ext cx="9715653" cy="2222500"/>
              <a:chOff x="0" y="0"/>
              <a:chExt cx="1919141" cy="439012"/>
            </a:xfrm>
          </p:grpSpPr>
          <p:sp>
            <p:nvSpPr>
              <p:cNvPr id="21" name="Freeform 21"/>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B8F2E6"/>
              </a:solidFill>
              <a:ln cap="rnd">
                <a:noFill/>
                <a:prstDash val="solid"/>
                <a:round/>
              </a:ln>
            </p:spPr>
            <p:txBody>
              <a:bodyPr/>
              <a:lstStyle/>
              <a:p>
                <a:endParaRPr lang="en-US"/>
              </a:p>
            </p:txBody>
          </p:sp>
          <p:sp>
            <p:nvSpPr>
              <p:cNvPr id="22" name="TextBox 22"/>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3" name="TextBox 23"/>
            <p:cNvSpPr txBox="1"/>
            <p:nvPr/>
          </p:nvSpPr>
          <p:spPr>
            <a:xfrm>
              <a:off x="279416" y="311912"/>
              <a:ext cx="9156820" cy="1363768"/>
            </a:xfrm>
            <a:prstGeom prst="rect">
              <a:avLst/>
            </a:prstGeom>
          </p:spPr>
          <p:txBody>
            <a:bodyPr lIns="0" tIns="0" rIns="0" bIns="0" rtlCol="0" anchor="t">
              <a:spAutoFit/>
            </a:bodyPr>
            <a:lstStyle/>
            <a:p>
              <a:pPr marL="0" lvl="0" indent="0" algn="ctr">
                <a:lnSpc>
                  <a:spcPts val="4129"/>
                </a:lnSpc>
                <a:spcBef>
                  <a:spcPct val="0"/>
                </a:spcBef>
              </a:pPr>
              <a:r>
                <a:rPr lang="en-US" sz="2949">
                  <a:solidFill>
                    <a:srgbClr val="010204"/>
                  </a:solidFill>
                  <a:latin typeface="Roboto"/>
                  <a:ea typeface="Roboto"/>
                  <a:cs typeface="Roboto"/>
                  <a:sym typeface="Roboto"/>
                </a:rPr>
                <a:t>Apologize sincerely for the impact of the experience</a:t>
              </a:r>
            </a:p>
          </p:txBody>
        </p:sp>
      </p:grpSp>
      <p:grpSp>
        <p:nvGrpSpPr>
          <p:cNvPr id="24" name="Group 24"/>
          <p:cNvGrpSpPr/>
          <p:nvPr/>
        </p:nvGrpSpPr>
        <p:grpSpPr>
          <a:xfrm>
            <a:off x="1601696" y="4451291"/>
            <a:ext cx="7439140" cy="1819275"/>
            <a:chOff x="0" y="0"/>
            <a:chExt cx="9918853" cy="2425700"/>
          </a:xfrm>
        </p:grpSpPr>
        <p:grpSp>
          <p:nvGrpSpPr>
            <p:cNvPr id="25" name="Group 25"/>
            <p:cNvGrpSpPr/>
            <p:nvPr/>
          </p:nvGrpSpPr>
          <p:grpSpPr>
            <a:xfrm>
              <a:off x="203200" y="203200"/>
              <a:ext cx="9715653" cy="2222500"/>
              <a:chOff x="0" y="0"/>
              <a:chExt cx="1919141" cy="439012"/>
            </a:xfrm>
          </p:grpSpPr>
          <p:sp>
            <p:nvSpPr>
              <p:cNvPr id="26" name="Freeform 2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27" name="TextBox 27"/>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8" name="TextBox 28"/>
            <p:cNvSpPr txBox="1"/>
            <p:nvPr/>
          </p:nvSpPr>
          <p:spPr>
            <a:xfrm>
              <a:off x="100118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29" name="Group 29"/>
            <p:cNvGrpSpPr/>
            <p:nvPr/>
          </p:nvGrpSpPr>
          <p:grpSpPr>
            <a:xfrm>
              <a:off x="0" y="0"/>
              <a:ext cx="9715653" cy="2222500"/>
              <a:chOff x="0" y="0"/>
              <a:chExt cx="1919141" cy="439012"/>
            </a:xfrm>
          </p:grpSpPr>
          <p:sp>
            <p:nvSpPr>
              <p:cNvPr id="30" name="Freeform 30"/>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B8F2E6"/>
              </a:solidFill>
              <a:ln cap="rnd">
                <a:noFill/>
                <a:prstDash val="solid"/>
                <a:round/>
              </a:ln>
            </p:spPr>
            <p:txBody>
              <a:bodyPr/>
              <a:lstStyle/>
              <a:p>
                <a:endParaRPr lang="en-US"/>
              </a:p>
            </p:txBody>
          </p:sp>
          <p:sp>
            <p:nvSpPr>
              <p:cNvPr id="31" name="TextBox 31"/>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32" name="TextBox 32"/>
            <p:cNvSpPr txBox="1"/>
            <p:nvPr/>
          </p:nvSpPr>
          <p:spPr>
            <a:xfrm>
              <a:off x="500593" y="313901"/>
              <a:ext cx="8714468" cy="1363768"/>
            </a:xfrm>
            <a:prstGeom prst="rect">
              <a:avLst/>
            </a:prstGeom>
          </p:spPr>
          <p:txBody>
            <a:bodyPr lIns="0" tIns="0" rIns="0" bIns="0" rtlCol="0" anchor="t">
              <a:spAutoFit/>
            </a:bodyPr>
            <a:lstStyle/>
            <a:p>
              <a:pPr marL="0" lvl="0" indent="0" algn="ctr">
                <a:lnSpc>
                  <a:spcPts val="4129"/>
                </a:lnSpc>
                <a:spcBef>
                  <a:spcPct val="0"/>
                </a:spcBef>
              </a:pPr>
              <a:r>
                <a:rPr lang="en-US" sz="2949">
                  <a:solidFill>
                    <a:srgbClr val="010204"/>
                  </a:solidFill>
                  <a:latin typeface="Roboto"/>
                  <a:ea typeface="Roboto"/>
                  <a:cs typeface="Roboto"/>
                  <a:sym typeface="Roboto"/>
                </a:rPr>
                <a:t>Document patient concerns clearly and transparently</a:t>
              </a:r>
            </a:p>
          </p:txBody>
        </p:sp>
      </p:grpSp>
      <p:grpSp>
        <p:nvGrpSpPr>
          <p:cNvPr id="33" name="Group 33"/>
          <p:cNvGrpSpPr/>
          <p:nvPr/>
        </p:nvGrpSpPr>
        <p:grpSpPr>
          <a:xfrm>
            <a:off x="9247164" y="4451291"/>
            <a:ext cx="7439140" cy="1819275"/>
            <a:chOff x="0" y="0"/>
            <a:chExt cx="9918853" cy="2425700"/>
          </a:xfrm>
        </p:grpSpPr>
        <p:sp>
          <p:nvSpPr>
            <p:cNvPr id="34" name="TextBox 34"/>
            <p:cNvSpPr txBox="1"/>
            <p:nvPr/>
          </p:nvSpPr>
          <p:spPr>
            <a:xfrm>
              <a:off x="1007535" y="286385"/>
              <a:ext cx="8119683" cy="643254"/>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35" name="Group 35"/>
            <p:cNvGrpSpPr/>
            <p:nvPr/>
          </p:nvGrpSpPr>
          <p:grpSpPr>
            <a:xfrm>
              <a:off x="203200" y="203200"/>
              <a:ext cx="9715653" cy="2222500"/>
              <a:chOff x="0" y="0"/>
              <a:chExt cx="1919141" cy="439012"/>
            </a:xfrm>
          </p:grpSpPr>
          <p:sp>
            <p:nvSpPr>
              <p:cNvPr id="36" name="Freeform 3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37" name="TextBox 37"/>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grpSp>
          <p:nvGrpSpPr>
            <p:cNvPr id="38" name="Group 38"/>
            <p:cNvGrpSpPr/>
            <p:nvPr/>
          </p:nvGrpSpPr>
          <p:grpSpPr>
            <a:xfrm>
              <a:off x="0" y="0"/>
              <a:ext cx="9715653" cy="2222500"/>
              <a:chOff x="0" y="0"/>
              <a:chExt cx="1919141" cy="439012"/>
            </a:xfrm>
          </p:grpSpPr>
          <p:sp>
            <p:nvSpPr>
              <p:cNvPr id="39" name="Freeform 39"/>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B8F2E6"/>
              </a:solidFill>
              <a:ln cap="rnd">
                <a:noFill/>
                <a:prstDash val="solid"/>
                <a:round/>
              </a:ln>
            </p:spPr>
            <p:txBody>
              <a:bodyPr/>
              <a:lstStyle/>
              <a:p>
                <a:endParaRPr lang="en-US"/>
              </a:p>
            </p:txBody>
          </p:sp>
          <p:sp>
            <p:nvSpPr>
              <p:cNvPr id="40" name="TextBox 40"/>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1" name="TextBox 41"/>
            <p:cNvSpPr txBox="1"/>
            <p:nvPr/>
          </p:nvSpPr>
          <p:spPr>
            <a:xfrm>
              <a:off x="548226" y="29422"/>
              <a:ext cx="8631902" cy="2062268"/>
            </a:xfrm>
            <a:prstGeom prst="rect">
              <a:avLst/>
            </a:prstGeom>
          </p:spPr>
          <p:txBody>
            <a:bodyPr lIns="0" tIns="0" rIns="0" bIns="0" rtlCol="0" anchor="t">
              <a:spAutoFit/>
            </a:bodyPr>
            <a:lstStyle/>
            <a:p>
              <a:pPr marL="0" lvl="0" indent="0" algn="ctr">
                <a:lnSpc>
                  <a:spcPts val="4129"/>
                </a:lnSpc>
                <a:spcBef>
                  <a:spcPct val="0"/>
                </a:spcBef>
              </a:pPr>
              <a:r>
                <a:rPr lang="en-US" sz="2949">
                  <a:solidFill>
                    <a:srgbClr val="010204"/>
                  </a:solidFill>
                  <a:latin typeface="Roboto"/>
                  <a:ea typeface="Roboto"/>
                  <a:cs typeface="Roboto"/>
                  <a:sym typeface="Roboto"/>
                </a:rPr>
                <a:t>Report the concern to institutional channels (patient safety, equity office, etc.)</a:t>
              </a:r>
            </a:p>
          </p:txBody>
        </p:sp>
      </p:grpSp>
      <p:grpSp>
        <p:nvGrpSpPr>
          <p:cNvPr id="42" name="Group 42"/>
          <p:cNvGrpSpPr/>
          <p:nvPr/>
        </p:nvGrpSpPr>
        <p:grpSpPr>
          <a:xfrm>
            <a:off x="1601696" y="6375341"/>
            <a:ext cx="7439140" cy="1819275"/>
            <a:chOff x="0" y="0"/>
            <a:chExt cx="9918853" cy="2425700"/>
          </a:xfrm>
        </p:grpSpPr>
        <p:grpSp>
          <p:nvGrpSpPr>
            <p:cNvPr id="43" name="Group 43"/>
            <p:cNvGrpSpPr/>
            <p:nvPr/>
          </p:nvGrpSpPr>
          <p:grpSpPr>
            <a:xfrm>
              <a:off x="203200" y="203200"/>
              <a:ext cx="9715653" cy="2222500"/>
              <a:chOff x="0" y="0"/>
              <a:chExt cx="1919141" cy="439012"/>
            </a:xfrm>
          </p:grpSpPr>
          <p:sp>
            <p:nvSpPr>
              <p:cNvPr id="44" name="Freeform 44"/>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45" name="TextBox 45"/>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6" name="TextBox 46"/>
            <p:cNvSpPr txBox="1"/>
            <p:nvPr/>
          </p:nvSpPr>
          <p:spPr>
            <a:xfrm>
              <a:off x="1001185" y="622935"/>
              <a:ext cx="8119683" cy="643255"/>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47" name="Group 47"/>
            <p:cNvGrpSpPr/>
            <p:nvPr/>
          </p:nvGrpSpPr>
          <p:grpSpPr>
            <a:xfrm>
              <a:off x="0" y="0"/>
              <a:ext cx="9715653" cy="2222500"/>
              <a:chOff x="0" y="0"/>
              <a:chExt cx="1919141" cy="439012"/>
            </a:xfrm>
          </p:grpSpPr>
          <p:sp>
            <p:nvSpPr>
              <p:cNvPr id="48" name="Freeform 4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B8F2E6"/>
              </a:solidFill>
              <a:ln cap="rnd">
                <a:noFill/>
                <a:prstDash val="solid"/>
                <a:round/>
              </a:ln>
            </p:spPr>
            <p:txBody>
              <a:bodyPr/>
              <a:lstStyle/>
              <a:p>
                <a:endParaRPr lang="en-US"/>
              </a:p>
            </p:txBody>
          </p:sp>
          <p:sp>
            <p:nvSpPr>
              <p:cNvPr id="49" name="TextBox 49"/>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0" name="TextBox 50"/>
            <p:cNvSpPr txBox="1"/>
            <p:nvPr/>
          </p:nvSpPr>
          <p:spPr>
            <a:xfrm>
              <a:off x="696385" y="238125"/>
              <a:ext cx="8322883" cy="1363768"/>
            </a:xfrm>
            <a:prstGeom prst="rect">
              <a:avLst/>
            </a:prstGeom>
          </p:spPr>
          <p:txBody>
            <a:bodyPr lIns="0" tIns="0" rIns="0" bIns="0" rtlCol="0" anchor="t">
              <a:spAutoFit/>
            </a:bodyPr>
            <a:lstStyle/>
            <a:p>
              <a:pPr marL="0" lvl="0" indent="0" algn="ctr">
                <a:lnSpc>
                  <a:spcPts val="4129"/>
                </a:lnSpc>
                <a:spcBef>
                  <a:spcPct val="0"/>
                </a:spcBef>
              </a:pPr>
              <a:r>
                <a:rPr lang="en-US" sz="2949">
                  <a:solidFill>
                    <a:srgbClr val="010204"/>
                  </a:solidFill>
                  <a:latin typeface="Roboto"/>
                  <a:ea typeface="Roboto"/>
                  <a:cs typeface="Roboto"/>
                  <a:sym typeface="Roboto"/>
                </a:rPr>
                <a:t>Engage in unit-based reflection to learn from the experience</a:t>
              </a:r>
            </a:p>
          </p:txBody>
        </p:sp>
      </p:grpSp>
      <p:grpSp>
        <p:nvGrpSpPr>
          <p:cNvPr id="51" name="Group 51"/>
          <p:cNvGrpSpPr/>
          <p:nvPr/>
        </p:nvGrpSpPr>
        <p:grpSpPr>
          <a:xfrm>
            <a:off x="9247164" y="6375341"/>
            <a:ext cx="7439140" cy="1819275"/>
            <a:chOff x="0" y="0"/>
            <a:chExt cx="9918853" cy="2425700"/>
          </a:xfrm>
        </p:grpSpPr>
        <p:sp>
          <p:nvSpPr>
            <p:cNvPr id="52" name="TextBox 52"/>
            <p:cNvSpPr txBox="1"/>
            <p:nvPr/>
          </p:nvSpPr>
          <p:spPr>
            <a:xfrm>
              <a:off x="100753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53" name="Group 53"/>
            <p:cNvGrpSpPr/>
            <p:nvPr/>
          </p:nvGrpSpPr>
          <p:grpSpPr>
            <a:xfrm>
              <a:off x="203200" y="203200"/>
              <a:ext cx="9715653" cy="2222500"/>
              <a:chOff x="0" y="0"/>
              <a:chExt cx="1919141" cy="439012"/>
            </a:xfrm>
          </p:grpSpPr>
          <p:sp>
            <p:nvSpPr>
              <p:cNvPr id="54" name="Freeform 54"/>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55" name="TextBox 55"/>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grpSp>
          <p:nvGrpSpPr>
            <p:cNvPr id="56" name="Group 56"/>
            <p:cNvGrpSpPr/>
            <p:nvPr/>
          </p:nvGrpSpPr>
          <p:grpSpPr>
            <a:xfrm>
              <a:off x="0" y="0"/>
              <a:ext cx="9715653" cy="2222500"/>
              <a:chOff x="0" y="0"/>
              <a:chExt cx="1919141" cy="439012"/>
            </a:xfrm>
          </p:grpSpPr>
          <p:sp>
            <p:nvSpPr>
              <p:cNvPr id="57" name="Freeform 5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B8F2E6"/>
              </a:solidFill>
              <a:ln cap="rnd">
                <a:noFill/>
                <a:prstDash val="solid"/>
                <a:round/>
              </a:ln>
            </p:spPr>
            <p:txBody>
              <a:bodyPr/>
              <a:lstStyle/>
              <a:p>
                <a:endParaRPr lang="en-US"/>
              </a:p>
            </p:txBody>
          </p:sp>
          <p:sp>
            <p:nvSpPr>
              <p:cNvPr id="58" name="TextBox 58"/>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9" name="TextBox 59"/>
            <p:cNvSpPr txBox="1"/>
            <p:nvPr/>
          </p:nvSpPr>
          <p:spPr>
            <a:xfrm>
              <a:off x="804335" y="385022"/>
              <a:ext cx="8119683" cy="1363768"/>
            </a:xfrm>
            <a:prstGeom prst="rect">
              <a:avLst/>
            </a:prstGeom>
          </p:spPr>
          <p:txBody>
            <a:bodyPr lIns="0" tIns="0" rIns="0" bIns="0" rtlCol="0" anchor="t">
              <a:spAutoFit/>
            </a:bodyPr>
            <a:lstStyle/>
            <a:p>
              <a:pPr marL="0" lvl="0" indent="0" algn="ctr">
                <a:lnSpc>
                  <a:spcPts val="4129"/>
                </a:lnSpc>
                <a:spcBef>
                  <a:spcPct val="0"/>
                </a:spcBef>
              </a:pPr>
              <a:r>
                <a:rPr lang="en-US" sz="2949">
                  <a:solidFill>
                    <a:srgbClr val="010204"/>
                  </a:solidFill>
                  <a:latin typeface="Roboto"/>
                  <a:ea typeface="Roboto"/>
                  <a:cs typeface="Roboto"/>
                  <a:sym typeface="Roboto"/>
                </a:rPr>
                <a:t>Connect the patient with advocacy resources when appropriate</a:t>
              </a:r>
            </a:p>
          </p:txBody>
        </p:sp>
      </p:grpSp>
      <p:grpSp>
        <p:nvGrpSpPr>
          <p:cNvPr id="60" name="Group 60"/>
          <p:cNvGrpSpPr/>
          <p:nvPr/>
        </p:nvGrpSpPr>
        <p:grpSpPr>
          <a:xfrm>
            <a:off x="5424430" y="8299391"/>
            <a:ext cx="7439140" cy="1801314"/>
            <a:chOff x="0" y="0"/>
            <a:chExt cx="9918853" cy="2401752"/>
          </a:xfrm>
        </p:grpSpPr>
        <p:grpSp>
          <p:nvGrpSpPr>
            <p:cNvPr id="61" name="Group 61"/>
            <p:cNvGrpSpPr/>
            <p:nvPr/>
          </p:nvGrpSpPr>
          <p:grpSpPr>
            <a:xfrm>
              <a:off x="203200" y="224725"/>
              <a:ext cx="9715653" cy="2177026"/>
              <a:chOff x="0" y="0"/>
              <a:chExt cx="1919141" cy="430030"/>
            </a:xfrm>
          </p:grpSpPr>
          <p:sp>
            <p:nvSpPr>
              <p:cNvPr id="62" name="Freeform 62"/>
              <p:cNvSpPr/>
              <p:nvPr/>
            </p:nvSpPr>
            <p:spPr>
              <a:xfrm>
                <a:off x="0" y="0"/>
                <a:ext cx="1919141" cy="430030"/>
              </a:xfrm>
              <a:custGeom>
                <a:avLst/>
                <a:gdLst/>
                <a:ahLst/>
                <a:cxnLst/>
                <a:rect l="l" t="t" r="r" b="b"/>
                <a:pathLst>
                  <a:path w="1919141" h="430030">
                    <a:moveTo>
                      <a:pt x="66935" y="0"/>
                    </a:moveTo>
                    <a:lnTo>
                      <a:pt x="1852206" y="0"/>
                    </a:lnTo>
                    <a:cubicBezTo>
                      <a:pt x="1869958" y="0"/>
                      <a:pt x="1886984" y="7052"/>
                      <a:pt x="1899536" y="19605"/>
                    </a:cubicBezTo>
                    <a:cubicBezTo>
                      <a:pt x="1912089" y="32158"/>
                      <a:pt x="1919141" y="49183"/>
                      <a:pt x="1919141" y="66935"/>
                    </a:cubicBezTo>
                    <a:lnTo>
                      <a:pt x="1919141" y="363094"/>
                    </a:lnTo>
                    <a:cubicBezTo>
                      <a:pt x="1919141" y="380847"/>
                      <a:pt x="1912089" y="397872"/>
                      <a:pt x="1899536" y="410425"/>
                    </a:cubicBezTo>
                    <a:cubicBezTo>
                      <a:pt x="1886984" y="422978"/>
                      <a:pt x="1869958" y="430030"/>
                      <a:pt x="1852206" y="430030"/>
                    </a:cubicBezTo>
                    <a:lnTo>
                      <a:pt x="66935" y="430030"/>
                    </a:lnTo>
                    <a:cubicBezTo>
                      <a:pt x="49183" y="430030"/>
                      <a:pt x="32158" y="422978"/>
                      <a:pt x="19605" y="410425"/>
                    </a:cubicBezTo>
                    <a:cubicBezTo>
                      <a:pt x="7052" y="397872"/>
                      <a:pt x="0" y="380847"/>
                      <a:pt x="0" y="363094"/>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63" name="TextBox 63"/>
              <p:cNvSpPr txBox="1"/>
              <p:nvPr/>
            </p:nvSpPr>
            <p:spPr>
              <a:xfrm>
                <a:off x="0" y="-38100"/>
                <a:ext cx="1919141" cy="468130"/>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64" name="TextBox 64"/>
            <p:cNvSpPr txBox="1"/>
            <p:nvPr/>
          </p:nvSpPr>
          <p:spPr>
            <a:xfrm>
              <a:off x="1001185" y="878387"/>
              <a:ext cx="8119683" cy="643254"/>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65" name="Group 65"/>
            <p:cNvGrpSpPr/>
            <p:nvPr/>
          </p:nvGrpSpPr>
          <p:grpSpPr>
            <a:xfrm>
              <a:off x="0" y="0"/>
              <a:ext cx="9715653" cy="2177026"/>
              <a:chOff x="0" y="0"/>
              <a:chExt cx="1919141" cy="430030"/>
            </a:xfrm>
          </p:grpSpPr>
          <p:sp>
            <p:nvSpPr>
              <p:cNvPr id="66" name="Freeform 66"/>
              <p:cNvSpPr/>
              <p:nvPr/>
            </p:nvSpPr>
            <p:spPr>
              <a:xfrm>
                <a:off x="0" y="0"/>
                <a:ext cx="1919141" cy="430030"/>
              </a:xfrm>
              <a:custGeom>
                <a:avLst/>
                <a:gdLst/>
                <a:ahLst/>
                <a:cxnLst/>
                <a:rect l="l" t="t" r="r" b="b"/>
                <a:pathLst>
                  <a:path w="1919141" h="430030">
                    <a:moveTo>
                      <a:pt x="66935" y="0"/>
                    </a:moveTo>
                    <a:lnTo>
                      <a:pt x="1852206" y="0"/>
                    </a:lnTo>
                    <a:cubicBezTo>
                      <a:pt x="1869958" y="0"/>
                      <a:pt x="1886984" y="7052"/>
                      <a:pt x="1899536" y="19605"/>
                    </a:cubicBezTo>
                    <a:cubicBezTo>
                      <a:pt x="1912089" y="32158"/>
                      <a:pt x="1919141" y="49183"/>
                      <a:pt x="1919141" y="66935"/>
                    </a:cubicBezTo>
                    <a:lnTo>
                      <a:pt x="1919141" y="363094"/>
                    </a:lnTo>
                    <a:cubicBezTo>
                      <a:pt x="1919141" y="380847"/>
                      <a:pt x="1912089" y="397872"/>
                      <a:pt x="1899536" y="410425"/>
                    </a:cubicBezTo>
                    <a:cubicBezTo>
                      <a:pt x="1886984" y="422978"/>
                      <a:pt x="1869958" y="430030"/>
                      <a:pt x="1852206" y="430030"/>
                    </a:cubicBezTo>
                    <a:lnTo>
                      <a:pt x="66935" y="430030"/>
                    </a:lnTo>
                    <a:cubicBezTo>
                      <a:pt x="49183" y="430030"/>
                      <a:pt x="32158" y="422978"/>
                      <a:pt x="19605" y="410425"/>
                    </a:cubicBezTo>
                    <a:cubicBezTo>
                      <a:pt x="7052" y="397872"/>
                      <a:pt x="0" y="380847"/>
                      <a:pt x="0" y="363094"/>
                    </a:cubicBezTo>
                    <a:lnTo>
                      <a:pt x="0" y="66935"/>
                    </a:lnTo>
                    <a:cubicBezTo>
                      <a:pt x="0" y="49183"/>
                      <a:pt x="7052" y="32158"/>
                      <a:pt x="19605" y="19605"/>
                    </a:cubicBezTo>
                    <a:cubicBezTo>
                      <a:pt x="32158" y="7052"/>
                      <a:pt x="49183" y="0"/>
                      <a:pt x="66935" y="0"/>
                    </a:cubicBezTo>
                    <a:close/>
                  </a:path>
                </a:pathLst>
              </a:custGeom>
              <a:solidFill>
                <a:srgbClr val="B8F2E6"/>
              </a:solidFill>
              <a:ln cap="rnd">
                <a:noFill/>
                <a:prstDash val="solid"/>
                <a:round/>
              </a:ln>
            </p:spPr>
            <p:txBody>
              <a:bodyPr/>
              <a:lstStyle/>
              <a:p>
                <a:endParaRPr lang="en-US"/>
              </a:p>
            </p:txBody>
          </p:sp>
          <p:sp>
            <p:nvSpPr>
              <p:cNvPr id="67" name="TextBox 67"/>
              <p:cNvSpPr txBox="1"/>
              <p:nvPr/>
            </p:nvSpPr>
            <p:spPr>
              <a:xfrm>
                <a:off x="0" y="-47625"/>
                <a:ext cx="1919141" cy="477655"/>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68" name="TextBox 68"/>
            <p:cNvSpPr txBox="1"/>
            <p:nvPr/>
          </p:nvSpPr>
          <p:spPr>
            <a:xfrm>
              <a:off x="797985" y="22225"/>
              <a:ext cx="8119683" cy="2062268"/>
            </a:xfrm>
            <a:prstGeom prst="rect">
              <a:avLst/>
            </a:prstGeom>
          </p:spPr>
          <p:txBody>
            <a:bodyPr lIns="0" tIns="0" rIns="0" bIns="0" rtlCol="0" anchor="t">
              <a:spAutoFit/>
            </a:bodyPr>
            <a:lstStyle/>
            <a:p>
              <a:pPr marL="0" lvl="0" indent="0" algn="ctr">
                <a:lnSpc>
                  <a:spcPts val="4129"/>
                </a:lnSpc>
                <a:spcBef>
                  <a:spcPct val="0"/>
                </a:spcBef>
              </a:pPr>
              <a:r>
                <a:rPr lang="en-US" sz="2949">
                  <a:solidFill>
                    <a:srgbClr val="010204"/>
                  </a:solidFill>
                  <a:latin typeface="Roboto"/>
                  <a:ea typeface="Roboto"/>
                  <a:cs typeface="Roboto"/>
                  <a:sym typeface="Roboto"/>
                </a:rPr>
                <a:t>Use feedback to spark improvement, not to assign blame, but to promote better care</a:t>
              </a:r>
            </a:p>
          </p:txBody>
        </p:sp>
      </p:gr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481013"/>
            <a:ext cx="12088043" cy="2190750"/>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FURTHER REFLECTION AND DISCUSSION</a:t>
            </a:r>
          </a:p>
        </p:txBody>
      </p:sp>
      <p:grpSp>
        <p:nvGrpSpPr>
          <p:cNvPr id="3" name="Group 3"/>
          <p:cNvGrpSpPr/>
          <p:nvPr/>
        </p:nvGrpSpPr>
        <p:grpSpPr>
          <a:xfrm rot="-5400000">
            <a:off x="13276092" y="491405"/>
            <a:ext cx="5503313" cy="4520504"/>
            <a:chOff x="0" y="0"/>
            <a:chExt cx="2800015" cy="2299974"/>
          </a:xfrm>
        </p:grpSpPr>
        <p:sp>
          <p:nvSpPr>
            <p:cNvPr id="4" name="Freeform 4"/>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AED9E0"/>
            </a:solidFill>
          </p:spPr>
          <p:txBody>
            <a:bodyPr/>
            <a:lstStyle/>
            <a:p>
              <a:endParaRPr lang="en-US"/>
            </a:p>
          </p:txBody>
        </p:sp>
        <p:sp>
          <p:nvSpPr>
            <p:cNvPr id="5" name="TextBox 5"/>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12886324" y="2388007"/>
            <a:ext cx="7789683" cy="3013669"/>
            <a:chOff x="0" y="0"/>
            <a:chExt cx="3963291" cy="1533316"/>
          </a:xfrm>
        </p:grpSpPr>
        <p:sp>
          <p:nvSpPr>
            <p:cNvPr id="7" name="Freeform 7"/>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8" name="TextBox 8"/>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5400000">
            <a:off x="12391083" y="4390083"/>
            <a:ext cx="10287000" cy="1506835"/>
            <a:chOff x="0" y="0"/>
            <a:chExt cx="5233894" cy="766658"/>
          </a:xfrm>
        </p:grpSpPr>
        <p:sp>
          <p:nvSpPr>
            <p:cNvPr id="10" name="Freeform 10"/>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1" name="TextBox 11"/>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028700" y="2925149"/>
            <a:ext cx="12738796" cy="5045964"/>
          </a:xfrm>
          <a:prstGeom prst="rect">
            <a:avLst/>
          </a:prstGeom>
        </p:spPr>
        <p:txBody>
          <a:bodyPr lIns="0" tIns="0" rIns="0" bIns="0" rtlCol="0" anchor="t">
            <a:spAutoFit/>
          </a:bodyPr>
          <a:lstStyle/>
          <a:p>
            <a:pPr marL="680087" lvl="1" indent="-340043" algn="l">
              <a:lnSpc>
                <a:spcPts val="4473"/>
              </a:lnSpc>
              <a:buFont typeface="Arial"/>
              <a:buChar char="•"/>
            </a:pPr>
            <a:r>
              <a:rPr lang="en-US" sz="3150">
                <a:solidFill>
                  <a:srgbClr val="010204"/>
                </a:solidFill>
                <a:latin typeface="Roboto"/>
                <a:ea typeface="Roboto"/>
                <a:cs typeface="Roboto"/>
                <a:sym typeface="Roboto"/>
              </a:rPr>
              <a:t>How does your team currently gather and act on patient feedback? Where is that feedback stored, and who sees it? </a:t>
            </a:r>
          </a:p>
          <a:p>
            <a:pPr marL="680087" lvl="1" indent="-340043" algn="l">
              <a:lnSpc>
                <a:spcPts val="4473"/>
              </a:lnSpc>
              <a:buFont typeface="Arial"/>
              <a:buChar char="•"/>
            </a:pPr>
            <a:r>
              <a:rPr lang="en-US" sz="3150">
                <a:solidFill>
                  <a:srgbClr val="010204"/>
                </a:solidFill>
                <a:latin typeface="Roboto"/>
                <a:ea typeface="Roboto"/>
                <a:cs typeface="Roboto"/>
                <a:sym typeface="Roboto"/>
              </a:rPr>
              <a:t>What is one example of a time when you or a colleague took accountability for a misstep? What impact did that have on the patient or the team?</a:t>
            </a:r>
          </a:p>
          <a:p>
            <a:pPr marL="680087" lvl="1" indent="-340043" algn="l">
              <a:lnSpc>
                <a:spcPts val="4473"/>
              </a:lnSpc>
              <a:buFont typeface="Arial"/>
              <a:buChar char="•"/>
            </a:pPr>
            <a:r>
              <a:rPr lang="en-US" sz="3150">
                <a:solidFill>
                  <a:srgbClr val="010204"/>
                </a:solidFill>
                <a:latin typeface="Roboto"/>
                <a:ea typeface="Roboto"/>
                <a:cs typeface="Roboto"/>
                <a:sym typeface="Roboto"/>
              </a:rPr>
              <a:t>What systems are in place to report bias or mistreatment on your unit, and are they trusted and used by staff?</a:t>
            </a:r>
          </a:p>
          <a:p>
            <a:pPr marL="680087" lvl="1" indent="-340043" algn="l">
              <a:lnSpc>
                <a:spcPts val="4473"/>
              </a:lnSpc>
              <a:buFont typeface="Arial"/>
              <a:buChar char="•"/>
            </a:pPr>
            <a:r>
              <a:rPr lang="en-US" sz="3150">
                <a:solidFill>
                  <a:srgbClr val="010204"/>
                </a:solidFill>
                <a:latin typeface="Roboto"/>
                <a:ea typeface="Roboto"/>
                <a:cs typeface="Roboto"/>
                <a:sym typeface="Roboto"/>
              </a:rPr>
              <a:t>How can we cultivate a culture where feedback is welcomed, not feared, and accountability is a strength, not a weakness?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1028700"/>
            <a:ext cx="12088043" cy="1095375"/>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NEXT STEPS</a:t>
            </a:r>
          </a:p>
        </p:txBody>
      </p:sp>
      <p:grpSp>
        <p:nvGrpSpPr>
          <p:cNvPr id="3" name="Group 3"/>
          <p:cNvGrpSpPr/>
          <p:nvPr/>
        </p:nvGrpSpPr>
        <p:grpSpPr>
          <a:xfrm rot="-5400000">
            <a:off x="13276092" y="491405"/>
            <a:ext cx="5503313" cy="4520504"/>
            <a:chOff x="0" y="0"/>
            <a:chExt cx="2800015" cy="2299974"/>
          </a:xfrm>
        </p:grpSpPr>
        <p:sp>
          <p:nvSpPr>
            <p:cNvPr id="4" name="Freeform 4"/>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AED9E0"/>
            </a:solidFill>
          </p:spPr>
          <p:txBody>
            <a:bodyPr/>
            <a:lstStyle/>
            <a:p>
              <a:endParaRPr lang="en-US"/>
            </a:p>
          </p:txBody>
        </p:sp>
        <p:sp>
          <p:nvSpPr>
            <p:cNvPr id="5" name="TextBox 5"/>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12886324" y="2388007"/>
            <a:ext cx="7789683" cy="3013669"/>
            <a:chOff x="0" y="0"/>
            <a:chExt cx="3963291" cy="1533316"/>
          </a:xfrm>
        </p:grpSpPr>
        <p:sp>
          <p:nvSpPr>
            <p:cNvPr id="7" name="Freeform 7"/>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8" name="TextBox 8"/>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5400000">
            <a:off x="12391083" y="4390083"/>
            <a:ext cx="10287000" cy="1506835"/>
            <a:chOff x="0" y="0"/>
            <a:chExt cx="5233894" cy="766658"/>
          </a:xfrm>
        </p:grpSpPr>
        <p:sp>
          <p:nvSpPr>
            <p:cNvPr id="10" name="Freeform 10"/>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1" name="TextBox 11"/>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028700" y="2925149"/>
            <a:ext cx="12738796" cy="550164"/>
          </a:xfrm>
          <a:prstGeom prst="rect">
            <a:avLst/>
          </a:prstGeom>
        </p:spPr>
        <p:txBody>
          <a:bodyPr lIns="0" tIns="0" rIns="0" bIns="0" rtlCol="0" anchor="t">
            <a:spAutoFit/>
          </a:bodyPr>
          <a:lstStyle/>
          <a:p>
            <a:pPr algn="l">
              <a:lnSpc>
                <a:spcPts val="4473"/>
              </a:lnSpc>
            </a:pPr>
            <a:r>
              <a:rPr lang="en-US" sz="3150">
                <a:solidFill>
                  <a:srgbClr val="010204"/>
                </a:solidFill>
                <a:latin typeface="Roboto"/>
                <a:ea typeface="Roboto"/>
                <a:cs typeface="Roboto"/>
                <a:sym typeface="Roboto"/>
              </a:rPr>
              <a:t>Next steps content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078" b="-7078"/>
            </a:stretch>
          </a:blipFill>
        </p:spPr>
        <p:txBody>
          <a:bodyPr/>
          <a:lstStyle/>
          <a:p>
            <a:endParaRPr lang="en-US"/>
          </a:p>
        </p:txBody>
      </p:sp>
      <p:sp>
        <p:nvSpPr>
          <p:cNvPr id="3" name="Freeform 3"/>
          <p:cNvSpPr/>
          <p:nvPr/>
        </p:nvSpPr>
        <p:spPr>
          <a:xfrm>
            <a:off x="-2940874" y="3898358"/>
            <a:ext cx="9582963" cy="6388642"/>
          </a:xfrm>
          <a:custGeom>
            <a:avLst/>
            <a:gdLst/>
            <a:ahLst/>
            <a:cxnLst/>
            <a:rect l="l" t="t" r="r" b="b"/>
            <a:pathLst>
              <a:path w="9582963" h="6388642">
                <a:moveTo>
                  <a:pt x="0" y="0"/>
                </a:moveTo>
                <a:lnTo>
                  <a:pt x="9582964" y="0"/>
                </a:lnTo>
                <a:lnTo>
                  <a:pt x="9582964"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flipH="1">
            <a:off x="11803307" y="2493083"/>
            <a:ext cx="6002120" cy="9003180"/>
          </a:xfrm>
          <a:custGeom>
            <a:avLst/>
            <a:gdLst/>
            <a:ahLst/>
            <a:cxnLst/>
            <a:rect l="l" t="t" r="r" b="b"/>
            <a:pathLst>
              <a:path w="6002120" h="9003180">
                <a:moveTo>
                  <a:pt x="6002119" y="0"/>
                </a:moveTo>
                <a:lnTo>
                  <a:pt x="0" y="0"/>
                </a:lnTo>
                <a:lnTo>
                  <a:pt x="0" y="9003179"/>
                </a:lnTo>
                <a:lnTo>
                  <a:pt x="6002119" y="9003179"/>
                </a:lnTo>
                <a:lnTo>
                  <a:pt x="6002119" y="0"/>
                </a:lnTo>
                <a:close/>
              </a:path>
            </a:pathLst>
          </a:custGeom>
          <a:blipFill>
            <a:blip r:embed="rId5"/>
            <a:stretch>
              <a:fillRect/>
            </a:stretch>
          </a:blipFill>
        </p:spPr>
        <p:txBody>
          <a:bodyPr/>
          <a:lstStyle/>
          <a:p>
            <a:endParaRPr lang="en-US"/>
          </a:p>
        </p:txBody>
      </p:sp>
      <p:sp>
        <p:nvSpPr>
          <p:cNvPr id="5" name="Freeform 5"/>
          <p:cNvSpPr/>
          <p:nvPr/>
        </p:nvSpPr>
        <p:spPr>
          <a:xfrm>
            <a:off x="812886" y="2841612"/>
            <a:ext cx="11162816" cy="7445388"/>
          </a:xfrm>
          <a:custGeom>
            <a:avLst/>
            <a:gdLst/>
            <a:ahLst/>
            <a:cxnLst/>
            <a:rect l="l" t="t" r="r" b="b"/>
            <a:pathLst>
              <a:path w="11162816" h="7445388">
                <a:moveTo>
                  <a:pt x="0" y="0"/>
                </a:moveTo>
                <a:lnTo>
                  <a:pt x="11162815" y="0"/>
                </a:lnTo>
                <a:lnTo>
                  <a:pt x="11162815" y="7445388"/>
                </a:lnTo>
                <a:lnTo>
                  <a:pt x="0" y="7445388"/>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a:off x="211341" y="2384823"/>
            <a:ext cx="3757860" cy="1816843"/>
            <a:chOff x="-15370" y="-144347"/>
            <a:chExt cx="5010481" cy="2422457"/>
          </a:xfrm>
        </p:grpSpPr>
        <p:sp>
          <p:nvSpPr>
            <p:cNvPr id="10" name="AutoShape 10"/>
            <p:cNvSpPr/>
            <p:nvPr/>
          </p:nvSpPr>
          <p:spPr>
            <a:xfrm>
              <a:off x="2657064" y="1637711"/>
              <a:ext cx="870872" cy="640399"/>
            </a:xfrm>
            <a:prstGeom prst="line">
              <a:avLst/>
            </a:prstGeom>
            <a:ln w="76200" cap="rnd">
              <a:solidFill>
                <a:srgbClr val="B8F2E6"/>
              </a:solidFill>
              <a:prstDash val="solid"/>
              <a:headEnd type="none" w="sm" len="sm"/>
              <a:tailEnd type="none" w="sm" len="sm"/>
            </a:ln>
          </p:spPr>
          <p:txBody>
            <a:bodyPr/>
            <a:lstStyle/>
            <a:p>
              <a:endParaRPr lang="en-US"/>
            </a:p>
          </p:txBody>
        </p:sp>
        <p:grpSp>
          <p:nvGrpSpPr>
            <p:cNvPr id="7" name="Group 7"/>
            <p:cNvGrpSpPr/>
            <p:nvPr/>
          </p:nvGrpSpPr>
          <p:grpSpPr>
            <a:xfrm>
              <a:off x="-15370" y="-144347"/>
              <a:ext cx="5010481" cy="1997939"/>
              <a:chOff x="-3036" y="-28513"/>
              <a:chExt cx="989725" cy="394655"/>
            </a:xfrm>
          </p:grpSpPr>
          <p:sp>
            <p:nvSpPr>
              <p:cNvPr id="8" name="Freeform 8"/>
              <p:cNvSpPr/>
              <p:nvPr/>
            </p:nvSpPr>
            <p:spPr>
              <a:xfrm>
                <a:off x="0" y="0"/>
                <a:ext cx="986689" cy="337505"/>
              </a:xfrm>
              <a:custGeom>
                <a:avLst/>
                <a:gdLst/>
                <a:ahLst/>
                <a:cxnLst/>
                <a:rect l="l" t="t" r="r" b="b"/>
                <a:pathLst>
                  <a:path w="986689" h="337505">
                    <a:moveTo>
                      <a:pt x="105393" y="0"/>
                    </a:moveTo>
                    <a:lnTo>
                      <a:pt x="881295" y="0"/>
                    </a:lnTo>
                    <a:cubicBezTo>
                      <a:pt x="939502" y="0"/>
                      <a:pt x="986689" y="47186"/>
                      <a:pt x="986689" y="105393"/>
                    </a:cubicBezTo>
                    <a:lnTo>
                      <a:pt x="986689" y="232111"/>
                    </a:lnTo>
                    <a:cubicBezTo>
                      <a:pt x="986689" y="290318"/>
                      <a:pt x="939502" y="337505"/>
                      <a:pt x="881295" y="337505"/>
                    </a:cubicBezTo>
                    <a:lnTo>
                      <a:pt x="105393" y="337505"/>
                    </a:lnTo>
                    <a:cubicBezTo>
                      <a:pt x="47186" y="337505"/>
                      <a:pt x="0" y="290318"/>
                      <a:pt x="0" y="232111"/>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endParaRPr lang="en-US"/>
              </a:p>
            </p:txBody>
          </p:sp>
          <p:sp>
            <p:nvSpPr>
              <p:cNvPr id="9" name="TextBox 9"/>
              <p:cNvSpPr txBox="1"/>
              <p:nvPr/>
            </p:nvSpPr>
            <p:spPr>
              <a:xfrm>
                <a:off x="-3036" y="-28513"/>
                <a:ext cx="98668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Por favor, </a:t>
                </a:r>
                <a:r>
                  <a:rPr lang="en-US" sz="2000" err="1">
                    <a:solidFill>
                      <a:srgbClr val="000000"/>
                    </a:solidFill>
                    <a:latin typeface="Roboto"/>
                    <a:ea typeface="Roboto"/>
                    <a:cs typeface="Roboto"/>
                    <a:sym typeface="Roboto"/>
                  </a:rPr>
                  <a:t>necesito</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ayuda</a:t>
                </a:r>
                <a:r>
                  <a:rPr lang="en-US" sz="2000">
                    <a:solidFill>
                      <a:srgbClr val="000000"/>
                    </a:solidFill>
                    <a:latin typeface="Roboto"/>
                    <a:ea typeface="Roboto"/>
                    <a:cs typeface="Roboto"/>
                    <a:sym typeface="Roboto"/>
                  </a:rPr>
                  <a:t>...</a:t>
                </a:r>
              </a:p>
            </p:txBody>
          </p:sp>
        </p:grpSp>
      </p:grpSp>
      <p:grpSp>
        <p:nvGrpSpPr>
          <p:cNvPr id="11" name="Group 11"/>
          <p:cNvGrpSpPr/>
          <p:nvPr/>
        </p:nvGrpSpPr>
        <p:grpSpPr>
          <a:xfrm>
            <a:off x="6218231" y="1357343"/>
            <a:ext cx="4083786" cy="2148403"/>
            <a:chOff x="0" y="-136616"/>
            <a:chExt cx="5445048" cy="2864537"/>
          </a:xfrm>
        </p:grpSpPr>
        <p:sp>
          <p:nvSpPr>
            <p:cNvPr id="15" name="AutoShape 15"/>
            <p:cNvSpPr/>
            <p:nvPr/>
          </p:nvSpPr>
          <p:spPr>
            <a:xfrm flipV="1">
              <a:off x="2076962" y="1661740"/>
              <a:ext cx="1110768" cy="1066181"/>
            </a:xfrm>
            <a:prstGeom prst="line">
              <a:avLst/>
            </a:prstGeom>
            <a:ln w="76200" cap="rnd">
              <a:solidFill>
                <a:srgbClr val="FFB7AF"/>
              </a:solidFill>
              <a:prstDash val="solid"/>
              <a:headEnd type="none" w="sm" len="sm"/>
              <a:tailEnd type="none" w="sm" len="sm"/>
            </a:ln>
          </p:spPr>
          <p:txBody>
            <a:bodyPr/>
            <a:lstStyle/>
            <a:p>
              <a:endParaRPr lang="en-US"/>
            </a:p>
          </p:txBody>
        </p:sp>
        <p:grpSp>
          <p:nvGrpSpPr>
            <p:cNvPr id="12" name="Group 12"/>
            <p:cNvGrpSpPr/>
            <p:nvPr/>
          </p:nvGrpSpPr>
          <p:grpSpPr>
            <a:xfrm>
              <a:off x="0" y="-136616"/>
              <a:ext cx="5445048" cy="1997939"/>
              <a:chOff x="0" y="-26986"/>
              <a:chExt cx="1075565" cy="394655"/>
            </a:xfrm>
          </p:grpSpPr>
          <p:sp>
            <p:nvSpPr>
              <p:cNvPr id="13" name="Freeform 13"/>
              <p:cNvSpPr/>
              <p:nvPr/>
            </p:nvSpPr>
            <p:spPr>
              <a:xfrm>
                <a:off x="0" y="0"/>
                <a:ext cx="1075565" cy="337505"/>
              </a:xfrm>
              <a:custGeom>
                <a:avLst/>
                <a:gdLst/>
                <a:ahLst/>
                <a:cxnLst/>
                <a:rect l="l" t="t" r="r" b="b"/>
                <a:pathLst>
                  <a:path w="1075565" h="337505">
                    <a:moveTo>
                      <a:pt x="96684" y="0"/>
                    </a:moveTo>
                    <a:lnTo>
                      <a:pt x="978881" y="0"/>
                    </a:lnTo>
                    <a:cubicBezTo>
                      <a:pt x="1004523" y="0"/>
                      <a:pt x="1029115" y="10186"/>
                      <a:pt x="1047247" y="28318"/>
                    </a:cubicBezTo>
                    <a:cubicBezTo>
                      <a:pt x="1065379" y="46450"/>
                      <a:pt x="1075565" y="71042"/>
                      <a:pt x="1075565" y="96684"/>
                    </a:cubicBezTo>
                    <a:lnTo>
                      <a:pt x="1075565" y="240820"/>
                    </a:lnTo>
                    <a:cubicBezTo>
                      <a:pt x="1075565" y="266463"/>
                      <a:pt x="1065379" y="291055"/>
                      <a:pt x="1047247" y="309186"/>
                    </a:cubicBezTo>
                    <a:cubicBezTo>
                      <a:pt x="1029115" y="327318"/>
                      <a:pt x="1004523" y="337505"/>
                      <a:pt x="978881" y="337505"/>
                    </a:cubicBezTo>
                    <a:lnTo>
                      <a:pt x="96684" y="337505"/>
                    </a:lnTo>
                    <a:cubicBezTo>
                      <a:pt x="71042" y="337505"/>
                      <a:pt x="46450" y="327318"/>
                      <a:pt x="28318" y="309186"/>
                    </a:cubicBezTo>
                    <a:cubicBezTo>
                      <a:pt x="10186" y="291055"/>
                      <a:pt x="0" y="266463"/>
                      <a:pt x="0" y="240820"/>
                    </a:cubicBezTo>
                    <a:lnTo>
                      <a:pt x="0" y="96684"/>
                    </a:lnTo>
                    <a:cubicBezTo>
                      <a:pt x="0" y="71042"/>
                      <a:pt x="10186" y="46450"/>
                      <a:pt x="28318" y="28318"/>
                    </a:cubicBezTo>
                    <a:cubicBezTo>
                      <a:pt x="46450" y="10186"/>
                      <a:pt x="71042" y="0"/>
                      <a:pt x="96684" y="0"/>
                    </a:cubicBezTo>
                    <a:close/>
                  </a:path>
                </a:pathLst>
              </a:custGeom>
              <a:solidFill>
                <a:srgbClr val="FEFAF6"/>
              </a:solidFill>
              <a:ln w="66675" cap="rnd">
                <a:solidFill>
                  <a:srgbClr val="FFB7AF"/>
                </a:solidFill>
                <a:prstDash val="solid"/>
                <a:round/>
              </a:ln>
            </p:spPr>
            <p:txBody>
              <a:bodyPr/>
              <a:lstStyle/>
              <a:p>
                <a:endParaRPr lang="en-US"/>
              </a:p>
            </p:txBody>
          </p:sp>
          <p:sp>
            <p:nvSpPr>
              <p:cNvPr id="14" name="TextBox 14"/>
              <p:cNvSpPr txBox="1"/>
              <p:nvPr/>
            </p:nvSpPr>
            <p:spPr>
              <a:xfrm>
                <a:off x="0" y="-26986"/>
                <a:ext cx="1075565"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Um, you have...someone...speak Spanish?</a:t>
                </a:r>
              </a:p>
            </p:txBody>
          </p:sp>
        </p:grpSp>
      </p:grpSp>
      <p:grpSp>
        <p:nvGrpSpPr>
          <p:cNvPr id="16" name="Group 16"/>
          <p:cNvGrpSpPr/>
          <p:nvPr/>
        </p:nvGrpSpPr>
        <p:grpSpPr>
          <a:xfrm>
            <a:off x="10688375" y="1780215"/>
            <a:ext cx="4295741" cy="1909265"/>
            <a:chOff x="0" y="-150979"/>
            <a:chExt cx="5727654" cy="2545687"/>
          </a:xfrm>
        </p:grpSpPr>
        <p:sp>
          <p:nvSpPr>
            <p:cNvPr id="17" name="AutoShape 17"/>
            <p:cNvSpPr/>
            <p:nvPr/>
          </p:nvSpPr>
          <p:spPr>
            <a:xfrm>
              <a:off x="3708622" y="1691363"/>
              <a:ext cx="944683" cy="703345"/>
            </a:xfrm>
            <a:prstGeom prst="line">
              <a:avLst/>
            </a:prstGeom>
            <a:ln w="79528" cap="rnd">
              <a:solidFill>
                <a:srgbClr val="5E6472"/>
              </a:solidFill>
              <a:prstDash val="solid"/>
              <a:headEnd type="none" w="sm" len="sm"/>
              <a:tailEnd type="none" w="sm" len="sm"/>
            </a:ln>
          </p:spPr>
          <p:txBody>
            <a:bodyPr/>
            <a:lstStyle/>
            <a:p>
              <a:endParaRPr lang="en-US"/>
            </a:p>
          </p:txBody>
        </p:sp>
        <p:grpSp>
          <p:nvGrpSpPr>
            <p:cNvPr id="18" name="Group 18"/>
            <p:cNvGrpSpPr/>
            <p:nvPr/>
          </p:nvGrpSpPr>
          <p:grpSpPr>
            <a:xfrm>
              <a:off x="0" y="-150979"/>
              <a:ext cx="5727654" cy="2109763"/>
              <a:chOff x="0" y="-28575"/>
              <a:chExt cx="1084047" cy="399305"/>
            </a:xfrm>
          </p:grpSpPr>
          <p:sp>
            <p:nvSpPr>
              <p:cNvPr id="19" name="Freeform 19"/>
              <p:cNvSpPr/>
              <p:nvPr/>
            </p:nvSpPr>
            <p:spPr>
              <a:xfrm>
                <a:off x="0" y="0"/>
                <a:ext cx="1084047" cy="342155"/>
              </a:xfrm>
              <a:custGeom>
                <a:avLst/>
                <a:gdLst/>
                <a:ahLst/>
                <a:cxnLst/>
                <a:rect l="l" t="t" r="r" b="b"/>
                <a:pathLst>
                  <a:path w="1084047" h="342155">
                    <a:moveTo>
                      <a:pt x="95928" y="0"/>
                    </a:moveTo>
                    <a:lnTo>
                      <a:pt x="988119" y="0"/>
                    </a:lnTo>
                    <a:cubicBezTo>
                      <a:pt x="1013561" y="0"/>
                      <a:pt x="1037961" y="10107"/>
                      <a:pt x="1055951" y="28097"/>
                    </a:cubicBezTo>
                    <a:cubicBezTo>
                      <a:pt x="1073941" y="46087"/>
                      <a:pt x="1084047" y="70486"/>
                      <a:pt x="1084047" y="95928"/>
                    </a:cubicBezTo>
                    <a:lnTo>
                      <a:pt x="1084047" y="246228"/>
                    </a:lnTo>
                    <a:cubicBezTo>
                      <a:pt x="1084047" y="271669"/>
                      <a:pt x="1073941" y="296069"/>
                      <a:pt x="1055951" y="314059"/>
                    </a:cubicBezTo>
                    <a:cubicBezTo>
                      <a:pt x="1037961" y="332049"/>
                      <a:pt x="1013561" y="342155"/>
                      <a:pt x="988119" y="342155"/>
                    </a:cubicBezTo>
                    <a:lnTo>
                      <a:pt x="95928" y="342155"/>
                    </a:lnTo>
                    <a:cubicBezTo>
                      <a:pt x="42948" y="342155"/>
                      <a:pt x="0" y="299207"/>
                      <a:pt x="0" y="246228"/>
                    </a:cubicBezTo>
                    <a:lnTo>
                      <a:pt x="0" y="95928"/>
                    </a:lnTo>
                    <a:cubicBezTo>
                      <a:pt x="0" y="70486"/>
                      <a:pt x="10107" y="46087"/>
                      <a:pt x="28097" y="28097"/>
                    </a:cubicBezTo>
                    <a:cubicBezTo>
                      <a:pt x="46087" y="10107"/>
                      <a:pt x="70486" y="0"/>
                      <a:pt x="95928" y="0"/>
                    </a:cubicBezTo>
                    <a:close/>
                  </a:path>
                </a:pathLst>
              </a:custGeom>
              <a:solidFill>
                <a:srgbClr val="FEFAF6"/>
              </a:solidFill>
              <a:ln w="66675" cap="rnd">
                <a:solidFill>
                  <a:srgbClr val="5E6472"/>
                </a:solidFill>
                <a:prstDash val="solid"/>
                <a:round/>
              </a:ln>
            </p:spPr>
            <p:txBody>
              <a:bodyPr/>
              <a:lstStyle/>
              <a:p>
                <a:endParaRPr lang="en-US"/>
              </a:p>
            </p:txBody>
          </p:sp>
          <p:sp>
            <p:nvSpPr>
              <p:cNvPr id="20" name="TextBox 20"/>
              <p:cNvSpPr txBox="1"/>
              <p:nvPr/>
            </p:nvSpPr>
            <p:spPr>
              <a:xfrm>
                <a:off x="0" y="-28575"/>
                <a:ext cx="1084047" cy="39930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I’m not sure, I think you need to fill out this form first. Maybe someone can help later.</a:t>
                </a:r>
              </a:p>
            </p:txBody>
          </p:sp>
        </p:grpSp>
      </p:grpSp>
      <p:grpSp>
        <p:nvGrpSpPr>
          <p:cNvPr id="21" name="Group 21"/>
          <p:cNvGrpSpPr/>
          <p:nvPr/>
        </p:nvGrpSpPr>
        <p:grpSpPr>
          <a:xfrm>
            <a:off x="8685950" y="9496545"/>
            <a:ext cx="9602050" cy="937735"/>
            <a:chOff x="0" y="0"/>
            <a:chExt cx="2528935" cy="246975"/>
          </a:xfrm>
        </p:grpSpPr>
        <p:sp>
          <p:nvSpPr>
            <p:cNvPr id="22" name="Freeform 22"/>
            <p:cNvSpPr/>
            <p:nvPr/>
          </p:nvSpPr>
          <p:spPr>
            <a:xfrm>
              <a:off x="0" y="0"/>
              <a:ext cx="2528935" cy="246975"/>
            </a:xfrm>
            <a:custGeom>
              <a:avLst/>
              <a:gdLst/>
              <a:ahLst/>
              <a:cxnLst/>
              <a:rect l="l" t="t" r="r" b="b"/>
              <a:pathLst>
                <a:path w="2528935" h="246975">
                  <a:moveTo>
                    <a:pt x="0" y="0"/>
                  </a:moveTo>
                  <a:lnTo>
                    <a:pt x="2528935" y="0"/>
                  </a:lnTo>
                  <a:lnTo>
                    <a:pt x="2528935" y="246975"/>
                  </a:lnTo>
                  <a:lnTo>
                    <a:pt x="0" y="246975"/>
                  </a:lnTo>
                  <a:close/>
                </a:path>
              </a:pathLst>
            </a:custGeom>
            <a:solidFill>
              <a:srgbClr val="FEFAF6"/>
            </a:solidFill>
          </p:spPr>
          <p:txBody>
            <a:bodyPr/>
            <a:lstStyle/>
            <a:p>
              <a:endParaRPr lang="en-US"/>
            </a:p>
          </p:txBody>
        </p:sp>
        <p:sp>
          <p:nvSpPr>
            <p:cNvPr id="23" name="TextBox 23"/>
            <p:cNvSpPr txBox="1"/>
            <p:nvPr/>
          </p:nvSpPr>
          <p:spPr>
            <a:xfrm>
              <a:off x="0" y="-66675"/>
              <a:ext cx="2528935" cy="313650"/>
            </a:xfrm>
            <a:prstGeom prst="rect">
              <a:avLst/>
            </a:prstGeom>
          </p:spPr>
          <p:txBody>
            <a:bodyPr lIns="50800" tIns="50800" rIns="50800" bIns="50800" rtlCol="0" anchor="ctr"/>
            <a:lstStyle/>
            <a:p>
              <a:pPr algn="ctr">
                <a:lnSpc>
                  <a:spcPts val="4199"/>
                </a:lnSpc>
              </a:pPr>
              <a:r>
                <a:rPr lang="en-US" sz="2999" b="1">
                  <a:solidFill>
                    <a:srgbClr val="000000"/>
                  </a:solidFill>
                  <a:latin typeface="Roboto Bold"/>
                  <a:ea typeface="Roboto Bold"/>
                  <a:cs typeface="Roboto Bold"/>
                  <a:sym typeface="Roboto Bold"/>
                </a:rPr>
                <a:t>The nurse passes a clipboard across the counter.</a:t>
              </a:r>
            </a:p>
          </p:txBody>
        </p:sp>
      </p:grpSp>
      <p:grpSp>
        <p:nvGrpSpPr>
          <p:cNvPr id="24" name="Group 24"/>
          <p:cNvGrpSpPr/>
          <p:nvPr/>
        </p:nvGrpSpPr>
        <p:grpSpPr>
          <a:xfrm>
            <a:off x="0" y="123858"/>
            <a:ext cx="6330376" cy="1150567"/>
            <a:chOff x="0" y="-23943"/>
            <a:chExt cx="1827975" cy="332241"/>
          </a:xfrm>
        </p:grpSpPr>
        <p:sp>
          <p:nvSpPr>
            <p:cNvPr id="25" name="Freeform 25"/>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26" name="TextBox 26"/>
            <p:cNvSpPr txBox="1"/>
            <p:nvPr/>
          </p:nvSpPr>
          <p:spPr>
            <a:xfrm>
              <a:off x="0" y="-23943"/>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COMMUNICATION: DISRESPECT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078" b="-7078"/>
            </a:stretch>
          </a:blipFill>
        </p:spPr>
        <p:txBody>
          <a:bodyPr/>
          <a:lstStyle/>
          <a:p>
            <a:endParaRPr lang="en-US"/>
          </a:p>
        </p:txBody>
      </p:sp>
      <p:sp>
        <p:nvSpPr>
          <p:cNvPr id="3" name="Freeform 3"/>
          <p:cNvSpPr/>
          <p:nvPr/>
        </p:nvSpPr>
        <p:spPr>
          <a:xfrm>
            <a:off x="-2940874" y="3898358"/>
            <a:ext cx="9582963" cy="6388642"/>
          </a:xfrm>
          <a:custGeom>
            <a:avLst/>
            <a:gdLst/>
            <a:ahLst/>
            <a:cxnLst/>
            <a:rect l="l" t="t" r="r" b="b"/>
            <a:pathLst>
              <a:path w="9582963" h="6388642">
                <a:moveTo>
                  <a:pt x="0" y="0"/>
                </a:moveTo>
                <a:lnTo>
                  <a:pt x="9582964" y="0"/>
                </a:lnTo>
                <a:lnTo>
                  <a:pt x="9582964"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flipH="1">
            <a:off x="11803307" y="2493083"/>
            <a:ext cx="6002120" cy="9003180"/>
          </a:xfrm>
          <a:custGeom>
            <a:avLst/>
            <a:gdLst/>
            <a:ahLst/>
            <a:cxnLst/>
            <a:rect l="l" t="t" r="r" b="b"/>
            <a:pathLst>
              <a:path w="6002120" h="9003180">
                <a:moveTo>
                  <a:pt x="6002119" y="0"/>
                </a:moveTo>
                <a:lnTo>
                  <a:pt x="0" y="0"/>
                </a:lnTo>
                <a:lnTo>
                  <a:pt x="0" y="9003179"/>
                </a:lnTo>
                <a:lnTo>
                  <a:pt x="6002119" y="9003179"/>
                </a:lnTo>
                <a:lnTo>
                  <a:pt x="6002119" y="0"/>
                </a:lnTo>
                <a:close/>
              </a:path>
            </a:pathLst>
          </a:custGeom>
          <a:blipFill>
            <a:blip r:embed="rId5"/>
            <a:stretch>
              <a:fillRect/>
            </a:stretch>
          </a:blipFill>
        </p:spPr>
        <p:txBody>
          <a:bodyPr/>
          <a:lstStyle/>
          <a:p>
            <a:endParaRPr lang="en-US"/>
          </a:p>
        </p:txBody>
      </p:sp>
      <p:sp>
        <p:nvSpPr>
          <p:cNvPr id="5" name="Freeform 5"/>
          <p:cNvSpPr/>
          <p:nvPr/>
        </p:nvSpPr>
        <p:spPr>
          <a:xfrm>
            <a:off x="812886" y="2841612"/>
            <a:ext cx="11162816" cy="7445388"/>
          </a:xfrm>
          <a:custGeom>
            <a:avLst/>
            <a:gdLst/>
            <a:ahLst/>
            <a:cxnLst/>
            <a:rect l="l" t="t" r="r" b="b"/>
            <a:pathLst>
              <a:path w="11162816" h="7445388">
                <a:moveTo>
                  <a:pt x="0" y="0"/>
                </a:moveTo>
                <a:lnTo>
                  <a:pt x="11162815" y="0"/>
                </a:lnTo>
                <a:lnTo>
                  <a:pt x="11162815" y="7445388"/>
                </a:lnTo>
                <a:lnTo>
                  <a:pt x="0" y="7445388"/>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a:off x="6367265" y="1167806"/>
            <a:ext cx="4083786" cy="2146326"/>
            <a:chOff x="0" y="-133847"/>
            <a:chExt cx="5445048" cy="2861768"/>
          </a:xfrm>
        </p:grpSpPr>
        <p:sp>
          <p:nvSpPr>
            <p:cNvPr id="10" name="AutoShape 10"/>
            <p:cNvSpPr/>
            <p:nvPr/>
          </p:nvSpPr>
          <p:spPr>
            <a:xfrm flipV="1">
              <a:off x="2076962" y="1661740"/>
              <a:ext cx="1110768" cy="1066181"/>
            </a:xfrm>
            <a:prstGeom prst="line">
              <a:avLst/>
            </a:prstGeom>
            <a:ln w="76200" cap="rnd">
              <a:solidFill>
                <a:srgbClr val="FFB7AF"/>
              </a:solidFill>
              <a:prstDash val="solid"/>
              <a:headEnd type="none" w="sm" len="sm"/>
              <a:tailEnd type="none" w="sm" len="sm"/>
            </a:ln>
          </p:spPr>
          <p:txBody>
            <a:bodyPr/>
            <a:lstStyle/>
            <a:p>
              <a:endParaRPr lang="en-US"/>
            </a:p>
          </p:txBody>
        </p:sp>
        <p:grpSp>
          <p:nvGrpSpPr>
            <p:cNvPr id="7" name="Group 7"/>
            <p:cNvGrpSpPr/>
            <p:nvPr/>
          </p:nvGrpSpPr>
          <p:grpSpPr>
            <a:xfrm>
              <a:off x="0" y="-133847"/>
              <a:ext cx="5445048" cy="1997939"/>
              <a:chOff x="0" y="-26439"/>
              <a:chExt cx="1075565" cy="394655"/>
            </a:xfrm>
          </p:grpSpPr>
          <p:sp>
            <p:nvSpPr>
              <p:cNvPr id="8" name="Freeform 8"/>
              <p:cNvSpPr/>
              <p:nvPr/>
            </p:nvSpPr>
            <p:spPr>
              <a:xfrm>
                <a:off x="0" y="0"/>
                <a:ext cx="1075565" cy="337505"/>
              </a:xfrm>
              <a:custGeom>
                <a:avLst/>
                <a:gdLst/>
                <a:ahLst/>
                <a:cxnLst/>
                <a:rect l="l" t="t" r="r" b="b"/>
                <a:pathLst>
                  <a:path w="1075565" h="337505">
                    <a:moveTo>
                      <a:pt x="96684" y="0"/>
                    </a:moveTo>
                    <a:lnTo>
                      <a:pt x="978881" y="0"/>
                    </a:lnTo>
                    <a:cubicBezTo>
                      <a:pt x="1004523" y="0"/>
                      <a:pt x="1029115" y="10186"/>
                      <a:pt x="1047247" y="28318"/>
                    </a:cubicBezTo>
                    <a:cubicBezTo>
                      <a:pt x="1065379" y="46450"/>
                      <a:pt x="1075565" y="71042"/>
                      <a:pt x="1075565" y="96684"/>
                    </a:cubicBezTo>
                    <a:lnTo>
                      <a:pt x="1075565" y="240820"/>
                    </a:lnTo>
                    <a:cubicBezTo>
                      <a:pt x="1075565" y="266463"/>
                      <a:pt x="1065379" y="291055"/>
                      <a:pt x="1047247" y="309186"/>
                    </a:cubicBezTo>
                    <a:cubicBezTo>
                      <a:pt x="1029115" y="327318"/>
                      <a:pt x="1004523" y="337505"/>
                      <a:pt x="978881" y="337505"/>
                    </a:cubicBezTo>
                    <a:lnTo>
                      <a:pt x="96684" y="337505"/>
                    </a:lnTo>
                    <a:cubicBezTo>
                      <a:pt x="71042" y="337505"/>
                      <a:pt x="46450" y="327318"/>
                      <a:pt x="28318" y="309186"/>
                    </a:cubicBezTo>
                    <a:cubicBezTo>
                      <a:pt x="10186" y="291055"/>
                      <a:pt x="0" y="266463"/>
                      <a:pt x="0" y="240820"/>
                    </a:cubicBezTo>
                    <a:lnTo>
                      <a:pt x="0" y="96684"/>
                    </a:lnTo>
                    <a:cubicBezTo>
                      <a:pt x="0" y="71042"/>
                      <a:pt x="10186" y="46450"/>
                      <a:pt x="28318" y="28318"/>
                    </a:cubicBezTo>
                    <a:cubicBezTo>
                      <a:pt x="46450" y="10186"/>
                      <a:pt x="71042" y="0"/>
                      <a:pt x="96684" y="0"/>
                    </a:cubicBezTo>
                    <a:close/>
                  </a:path>
                </a:pathLst>
              </a:custGeom>
              <a:solidFill>
                <a:srgbClr val="FEFAF6"/>
              </a:solidFill>
              <a:ln w="66675" cap="rnd">
                <a:solidFill>
                  <a:srgbClr val="FFB7AF"/>
                </a:solidFill>
                <a:prstDash val="solid"/>
                <a:round/>
              </a:ln>
            </p:spPr>
            <p:txBody>
              <a:bodyPr/>
              <a:lstStyle/>
              <a:p>
                <a:endParaRPr lang="en-US"/>
              </a:p>
            </p:txBody>
          </p:sp>
          <p:sp>
            <p:nvSpPr>
              <p:cNvPr id="9" name="TextBox 9"/>
              <p:cNvSpPr txBox="1"/>
              <p:nvPr/>
            </p:nvSpPr>
            <p:spPr>
              <a:xfrm>
                <a:off x="0" y="-26439"/>
                <a:ext cx="1075565"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She—she have lot of pain...you help?</a:t>
                </a:r>
              </a:p>
            </p:txBody>
          </p:sp>
        </p:grpSp>
      </p:grpSp>
      <p:grpSp>
        <p:nvGrpSpPr>
          <p:cNvPr id="11" name="Group 11"/>
          <p:cNvGrpSpPr/>
          <p:nvPr/>
        </p:nvGrpSpPr>
        <p:grpSpPr>
          <a:xfrm>
            <a:off x="10565563" y="1805282"/>
            <a:ext cx="4519472" cy="1884256"/>
            <a:chOff x="0" y="-149001"/>
            <a:chExt cx="6025962" cy="2512341"/>
          </a:xfrm>
        </p:grpSpPr>
        <p:sp>
          <p:nvSpPr>
            <p:cNvPr id="12" name="AutoShape 12"/>
            <p:cNvSpPr/>
            <p:nvPr/>
          </p:nvSpPr>
          <p:spPr>
            <a:xfrm>
              <a:off x="3901775" y="1669208"/>
              <a:ext cx="993883" cy="694132"/>
            </a:xfrm>
            <a:prstGeom prst="line">
              <a:avLst/>
            </a:prstGeom>
            <a:ln w="78486" cap="rnd">
              <a:solidFill>
                <a:srgbClr val="5E6472"/>
              </a:solidFill>
              <a:prstDash val="solid"/>
              <a:headEnd type="none" w="sm" len="sm"/>
              <a:tailEnd type="none" w="sm" len="sm"/>
            </a:ln>
          </p:spPr>
          <p:txBody>
            <a:bodyPr/>
            <a:lstStyle/>
            <a:p>
              <a:endParaRPr lang="en-US"/>
            </a:p>
          </p:txBody>
        </p:sp>
        <p:grpSp>
          <p:nvGrpSpPr>
            <p:cNvPr id="13" name="Group 13"/>
            <p:cNvGrpSpPr/>
            <p:nvPr/>
          </p:nvGrpSpPr>
          <p:grpSpPr>
            <a:xfrm>
              <a:off x="0" y="-149001"/>
              <a:ext cx="6025962" cy="2082128"/>
              <a:chOff x="0" y="-28575"/>
              <a:chExt cx="1155644" cy="399305"/>
            </a:xfrm>
          </p:grpSpPr>
          <p:sp>
            <p:nvSpPr>
              <p:cNvPr id="14" name="Freeform 14"/>
              <p:cNvSpPr/>
              <p:nvPr/>
            </p:nvSpPr>
            <p:spPr>
              <a:xfrm>
                <a:off x="0" y="0"/>
                <a:ext cx="1155644" cy="342155"/>
              </a:xfrm>
              <a:custGeom>
                <a:avLst/>
                <a:gdLst/>
                <a:ahLst/>
                <a:cxnLst/>
                <a:rect l="l" t="t" r="r" b="b"/>
                <a:pathLst>
                  <a:path w="1155644" h="342155">
                    <a:moveTo>
                      <a:pt x="89985" y="0"/>
                    </a:moveTo>
                    <a:lnTo>
                      <a:pt x="1065660" y="0"/>
                    </a:lnTo>
                    <a:cubicBezTo>
                      <a:pt x="1089525" y="0"/>
                      <a:pt x="1112413" y="9480"/>
                      <a:pt x="1129289" y="26356"/>
                    </a:cubicBezTo>
                    <a:cubicBezTo>
                      <a:pt x="1146164" y="43231"/>
                      <a:pt x="1155644" y="66119"/>
                      <a:pt x="1155644" y="89985"/>
                    </a:cubicBezTo>
                    <a:lnTo>
                      <a:pt x="1155644" y="252171"/>
                    </a:lnTo>
                    <a:cubicBezTo>
                      <a:pt x="1155644" y="276036"/>
                      <a:pt x="1146164" y="298924"/>
                      <a:pt x="1129289" y="315799"/>
                    </a:cubicBezTo>
                    <a:cubicBezTo>
                      <a:pt x="1112413" y="332675"/>
                      <a:pt x="1089525" y="342155"/>
                      <a:pt x="1065660" y="342155"/>
                    </a:cubicBezTo>
                    <a:lnTo>
                      <a:pt x="89985" y="342155"/>
                    </a:lnTo>
                    <a:cubicBezTo>
                      <a:pt x="40287" y="342155"/>
                      <a:pt x="0" y="301868"/>
                      <a:pt x="0" y="252171"/>
                    </a:cubicBezTo>
                    <a:lnTo>
                      <a:pt x="0" y="89985"/>
                    </a:lnTo>
                    <a:cubicBezTo>
                      <a:pt x="0" y="66119"/>
                      <a:pt x="9480" y="43231"/>
                      <a:pt x="26356" y="26356"/>
                    </a:cubicBezTo>
                    <a:cubicBezTo>
                      <a:pt x="43231" y="9480"/>
                      <a:pt x="66119" y="0"/>
                      <a:pt x="89985" y="0"/>
                    </a:cubicBezTo>
                    <a:close/>
                  </a:path>
                </a:pathLst>
              </a:custGeom>
              <a:solidFill>
                <a:srgbClr val="FEFAF6"/>
              </a:solidFill>
              <a:ln w="66675" cap="rnd">
                <a:solidFill>
                  <a:srgbClr val="5E6472"/>
                </a:solidFill>
                <a:prstDash val="solid"/>
                <a:round/>
              </a:ln>
            </p:spPr>
            <p:txBody>
              <a:bodyPr/>
              <a:lstStyle/>
              <a:p>
                <a:endParaRPr lang="en-US"/>
              </a:p>
            </p:txBody>
          </p:sp>
          <p:sp>
            <p:nvSpPr>
              <p:cNvPr id="15" name="TextBox 15"/>
              <p:cNvSpPr txBox="1"/>
              <p:nvPr/>
            </p:nvSpPr>
            <p:spPr>
              <a:xfrm>
                <a:off x="0" y="-28575"/>
                <a:ext cx="1155644" cy="39930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We have other patients ahead of you, you can just fill out the form and wait, please.</a:t>
                </a:r>
              </a:p>
            </p:txBody>
          </p:sp>
        </p:grpSp>
      </p:grpSp>
      <p:grpSp>
        <p:nvGrpSpPr>
          <p:cNvPr id="16" name="Group 16"/>
          <p:cNvGrpSpPr/>
          <p:nvPr/>
        </p:nvGrpSpPr>
        <p:grpSpPr>
          <a:xfrm>
            <a:off x="0" y="124308"/>
            <a:ext cx="6330376" cy="1150567"/>
            <a:chOff x="0" y="-23813"/>
            <a:chExt cx="1827975" cy="332241"/>
          </a:xfrm>
        </p:grpSpPr>
        <p:sp>
          <p:nvSpPr>
            <p:cNvPr id="17" name="Freeform 17"/>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18" name="TextBox 18"/>
            <p:cNvSpPr txBox="1"/>
            <p:nvPr/>
          </p:nvSpPr>
          <p:spPr>
            <a:xfrm>
              <a:off x="0" y="-23813"/>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COMMUNICATION: DISRESPECT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078" b="-7078"/>
            </a:stretch>
          </a:blipFill>
        </p:spPr>
        <p:txBody>
          <a:bodyPr/>
          <a:lstStyle/>
          <a:p>
            <a:endParaRPr lang="en-US"/>
          </a:p>
        </p:txBody>
      </p:sp>
      <p:sp>
        <p:nvSpPr>
          <p:cNvPr id="3" name="Freeform 3"/>
          <p:cNvSpPr/>
          <p:nvPr/>
        </p:nvSpPr>
        <p:spPr>
          <a:xfrm>
            <a:off x="1645352" y="1473663"/>
            <a:ext cx="14997296" cy="7339673"/>
          </a:xfrm>
          <a:custGeom>
            <a:avLst/>
            <a:gdLst/>
            <a:ahLst/>
            <a:cxnLst/>
            <a:rect l="l" t="t" r="r" b="b"/>
            <a:pathLst>
              <a:path w="14997296" h="7339673">
                <a:moveTo>
                  <a:pt x="0" y="0"/>
                </a:moveTo>
                <a:lnTo>
                  <a:pt x="14997296" y="0"/>
                </a:lnTo>
                <a:lnTo>
                  <a:pt x="14997296" y="7339674"/>
                </a:lnTo>
                <a:lnTo>
                  <a:pt x="0" y="7339674"/>
                </a:lnTo>
                <a:lnTo>
                  <a:pt x="0" y="0"/>
                </a:lnTo>
                <a:close/>
              </a:path>
            </a:pathLst>
          </a:custGeom>
          <a:blipFill>
            <a:blip r:embed="rId4">
              <a:alphaModFix amt="90000"/>
            </a:blip>
            <a:stretch>
              <a:fillRect l="-10207" t="-29023" r="-11734" b="-30973"/>
            </a:stretch>
          </a:blipFill>
        </p:spPr>
        <p:txBody>
          <a:bodyPr/>
          <a:lstStyle/>
          <a:p>
            <a:endParaRPr lang="en-US"/>
          </a:p>
        </p:txBody>
      </p:sp>
      <p:grpSp>
        <p:nvGrpSpPr>
          <p:cNvPr id="4" name="Group 4"/>
          <p:cNvGrpSpPr/>
          <p:nvPr/>
        </p:nvGrpSpPr>
        <p:grpSpPr>
          <a:xfrm>
            <a:off x="1645352" y="1473663"/>
            <a:ext cx="14997296" cy="7339673"/>
            <a:chOff x="0" y="0"/>
            <a:chExt cx="3949905" cy="1933083"/>
          </a:xfrm>
        </p:grpSpPr>
        <p:sp>
          <p:nvSpPr>
            <p:cNvPr id="5" name="Freeform 5"/>
            <p:cNvSpPr/>
            <p:nvPr/>
          </p:nvSpPr>
          <p:spPr>
            <a:xfrm>
              <a:off x="0" y="0"/>
              <a:ext cx="3949905" cy="1933083"/>
            </a:xfrm>
            <a:custGeom>
              <a:avLst/>
              <a:gdLst/>
              <a:ahLst/>
              <a:cxnLst/>
              <a:rect l="l" t="t" r="r" b="b"/>
              <a:pathLst>
                <a:path w="3949905" h="1933083">
                  <a:moveTo>
                    <a:pt x="0" y="0"/>
                  </a:moveTo>
                  <a:lnTo>
                    <a:pt x="3949905" y="0"/>
                  </a:lnTo>
                  <a:lnTo>
                    <a:pt x="3949905" y="1933083"/>
                  </a:lnTo>
                  <a:lnTo>
                    <a:pt x="0" y="1933083"/>
                  </a:lnTo>
                  <a:close/>
                </a:path>
              </a:pathLst>
            </a:custGeom>
            <a:solidFill>
              <a:srgbClr val="FEFAF6">
                <a:alpha val="60000"/>
              </a:srgbClr>
            </a:solidFill>
          </p:spPr>
          <p:txBody>
            <a:bodyPr/>
            <a:lstStyle/>
            <a:p>
              <a:endParaRPr lang="en-US"/>
            </a:p>
          </p:txBody>
        </p:sp>
        <p:sp>
          <p:nvSpPr>
            <p:cNvPr id="6" name="TextBox 6"/>
            <p:cNvSpPr txBox="1"/>
            <p:nvPr/>
          </p:nvSpPr>
          <p:spPr>
            <a:xfrm>
              <a:off x="0" y="-66675"/>
              <a:ext cx="3949905" cy="1999758"/>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2375030" y="2568066"/>
            <a:ext cx="13537940" cy="5027044"/>
          </a:xfrm>
          <a:prstGeom prst="rect">
            <a:avLst/>
          </a:prstGeom>
        </p:spPr>
        <p:txBody>
          <a:bodyPr lIns="0" tIns="0" rIns="0" bIns="0" rtlCol="0" anchor="t">
            <a:spAutoFit/>
          </a:bodyPr>
          <a:lstStyle/>
          <a:p>
            <a:pPr algn="l">
              <a:lnSpc>
                <a:spcPts val="7993"/>
              </a:lnSpc>
              <a:spcBef>
                <a:spcPct val="0"/>
              </a:spcBef>
            </a:pPr>
            <a:r>
              <a:rPr lang="en-US" sz="5709">
                <a:solidFill>
                  <a:srgbClr val="000000"/>
                </a:solidFill>
                <a:latin typeface="Roboto"/>
                <a:ea typeface="Roboto"/>
                <a:cs typeface="Roboto"/>
                <a:sym typeface="Roboto"/>
              </a:rPr>
              <a:t>The patient sits in the waiting area, confused and in pain, while her cousin sits beside her, looking concerned. There is no further communication, reassurance or clear plan shared by the staff.</a:t>
            </a:r>
          </a:p>
        </p:txBody>
      </p:sp>
      <p:grpSp>
        <p:nvGrpSpPr>
          <p:cNvPr id="8" name="Group 8"/>
          <p:cNvGrpSpPr/>
          <p:nvPr/>
        </p:nvGrpSpPr>
        <p:grpSpPr>
          <a:xfrm>
            <a:off x="0" y="124308"/>
            <a:ext cx="6330376" cy="1150567"/>
            <a:chOff x="0" y="-23813"/>
            <a:chExt cx="1827975" cy="332241"/>
          </a:xfrm>
        </p:grpSpPr>
        <p:sp>
          <p:nvSpPr>
            <p:cNvPr id="9" name="Freeform 9"/>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10" name="TextBox 10"/>
            <p:cNvSpPr txBox="1"/>
            <p:nvPr/>
          </p:nvSpPr>
          <p:spPr>
            <a:xfrm>
              <a:off x="0" y="-23813"/>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COMMUNICATION: DISRESPECT</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Freeform 2"/>
          <p:cNvSpPr/>
          <p:nvPr/>
        </p:nvSpPr>
        <p:spPr>
          <a:xfrm>
            <a:off x="0" y="0"/>
            <a:ext cx="7716910" cy="10287000"/>
          </a:xfrm>
          <a:custGeom>
            <a:avLst/>
            <a:gdLst/>
            <a:ahLst/>
            <a:cxnLst/>
            <a:rect l="l" t="t" r="r" b="b"/>
            <a:pathLst>
              <a:path w="7716910" h="10287000">
                <a:moveTo>
                  <a:pt x="0" y="0"/>
                </a:moveTo>
                <a:lnTo>
                  <a:pt x="7716910" y="0"/>
                </a:lnTo>
                <a:lnTo>
                  <a:pt x="7716910" y="10287000"/>
                </a:lnTo>
                <a:lnTo>
                  <a:pt x="0" y="10287000"/>
                </a:lnTo>
                <a:lnTo>
                  <a:pt x="0" y="0"/>
                </a:lnTo>
                <a:close/>
              </a:path>
            </a:pathLst>
          </a:custGeom>
          <a:blipFill>
            <a:blip r:embed="rId3"/>
            <a:stretch>
              <a:fillRect r="-107597"/>
            </a:stretch>
          </a:blipFill>
        </p:spPr>
        <p:txBody>
          <a:bodyPr/>
          <a:lstStyle/>
          <a:p>
            <a:endParaRPr lang="en-US"/>
          </a:p>
        </p:txBody>
      </p:sp>
      <p:sp>
        <p:nvSpPr>
          <p:cNvPr id="3" name="Freeform 3"/>
          <p:cNvSpPr/>
          <p:nvPr/>
        </p:nvSpPr>
        <p:spPr>
          <a:xfrm>
            <a:off x="-4970511" y="0"/>
            <a:ext cx="12687421" cy="10287000"/>
          </a:xfrm>
          <a:custGeom>
            <a:avLst/>
            <a:gdLst/>
            <a:ahLst/>
            <a:cxnLst/>
            <a:rect l="l" t="t" r="r" b="b"/>
            <a:pathLst>
              <a:path w="12687421" h="10287000">
                <a:moveTo>
                  <a:pt x="0" y="0"/>
                </a:moveTo>
                <a:lnTo>
                  <a:pt x="12687421" y="0"/>
                </a:lnTo>
                <a:lnTo>
                  <a:pt x="12687421" y="10287000"/>
                </a:lnTo>
                <a:lnTo>
                  <a:pt x="0" y="10287000"/>
                </a:lnTo>
                <a:lnTo>
                  <a:pt x="0" y="0"/>
                </a:lnTo>
                <a:close/>
              </a:path>
            </a:pathLst>
          </a:custGeom>
          <a:blipFill>
            <a:blip r:embed="rId4"/>
            <a:stretch>
              <a:fillRect l="-9952" r="-11668"/>
            </a:stretch>
          </a:blipFill>
        </p:spPr>
        <p:txBody>
          <a:bodyPr/>
          <a:lstStyle/>
          <a:p>
            <a:endParaRPr lang="en-US"/>
          </a:p>
        </p:txBody>
      </p:sp>
      <p:sp>
        <p:nvSpPr>
          <p:cNvPr id="4" name="TextBox 4"/>
          <p:cNvSpPr txBox="1"/>
          <p:nvPr/>
        </p:nvSpPr>
        <p:spPr>
          <a:xfrm>
            <a:off x="9144000" y="3140743"/>
            <a:ext cx="7796266" cy="3629025"/>
          </a:xfrm>
          <a:prstGeom prst="rect">
            <a:avLst/>
          </a:prstGeom>
        </p:spPr>
        <p:txBody>
          <a:bodyPr lIns="0" tIns="0" rIns="0" bIns="0" rtlCol="0" anchor="t">
            <a:spAutoFit/>
          </a:bodyPr>
          <a:lstStyle/>
          <a:p>
            <a:pPr marL="0" lvl="0" indent="0" algn="ctr">
              <a:lnSpc>
                <a:spcPts val="7195"/>
              </a:lnSpc>
              <a:spcBef>
                <a:spcPct val="0"/>
              </a:spcBef>
            </a:pPr>
            <a:r>
              <a:rPr lang="en-US" sz="5996" b="1">
                <a:solidFill>
                  <a:srgbClr val="010204"/>
                </a:solidFill>
                <a:latin typeface="Roboto Bold"/>
                <a:ea typeface="Roboto Bold"/>
                <a:cs typeface="Roboto Bold"/>
                <a:sym typeface="Roboto Bold"/>
              </a:rPr>
              <a:t>What disrespectful care practices did you observe in this scenario?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645723" y="2698623"/>
          <a:ext cx="17301354" cy="6708743"/>
        </p:xfrm>
        <a:graphic>
          <a:graphicData uri="http://schemas.openxmlformats.org/drawingml/2006/table">
            <a:tbl>
              <a:tblPr/>
              <a:tblGrid>
                <a:gridCol w="4177944">
                  <a:extLst>
                    <a:ext uri="{9D8B030D-6E8A-4147-A177-3AD203B41FA5}">
                      <a16:colId xmlns:a16="http://schemas.microsoft.com/office/drawing/2014/main" val="20000"/>
                    </a:ext>
                  </a:extLst>
                </a:gridCol>
                <a:gridCol w="5337621">
                  <a:extLst>
                    <a:ext uri="{9D8B030D-6E8A-4147-A177-3AD203B41FA5}">
                      <a16:colId xmlns:a16="http://schemas.microsoft.com/office/drawing/2014/main" val="20001"/>
                    </a:ext>
                  </a:extLst>
                </a:gridCol>
                <a:gridCol w="7785789">
                  <a:extLst>
                    <a:ext uri="{9D8B030D-6E8A-4147-A177-3AD203B41FA5}">
                      <a16:colId xmlns:a16="http://schemas.microsoft.com/office/drawing/2014/main" val="20002"/>
                    </a:ext>
                  </a:extLst>
                </a:gridCol>
              </a:tblGrid>
              <a:tr h="1034823">
                <a:tc>
                  <a:txBody>
                    <a:bodyPr/>
                    <a:lstStyle/>
                    <a:p>
                      <a:pPr marL="0" lvl="0" indent="0" algn="ctr">
                        <a:lnSpc>
                          <a:spcPts val="3219"/>
                        </a:lnSpc>
                        <a:spcBef>
                          <a:spcPct val="0"/>
                        </a:spcBef>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AED9E0"/>
                    </a:solidFill>
                  </a:tcPr>
                </a:tc>
                <a:tc>
                  <a:txBody>
                    <a:bodyPr/>
                    <a:lstStyle/>
                    <a:p>
                      <a:pPr marL="0" lvl="0" indent="0" algn="ctr">
                        <a:lnSpc>
                          <a:spcPts val="3219"/>
                        </a:lnSpc>
                        <a:spcBef>
                          <a:spcPct val="0"/>
                        </a:spcBef>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AED9E0"/>
                    </a:solidFill>
                  </a:tcPr>
                </a:tc>
                <a:tc>
                  <a:txBody>
                    <a:bodyPr/>
                    <a:lstStyle/>
                    <a:p>
                      <a:pPr marL="0" lvl="0" indent="0" algn="ctr">
                        <a:lnSpc>
                          <a:spcPts val="3499"/>
                        </a:lnSpc>
                        <a:spcBef>
                          <a:spcPct val="0"/>
                        </a:spcBef>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AED9E0"/>
                    </a:solidFill>
                  </a:tcPr>
                </a:tc>
                <a:extLst>
                  <a:ext uri="{0D108BD9-81ED-4DB2-BD59-A6C34878D82A}">
                    <a16:rowId xmlns:a16="http://schemas.microsoft.com/office/drawing/2014/main" val="10000"/>
                  </a:ext>
                </a:extLst>
              </a:tr>
              <a:tr h="1861920">
                <a:tc>
                  <a:txBody>
                    <a:bodyPr/>
                    <a:lstStyle/>
                    <a:p>
                      <a:pPr marL="0" lvl="0" indent="0" algn="ctr">
                        <a:lnSpc>
                          <a:spcPts val="3079"/>
                        </a:lnSpc>
                        <a:spcBef>
                          <a:spcPct val="0"/>
                        </a:spcBef>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8A69F"/>
                    </a:solidFill>
                  </a:tcPr>
                </a:tc>
                <a:tc>
                  <a:txBody>
                    <a:bodyPr/>
                    <a:lstStyle/>
                    <a:p>
                      <a:pPr marL="431799" lvl="1" indent="-215899" algn="l">
                        <a:lnSpc>
                          <a:spcPts val="2799"/>
                        </a:lnSpc>
                        <a:buFont typeface="Arial"/>
                        <a:buChar char="•"/>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8A69F"/>
                    </a:solidFill>
                  </a:tcPr>
                </a:tc>
                <a:tc>
                  <a:txBody>
                    <a:bodyPr/>
                    <a:lstStyle/>
                    <a:p>
                      <a:pPr marL="0" lvl="0" indent="0" algn="ctr">
                        <a:lnSpc>
                          <a:spcPts val="2520"/>
                        </a:lnSpc>
                        <a:spcBef>
                          <a:spcPct val="0"/>
                        </a:spcBef>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8A69F"/>
                    </a:solidFill>
                  </a:tcPr>
                </a:tc>
                <a:extLst>
                  <a:ext uri="{0D108BD9-81ED-4DB2-BD59-A6C34878D82A}">
                    <a16:rowId xmlns:a16="http://schemas.microsoft.com/office/drawing/2014/main" val="10001"/>
                  </a:ext>
                </a:extLst>
              </a:tr>
              <a:tr h="1861920">
                <a:tc>
                  <a:txBody>
                    <a:bodyPr/>
                    <a:lstStyle/>
                    <a:p>
                      <a:pPr marL="0" lvl="0" indent="0" algn="ctr">
                        <a:lnSpc>
                          <a:spcPts val="3079"/>
                        </a:lnSpc>
                        <a:spcBef>
                          <a:spcPct val="0"/>
                        </a:spcBef>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8A69F"/>
                    </a:solidFill>
                  </a:tcPr>
                </a:tc>
                <a:tc>
                  <a:txBody>
                    <a:bodyPr/>
                    <a:lstStyle/>
                    <a:p>
                      <a:pPr marL="431799" lvl="1" indent="-215899" algn="l">
                        <a:lnSpc>
                          <a:spcPts val="2799"/>
                        </a:lnSpc>
                        <a:buFont typeface="Arial"/>
                        <a:buChar char="•"/>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8A69F"/>
                    </a:solidFill>
                  </a:tcPr>
                </a:tc>
                <a:tc>
                  <a:txBody>
                    <a:bodyPr/>
                    <a:lstStyle/>
                    <a:p>
                      <a:pPr marL="0" lvl="0" indent="0" algn="ctr">
                        <a:lnSpc>
                          <a:spcPts val="2520"/>
                        </a:lnSpc>
                        <a:spcBef>
                          <a:spcPct val="0"/>
                        </a:spcBef>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8A69F"/>
                    </a:solidFill>
                  </a:tcPr>
                </a:tc>
                <a:extLst>
                  <a:ext uri="{0D108BD9-81ED-4DB2-BD59-A6C34878D82A}">
                    <a16:rowId xmlns:a16="http://schemas.microsoft.com/office/drawing/2014/main" val="10002"/>
                  </a:ext>
                </a:extLst>
              </a:tr>
              <a:tr h="1950080">
                <a:tc>
                  <a:txBody>
                    <a:bodyPr/>
                    <a:lstStyle/>
                    <a:p>
                      <a:pPr algn="ctr">
                        <a:lnSpc>
                          <a:spcPts val="3079"/>
                        </a:lnSpc>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8A69F"/>
                    </a:solidFill>
                  </a:tcPr>
                </a:tc>
                <a:tc>
                  <a:txBody>
                    <a:bodyPr/>
                    <a:lstStyle/>
                    <a:p>
                      <a:pPr marL="431799" lvl="1" indent="-215899" algn="l">
                        <a:lnSpc>
                          <a:spcPts val="2799"/>
                        </a:lnSpc>
                        <a:buFont typeface="Arial"/>
                        <a:buChar char="•"/>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8A69F"/>
                    </a:solidFill>
                  </a:tcPr>
                </a:tc>
                <a:tc>
                  <a:txBody>
                    <a:bodyPr/>
                    <a:lstStyle/>
                    <a:p>
                      <a:pPr algn="ctr">
                        <a:lnSpc>
                          <a:spcPts val="2520"/>
                        </a:lnSpc>
                        <a:spcBef>
                          <a:spcPct val="0"/>
                        </a:spcBef>
                        <a:defRPr/>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8A69F"/>
                    </a:solidFill>
                  </a:tcPr>
                </a:tc>
                <a:extLst>
                  <a:ext uri="{0D108BD9-81ED-4DB2-BD59-A6C34878D82A}">
                    <a16:rowId xmlns:a16="http://schemas.microsoft.com/office/drawing/2014/main" val="10003"/>
                  </a:ext>
                </a:extLst>
              </a:tr>
            </a:tbl>
          </a:graphicData>
        </a:graphic>
      </p:graphicFrame>
      <p:graphicFrame>
        <p:nvGraphicFramePr>
          <p:cNvPr id="3" name="Table 3"/>
          <p:cNvGraphicFramePr>
            <a:graphicFrameLocks noGrp="1"/>
          </p:cNvGraphicFramePr>
          <p:nvPr/>
        </p:nvGraphicFramePr>
        <p:xfrm>
          <a:off x="493323" y="2546223"/>
          <a:ext cx="17301355" cy="6708743"/>
        </p:xfrm>
        <a:graphic>
          <a:graphicData uri="http://schemas.openxmlformats.org/drawingml/2006/table">
            <a:tbl>
              <a:tblPr/>
              <a:tblGrid>
                <a:gridCol w="4174058">
                  <a:extLst>
                    <a:ext uri="{9D8B030D-6E8A-4147-A177-3AD203B41FA5}">
                      <a16:colId xmlns:a16="http://schemas.microsoft.com/office/drawing/2014/main" val="20000"/>
                    </a:ext>
                  </a:extLst>
                </a:gridCol>
                <a:gridCol w="5341508">
                  <a:extLst>
                    <a:ext uri="{9D8B030D-6E8A-4147-A177-3AD203B41FA5}">
                      <a16:colId xmlns:a16="http://schemas.microsoft.com/office/drawing/2014/main" val="20001"/>
                    </a:ext>
                  </a:extLst>
                </a:gridCol>
                <a:gridCol w="7785789">
                  <a:extLst>
                    <a:ext uri="{9D8B030D-6E8A-4147-A177-3AD203B41FA5}">
                      <a16:colId xmlns:a16="http://schemas.microsoft.com/office/drawing/2014/main" val="20002"/>
                    </a:ext>
                  </a:extLst>
                </a:gridCol>
              </a:tblGrid>
              <a:tr h="1034823">
                <a:tc>
                  <a:txBody>
                    <a:bodyPr/>
                    <a:lstStyle/>
                    <a:p>
                      <a:pPr marL="0" lvl="0" indent="0" algn="ctr">
                        <a:lnSpc>
                          <a:spcPts val="3219"/>
                        </a:lnSpc>
                        <a:spcBef>
                          <a:spcPct val="0"/>
                        </a:spcBef>
                        <a:defRPr/>
                      </a:pPr>
                      <a:r>
                        <a:rPr lang="en-US" sz="2299" b="1">
                          <a:solidFill>
                            <a:srgbClr val="000000"/>
                          </a:solidFill>
                          <a:latin typeface="Roboto Bold"/>
                          <a:ea typeface="Roboto Bold"/>
                          <a:cs typeface="Roboto Bold"/>
                          <a:sym typeface="Roboto Bold"/>
                        </a:rPr>
                        <a:t>SECTION</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B8F2E6"/>
                    </a:solidFill>
                  </a:tcPr>
                </a:tc>
                <a:tc>
                  <a:txBody>
                    <a:bodyPr/>
                    <a:lstStyle/>
                    <a:p>
                      <a:pPr marL="0" lvl="0" indent="0" algn="ctr">
                        <a:lnSpc>
                          <a:spcPts val="3219"/>
                        </a:lnSpc>
                        <a:spcBef>
                          <a:spcPct val="0"/>
                        </a:spcBef>
                        <a:defRPr/>
                      </a:pPr>
                      <a:r>
                        <a:rPr lang="en-US" sz="2299" b="1">
                          <a:solidFill>
                            <a:srgbClr val="000000"/>
                          </a:solidFill>
                          <a:latin typeface="Roboto Bold"/>
                          <a:ea typeface="Roboto Bold"/>
                          <a:cs typeface="Roboto Bold"/>
                          <a:sym typeface="Roboto Bold"/>
                        </a:rPr>
                        <a:t>TIME TO COMPLETE</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B8F2E6"/>
                    </a:solidFill>
                  </a:tcPr>
                </a:tc>
                <a:tc>
                  <a:txBody>
                    <a:bodyPr/>
                    <a:lstStyle/>
                    <a:p>
                      <a:pPr marL="0" lvl="0" indent="0" algn="ctr">
                        <a:lnSpc>
                          <a:spcPts val="3499"/>
                        </a:lnSpc>
                        <a:spcBef>
                          <a:spcPct val="0"/>
                        </a:spcBef>
                        <a:defRPr/>
                      </a:pPr>
                      <a:r>
                        <a:rPr lang="en-US" sz="2499" b="1">
                          <a:solidFill>
                            <a:srgbClr val="000000"/>
                          </a:solidFill>
                          <a:latin typeface="Roboto Bold"/>
                          <a:ea typeface="Roboto Bold"/>
                          <a:cs typeface="Roboto Bold"/>
                          <a:sym typeface="Roboto Bold"/>
                        </a:rPr>
                        <a:t>NOTES</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B8F2E6"/>
                    </a:solidFill>
                  </a:tcPr>
                </a:tc>
                <a:extLst>
                  <a:ext uri="{0D108BD9-81ED-4DB2-BD59-A6C34878D82A}">
                    <a16:rowId xmlns:a16="http://schemas.microsoft.com/office/drawing/2014/main" val="10000"/>
                  </a:ext>
                </a:extLst>
              </a:tr>
              <a:tr h="1861920">
                <a:tc>
                  <a:txBody>
                    <a:bodyPr/>
                    <a:lstStyle/>
                    <a:p>
                      <a:pPr marL="0" lvl="0" indent="0" algn="ctr">
                        <a:lnSpc>
                          <a:spcPts val="3079"/>
                        </a:lnSpc>
                        <a:spcBef>
                          <a:spcPct val="0"/>
                        </a:spcBef>
                        <a:defRPr/>
                      </a:pPr>
                      <a:r>
                        <a:rPr lang="en-US" sz="2199" b="1">
                          <a:solidFill>
                            <a:srgbClr val="000000"/>
                          </a:solidFill>
                          <a:latin typeface="Roboto Bold"/>
                          <a:ea typeface="Roboto Bold"/>
                          <a:cs typeface="Roboto Bold"/>
                          <a:sym typeface="Roboto Bold"/>
                        </a:rPr>
                        <a:t>INFORMED CONSENT</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F3DD"/>
                    </a:solidFill>
                  </a:tcPr>
                </a:tc>
                <a:tc>
                  <a:txBody>
                    <a:bodyPr/>
                    <a:lstStyle/>
                    <a:p>
                      <a:pPr marL="431799" lvl="1" indent="-215899" algn="l">
                        <a:lnSpc>
                          <a:spcPts val="2799"/>
                        </a:lnSpc>
                        <a:buFont typeface="Arial"/>
                        <a:buChar char="•"/>
                        <a:defRPr/>
                      </a:pPr>
                      <a:r>
                        <a:rPr lang="en-US" sz="1999">
                          <a:solidFill>
                            <a:srgbClr val="000000"/>
                          </a:solidFill>
                          <a:latin typeface="Roboto"/>
                          <a:ea typeface="Roboto"/>
                          <a:cs typeface="Roboto"/>
                          <a:sym typeface="Roboto"/>
                        </a:rPr>
                        <a:t>Scenario 7: 2-3 minutes</a:t>
                      </a:r>
                      <a:endParaRPr lang="en-US" sz="1100"/>
                    </a:p>
                    <a:p>
                      <a:pPr marL="431799" lvl="1" indent="-215899" algn="l">
                        <a:lnSpc>
                          <a:spcPts val="2799"/>
                        </a:lnSpc>
                        <a:buFont typeface="Arial"/>
                        <a:buChar char="•"/>
                      </a:pPr>
                      <a:r>
                        <a:rPr lang="en-US" sz="1999">
                          <a:solidFill>
                            <a:srgbClr val="000000"/>
                          </a:solidFill>
                          <a:latin typeface="Roboto"/>
                          <a:ea typeface="Roboto"/>
                          <a:cs typeface="Roboto"/>
                          <a:sym typeface="Roboto"/>
                        </a:rPr>
                        <a:t>Scenario 8: 3-4 minutes</a:t>
                      </a:r>
                    </a:p>
                    <a:p>
                      <a:pPr marL="431799" lvl="1" indent="-215899" algn="l">
                        <a:lnSpc>
                          <a:spcPts val="2799"/>
                        </a:lnSpc>
                        <a:buFont typeface="Arial"/>
                        <a:buChar char="•"/>
                      </a:pPr>
                      <a:r>
                        <a:rPr lang="en-US" sz="1999">
                          <a:solidFill>
                            <a:srgbClr val="000000"/>
                          </a:solidFill>
                          <a:latin typeface="Roboto"/>
                          <a:ea typeface="Roboto"/>
                          <a:cs typeface="Roboto"/>
                          <a:sym typeface="Roboto"/>
                        </a:rPr>
                        <a:t>Discussion: 10-15 minutes</a:t>
                      </a: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F3DD"/>
                    </a:solidFill>
                  </a:tcPr>
                </a:tc>
                <a:tc>
                  <a:txBody>
                    <a:bodyPr/>
                    <a:lstStyle/>
                    <a:p>
                      <a:pPr marL="0" lvl="0" indent="0" algn="l">
                        <a:lnSpc>
                          <a:spcPts val="2520"/>
                        </a:lnSpc>
                        <a:spcBef>
                          <a:spcPct val="0"/>
                        </a:spcBef>
                        <a:defRPr/>
                      </a:pPr>
                      <a:r>
                        <a:rPr lang="en-US" sz="1800">
                          <a:solidFill>
                            <a:srgbClr val="000000"/>
                          </a:solidFill>
                          <a:latin typeface="Roboto"/>
                          <a:ea typeface="Roboto"/>
                          <a:cs typeface="Roboto"/>
                          <a:sym typeface="Roboto"/>
                        </a:rPr>
                        <a:t>This section corresponds to the Informed Consent Domain in the Resource Guide. Please pay attention to notes section of each slide for special instructions regarding scenario scripts, discussion and reflection points.</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F3DD"/>
                    </a:solidFill>
                  </a:tcPr>
                </a:tc>
                <a:extLst>
                  <a:ext uri="{0D108BD9-81ED-4DB2-BD59-A6C34878D82A}">
                    <a16:rowId xmlns:a16="http://schemas.microsoft.com/office/drawing/2014/main" val="10001"/>
                  </a:ext>
                </a:extLst>
              </a:tr>
              <a:tr h="1861920">
                <a:tc>
                  <a:txBody>
                    <a:bodyPr/>
                    <a:lstStyle/>
                    <a:p>
                      <a:pPr marL="0" lvl="0" indent="0" algn="ctr">
                        <a:lnSpc>
                          <a:spcPts val="3079"/>
                        </a:lnSpc>
                        <a:spcBef>
                          <a:spcPct val="0"/>
                        </a:spcBef>
                        <a:defRPr/>
                      </a:pPr>
                      <a:r>
                        <a:rPr lang="en-US" sz="2199" b="1">
                          <a:solidFill>
                            <a:srgbClr val="000000"/>
                          </a:solidFill>
                          <a:latin typeface="Roboto Bold"/>
                          <a:ea typeface="Roboto Bold"/>
                          <a:cs typeface="Roboto Bold"/>
                          <a:sym typeface="Roboto Bold"/>
                        </a:rPr>
                        <a:t>RESPECTFUL MATERNITY CARE ACROSS DOMAINS</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F3DD"/>
                    </a:solidFill>
                  </a:tcPr>
                </a:tc>
                <a:tc>
                  <a:txBody>
                    <a:bodyPr/>
                    <a:lstStyle/>
                    <a:p>
                      <a:pPr marL="431799" lvl="1" indent="-215899" algn="l">
                        <a:lnSpc>
                          <a:spcPts val="2799"/>
                        </a:lnSpc>
                        <a:buFont typeface="Arial"/>
                        <a:buChar char="•"/>
                        <a:defRPr/>
                      </a:pPr>
                      <a:r>
                        <a:rPr lang="en-US" sz="1999">
                          <a:solidFill>
                            <a:srgbClr val="000000"/>
                          </a:solidFill>
                          <a:latin typeface="Roboto"/>
                          <a:ea typeface="Roboto"/>
                          <a:cs typeface="Roboto"/>
                          <a:sym typeface="Roboto"/>
                        </a:rPr>
                        <a:t>Scenario 9: 3-4 minutes</a:t>
                      </a:r>
                      <a:endParaRPr lang="en-US" sz="1100"/>
                    </a:p>
                    <a:p>
                      <a:pPr marL="431799" lvl="1" indent="-215899" algn="l">
                        <a:lnSpc>
                          <a:spcPts val="2799"/>
                        </a:lnSpc>
                        <a:buFont typeface="Arial"/>
                        <a:buChar char="•"/>
                      </a:pPr>
                      <a:r>
                        <a:rPr lang="en-US" sz="1999">
                          <a:solidFill>
                            <a:srgbClr val="000000"/>
                          </a:solidFill>
                          <a:latin typeface="Roboto"/>
                          <a:ea typeface="Roboto"/>
                          <a:cs typeface="Roboto"/>
                          <a:sym typeface="Roboto"/>
                        </a:rPr>
                        <a:t>Scenario 10: 2-3 minutes</a:t>
                      </a:r>
                    </a:p>
                    <a:p>
                      <a:pPr marL="431799" lvl="1" indent="-215899" algn="l">
                        <a:lnSpc>
                          <a:spcPts val="2799"/>
                        </a:lnSpc>
                        <a:buFont typeface="Arial"/>
                        <a:buChar char="•"/>
                      </a:pPr>
                      <a:r>
                        <a:rPr lang="en-US" sz="1999">
                          <a:solidFill>
                            <a:srgbClr val="000000"/>
                          </a:solidFill>
                          <a:latin typeface="Roboto"/>
                          <a:ea typeface="Roboto"/>
                          <a:cs typeface="Roboto"/>
                          <a:sym typeface="Roboto"/>
                        </a:rPr>
                        <a:t>Discussion: 10-15 minutes</a:t>
                      </a: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F3DD"/>
                    </a:solidFill>
                  </a:tcPr>
                </a:tc>
                <a:tc>
                  <a:txBody>
                    <a:bodyPr/>
                    <a:lstStyle/>
                    <a:p>
                      <a:pPr marL="0" lvl="0" indent="0" algn="l">
                        <a:lnSpc>
                          <a:spcPts val="2520"/>
                        </a:lnSpc>
                        <a:spcBef>
                          <a:spcPct val="0"/>
                        </a:spcBef>
                        <a:defRPr/>
                      </a:pPr>
                      <a:r>
                        <a:rPr lang="en-US" sz="1800">
                          <a:solidFill>
                            <a:srgbClr val="000000"/>
                          </a:solidFill>
                          <a:latin typeface="Roboto"/>
                          <a:ea typeface="Roboto"/>
                          <a:cs typeface="Roboto"/>
                          <a:sym typeface="Roboto"/>
                        </a:rPr>
                        <a:t>This section includes elements from all domains detailed in the Resource Guide. Please pay attention to notes section of each slide for special instructions regarding scenario scripts, discussion and reflection points.</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F3DD"/>
                    </a:solidFill>
                  </a:tcPr>
                </a:tc>
                <a:extLst>
                  <a:ext uri="{0D108BD9-81ED-4DB2-BD59-A6C34878D82A}">
                    <a16:rowId xmlns:a16="http://schemas.microsoft.com/office/drawing/2014/main" val="10002"/>
                  </a:ext>
                </a:extLst>
              </a:tr>
              <a:tr h="1950080">
                <a:tc>
                  <a:txBody>
                    <a:bodyPr/>
                    <a:lstStyle/>
                    <a:p>
                      <a:pPr algn="ctr">
                        <a:lnSpc>
                          <a:spcPts val="3079"/>
                        </a:lnSpc>
                        <a:defRPr/>
                      </a:pPr>
                      <a:r>
                        <a:rPr lang="en-US" sz="2199" b="1">
                          <a:solidFill>
                            <a:srgbClr val="000000"/>
                          </a:solidFill>
                          <a:latin typeface="Roboto Bold"/>
                          <a:ea typeface="Roboto Bold"/>
                          <a:cs typeface="Roboto Bold"/>
                          <a:sym typeface="Roboto Bold"/>
                        </a:rPr>
                        <a:t>ACCOUNTABILITY</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F3DD"/>
                    </a:solidFill>
                  </a:tcPr>
                </a:tc>
                <a:tc>
                  <a:txBody>
                    <a:bodyPr/>
                    <a:lstStyle/>
                    <a:p>
                      <a:pPr marL="431799" lvl="1" indent="-215899" algn="l">
                        <a:lnSpc>
                          <a:spcPts val="2799"/>
                        </a:lnSpc>
                        <a:buFont typeface="Arial"/>
                        <a:buChar char="•"/>
                        <a:defRPr/>
                      </a:pPr>
                      <a:r>
                        <a:rPr lang="en-US" sz="1999">
                          <a:solidFill>
                            <a:srgbClr val="000000"/>
                          </a:solidFill>
                          <a:latin typeface="Roboto"/>
                          <a:ea typeface="Roboto"/>
                          <a:cs typeface="Roboto"/>
                          <a:sym typeface="Roboto"/>
                        </a:rPr>
                        <a:t>Scenario 11: 1-2 minutes</a:t>
                      </a:r>
                      <a:endParaRPr lang="en-US" sz="1100"/>
                    </a:p>
                    <a:p>
                      <a:pPr marL="431799" lvl="1" indent="-215899" algn="l">
                        <a:lnSpc>
                          <a:spcPts val="2799"/>
                        </a:lnSpc>
                        <a:buFont typeface="Arial"/>
                        <a:buChar char="•"/>
                      </a:pPr>
                      <a:r>
                        <a:rPr lang="en-US" sz="1999">
                          <a:solidFill>
                            <a:srgbClr val="000000"/>
                          </a:solidFill>
                          <a:latin typeface="Roboto"/>
                          <a:ea typeface="Roboto"/>
                          <a:cs typeface="Roboto"/>
                          <a:sym typeface="Roboto"/>
                        </a:rPr>
                        <a:t>Scenario 12: 2-3 minutes</a:t>
                      </a:r>
                    </a:p>
                    <a:p>
                      <a:pPr marL="431799" lvl="1" indent="-215899" algn="l">
                        <a:lnSpc>
                          <a:spcPts val="2799"/>
                        </a:lnSpc>
                        <a:buFont typeface="Arial"/>
                        <a:buChar char="•"/>
                      </a:pPr>
                      <a:r>
                        <a:rPr lang="en-US" sz="1999">
                          <a:solidFill>
                            <a:srgbClr val="000000"/>
                          </a:solidFill>
                          <a:latin typeface="Roboto"/>
                          <a:ea typeface="Roboto"/>
                          <a:cs typeface="Roboto"/>
                          <a:sym typeface="Roboto"/>
                        </a:rPr>
                        <a:t>Discussion: 10-15 minutes</a:t>
                      </a: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F3DD"/>
                    </a:solidFill>
                  </a:tcPr>
                </a:tc>
                <a:tc>
                  <a:txBody>
                    <a:bodyPr/>
                    <a:lstStyle/>
                    <a:p>
                      <a:pPr algn="l">
                        <a:lnSpc>
                          <a:spcPts val="2520"/>
                        </a:lnSpc>
                        <a:spcBef>
                          <a:spcPct val="0"/>
                        </a:spcBef>
                        <a:defRPr/>
                      </a:pPr>
                      <a:r>
                        <a:rPr lang="en-US" sz="1800">
                          <a:solidFill>
                            <a:srgbClr val="000000"/>
                          </a:solidFill>
                          <a:latin typeface="Roboto"/>
                          <a:ea typeface="Roboto"/>
                          <a:cs typeface="Roboto"/>
                          <a:sym typeface="Roboto"/>
                        </a:rPr>
                        <a:t>This section corresponds to the Accountability Domain in the Resource Guide. Please pay attention to notes section of each slide for special instructions regarding scenario scripts, discussion and reflection points.</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AF3DD"/>
                    </a:solidFill>
                  </a:tcPr>
                </a:tc>
                <a:extLst>
                  <a:ext uri="{0D108BD9-81ED-4DB2-BD59-A6C34878D82A}">
                    <a16:rowId xmlns:a16="http://schemas.microsoft.com/office/drawing/2014/main" val="10003"/>
                  </a:ext>
                </a:extLst>
              </a:tr>
            </a:tbl>
          </a:graphicData>
        </a:graphic>
      </p:graphicFrame>
      <p:grpSp>
        <p:nvGrpSpPr>
          <p:cNvPr id="4" name="Group 4"/>
          <p:cNvGrpSpPr/>
          <p:nvPr/>
        </p:nvGrpSpPr>
        <p:grpSpPr>
          <a:xfrm>
            <a:off x="-85844" y="822970"/>
            <a:ext cx="18459689" cy="1506835"/>
            <a:chOff x="0" y="0"/>
            <a:chExt cx="9392053" cy="766658"/>
          </a:xfrm>
        </p:grpSpPr>
        <p:sp>
          <p:nvSpPr>
            <p:cNvPr id="5" name="Freeform 5"/>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6" name="TextBox 6"/>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028700" y="1028700"/>
            <a:ext cx="16230600" cy="1095375"/>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FACILITATOR AGENDA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85844" y="822970"/>
            <a:ext cx="18459689" cy="1506835"/>
            <a:chOff x="0" y="0"/>
            <a:chExt cx="9392053" cy="766658"/>
          </a:xfrm>
        </p:grpSpPr>
        <p:sp>
          <p:nvSpPr>
            <p:cNvPr id="3" name="Freeform 3"/>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4" name="TextBox 4"/>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77896" y="2714711"/>
            <a:ext cx="7439140" cy="1819275"/>
            <a:chOff x="0" y="0"/>
            <a:chExt cx="9918853" cy="2425700"/>
          </a:xfrm>
        </p:grpSpPr>
        <p:grpSp>
          <p:nvGrpSpPr>
            <p:cNvPr id="6" name="Group 6"/>
            <p:cNvGrpSpPr/>
            <p:nvPr/>
          </p:nvGrpSpPr>
          <p:grpSpPr>
            <a:xfrm>
              <a:off x="203200" y="203200"/>
              <a:ext cx="9715653" cy="2222500"/>
              <a:chOff x="0" y="0"/>
              <a:chExt cx="1919141" cy="439012"/>
            </a:xfrm>
          </p:grpSpPr>
          <p:sp>
            <p:nvSpPr>
              <p:cNvPr id="7" name="Freeform 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p:spPr>
            <p:txBody>
              <a:bodyPr/>
              <a:lstStyle/>
              <a:p>
                <a:endParaRPr lang="en-US"/>
              </a:p>
            </p:txBody>
          </p:sp>
          <p:sp>
            <p:nvSpPr>
              <p:cNvPr id="8" name="TextBox 8"/>
              <p:cNvSpPr txBox="1"/>
              <p:nvPr/>
            </p:nvSpPr>
            <p:spPr>
              <a:xfrm>
                <a:off x="0" y="-38100"/>
                <a:ext cx="1919141" cy="477112"/>
              </a:xfrm>
              <a:prstGeom prst="rect">
                <a:avLst/>
              </a:prstGeom>
            </p:spPr>
            <p:txBody>
              <a:bodyPr lIns="50800" tIns="50800" rIns="50800" bIns="50800" rtlCol="0" anchor="ctr"/>
              <a:lstStyle/>
              <a:p>
                <a:pPr algn="ctr">
                  <a:lnSpc>
                    <a:spcPts val="3359"/>
                  </a:lnSpc>
                </a:pPr>
                <a:endParaRPr/>
              </a:p>
            </p:txBody>
          </p:sp>
        </p:grpSp>
        <p:sp>
          <p:nvSpPr>
            <p:cNvPr id="9" name="TextBox 9"/>
            <p:cNvSpPr txBox="1"/>
            <p:nvPr/>
          </p:nvSpPr>
          <p:spPr>
            <a:xfrm>
              <a:off x="853342" y="517102"/>
              <a:ext cx="8415369"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10" name="Group 10"/>
            <p:cNvGrpSpPr/>
            <p:nvPr/>
          </p:nvGrpSpPr>
          <p:grpSpPr>
            <a:xfrm>
              <a:off x="0" y="0"/>
              <a:ext cx="9715653" cy="2222500"/>
              <a:chOff x="0" y="0"/>
              <a:chExt cx="1919141" cy="439012"/>
            </a:xfrm>
          </p:grpSpPr>
          <p:sp>
            <p:nvSpPr>
              <p:cNvPr id="11" name="Freeform 11"/>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p:spPr>
            <p:txBody>
              <a:bodyPr/>
              <a:lstStyle/>
              <a:p>
                <a:endParaRPr lang="en-US"/>
              </a:p>
            </p:txBody>
          </p:sp>
          <p:sp>
            <p:nvSpPr>
              <p:cNvPr id="12" name="TextBox 12"/>
              <p:cNvSpPr txBox="1"/>
              <p:nvPr/>
            </p:nvSpPr>
            <p:spPr>
              <a:xfrm>
                <a:off x="0" y="-47625"/>
                <a:ext cx="1919141" cy="486637"/>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650142" y="692912"/>
              <a:ext cx="8415369" cy="674581"/>
            </a:xfrm>
            <a:prstGeom prst="rect">
              <a:avLst/>
            </a:prstGeom>
          </p:spPr>
          <p:txBody>
            <a:bodyPr lIns="0" tIns="0" rIns="0" bIns="0" rtlCol="0" anchor="t">
              <a:spAutoFit/>
            </a:bodyPr>
            <a:lstStyle/>
            <a:p>
              <a:pPr marL="0" lvl="0" indent="0" algn="ctr">
                <a:lnSpc>
                  <a:spcPts val="4270"/>
                </a:lnSpc>
                <a:spcBef>
                  <a:spcPct val="0"/>
                </a:spcBef>
              </a:pPr>
              <a:r>
                <a:rPr lang="en-US" sz="3050">
                  <a:solidFill>
                    <a:srgbClr val="010204"/>
                  </a:solidFill>
                  <a:latin typeface="Roboto"/>
                  <a:ea typeface="Roboto"/>
                  <a:cs typeface="Roboto"/>
                  <a:sym typeface="Roboto"/>
                </a:rPr>
                <a:t>No introduction or use of names</a:t>
              </a:r>
            </a:p>
          </p:txBody>
        </p:sp>
      </p:grpSp>
      <p:grpSp>
        <p:nvGrpSpPr>
          <p:cNvPr id="14" name="Group 14"/>
          <p:cNvGrpSpPr/>
          <p:nvPr/>
        </p:nvGrpSpPr>
        <p:grpSpPr>
          <a:xfrm>
            <a:off x="9323364" y="2714711"/>
            <a:ext cx="7439140" cy="1819275"/>
            <a:chOff x="0" y="0"/>
            <a:chExt cx="9918853" cy="2425700"/>
          </a:xfrm>
        </p:grpSpPr>
        <p:grpSp>
          <p:nvGrpSpPr>
            <p:cNvPr id="15" name="Group 15"/>
            <p:cNvGrpSpPr/>
            <p:nvPr/>
          </p:nvGrpSpPr>
          <p:grpSpPr>
            <a:xfrm>
              <a:off x="203200" y="203200"/>
              <a:ext cx="9715653" cy="2222500"/>
              <a:chOff x="0" y="0"/>
              <a:chExt cx="1919141" cy="439012"/>
            </a:xfrm>
          </p:grpSpPr>
          <p:sp>
            <p:nvSpPr>
              <p:cNvPr id="16" name="Freeform 1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17" name="TextBox 17"/>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18" name="TextBox 18"/>
            <p:cNvSpPr txBox="1"/>
            <p:nvPr/>
          </p:nvSpPr>
          <p:spPr>
            <a:xfrm>
              <a:off x="488966" y="517102"/>
              <a:ext cx="9156820"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19" name="Group 19"/>
            <p:cNvGrpSpPr/>
            <p:nvPr/>
          </p:nvGrpSpPr>
          <p:grpSpPr>
            <a:xfrm>
              <a:off x="0" y="0"/>
              <a:ext cx="9715653" cy="2222500"/>
              <a:chOff x="0" y="0"/>
              <a:chExt cx="1919141" cy="439012"/>
            </a:xfrm>
          </p:grpSpPr>
          <p:sp>
            <p:nvSpPr>
              <p:cNvPr id="20" name="Freeform 20"/>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21" name="TextBox 21"/>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2" name="TextBox 22"/>
            <p:cNvSpPr txBox="1"/>
            <p:nvPr/>
          </p:nvSpPr>
          <p:spPr>
            <a:xfrm>
              <a:off x="285766" y="707602"/>
              <a:ext cx="9156820" cy="674582"/>
            </a:xfrm>
            <a:prstGeom prst="rect">
              <a:avLst/>
            </a:prstGeom>
          </p:spPr>
          <p:txBody>
            <a:bodyPr lIns="0" tIns="0" rIns="0" bIns="0" rtlCol="0" anchor="t">
              <a:spAutoFit/>
            </a:bodyPr>
            <a:lstStyle/>
            <a:p>
              <a:pPr marL="0" lvl="0" indent="0" algn="ctr">
                <a:lnSpc>
                  <a:spcPts val="4270"/>
                </a:lnSpc>
                <a:spcBef>
                  <a:spcPct val="0"/>
                </a:spcBef>
              </a:pPr>
              <a:r>
                <a:rPr lang="en-US" sz="3050">
                  <a:solidFill>
                    <a:srgbClr val="010204"/>
                  </a:solidFill>
                  <a:latin typeface="Roboto"/>
                  <a:ea typeface="Roboto"/>
                  <a:cs typeface="Roboto"/>
                  <a:sym typeface="Roboto"/>
                </a:rPr>
                <a:t>Avoids eye contact much of the time</a:t>
              </a:r>
            </a:p>
          </p:txBody>
        </p:sp>
      </p:grpSp>
      <p:grpSp>
        <p:nvGrpSpPr>
          <p:cNvPr id="23" name="Group 23"/>
          <p:cNvGrpSpPr/>
          <p:nvPr/>
        </p:nvGrpSpPr>
        <p:grpSpPr>
          <a:xfrm>
            <a:off x="1677896" y="4637586"/>
            <a:ext cx="7439140" cy="1819275"/>
            <a:chOff x="0" y="0"/>
            <a:chExt cx="9918853" cy="2425700"/>
          </a:xfrm>
        </p:grpSpPr>
        <p:grpSp>
          <p:nvGrpSpPr>
            <p:cNvPr id="24" name="Group 24"/>
            <p:cNvGrpSpPr/>
            <p:nvPr/>
          </p:nvGrpSpPr>
          <p:grpSpPr>
            <a:xfrm>
              <a:off x="203200" y="203200"/>
              <a:ext cx="9715653" cy="2222500"/>
              <a:chOff x="0" y="0"/>
              <a:chExt cx="1919141" cy="439012"/>
            </a:xfrm>
          </p:grpSpPr>
          <p:sp>
            <p:nvSpPr>
              <p:cNvPr id="25" name="Freeform 25"/>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26" name="TextBox 26"/>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7" name="TextBox 27"/>
            <p:cNvSpPr txBox="1"/>
            <p:nvPr/>
          </p:nvSpPr>
          <p:spPr>
            <a:xfrm>
              <a:off x="100118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28" name="Group 28"/>
            <p:cNvGrpSpPr/>
            <p:nvPr/>
          </p:nvGrpSpPr>
          <p:grpSpPr>
            <a:xfrm>
              <a:off x="0" y="0"/>
              <a:ext cx="9715653" cy="2222500"/>
              <a:chOff x="0" y="0"/>
              <a:chExt cx="1919141" cy="439012"/>
            </a:xfrm>
          </p:grpSpPr>
          <p:sp>
            <p:nvSpPr>
              <p:cNvPr id="29" name="Freeform 29"/>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30" name="TextBox 30"/>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31" name="TextBox 31"/>
            <p:cNvSpPr txBox="1"/>
            <p:nvPr/>
          </p:nvSpPr>
          <p:spPr>
            <a:xfrm>
              <a:off x="797985" y="707602"/>
              <a:ext cx="8119683" cy="674581"/>
            </a:xfrm>
            <a:prstGeom prst="rect">
              <a:avLst/>
            </a:prstGeom>
          </p:spPr>
          <p:txBody>
            <a:bodyPr lIns="0" tIns="0" rIns="0" bIns="0" rtlCol="0" anchor="t">
              <a:spAutoFit/>
            </a:bodyPr>
            <a:lstStyle/>
            <a:p>
              <a:pPr marL="0" lvl="0" indent="0" algn="ctr">
                <a:lnSpc>
                  <a:spcPts val="4270"/>
                </a:lnSpc>
                <a:spcBef>
                  <a:spcPct val="0"/>
                </a:spcBef>
              </a:pPr>
              <a:r>
                <a:rPr lang="en-US" sz="3050">
                  <a:solidFill>
                    <a:srgbClr val="010204"/>
                  </a:solidFill>
                  <a:latin typeface="Roboto"/>
                  <a:ea typeface="Roboto"/>
                  <a:cs typeface="Roboto"/>
                  <a:sym typeface="Roboto"/>
                </a:rPr>
                <a:t>Prioritizes typing over engaging</a:t>
              </a:r>
            </a:p>
          </p:txBody>
        </p:sp>
      </p:grpSp>
      <p:grpSp>
        <p:nvGrpSpPr>
          <p:cNvPr id="32" name="Group 32"/>
          <p:cNvGrpSpPr/>
          <p:nvPr/>
        </p:nvGrpSpPr>
        <p:grpSpPr>
          <a:xfrm>
            <a:off x="9323364" y="4637586"/>
            <a:ext cx="7439140" cy="1819275"/>
            <a:chOff x="0" y="0"/>
            <a:chExt cx="9918853" cy="2425700"/>
          </a:xfrm>
        </p:grpSpPr>
        <p:grpSp>
          <p:nvGrpSpPr>
            <p:cNvPr id="33" name="Group 33"/>
            <p:cNvGrpSpPr/>
            <p:nvPr/>
          </p:nvGrpSpPr>
          <p:grpSpPr>
            <a:xfrm>
              <a:off x="203200" y="203200"/>
              <a:ext cx="9715653" cy="2222500"/>
              <a:chOff x="0" y="0"/>
              <a:chExt cx="1919141" cy="439012"/>
            </a:xfrm>
          </p:grpSpPr>
          <p:sp>
            <p:nvSpPr>
              <p:cNvPr id="34" name="Freeform 34"/>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35" name="TextBox 35"/>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36" name="TextBox 36"/>
            <p:cNvSpPr txBox="1"/>
            <p:nvPr/>
          </p:nvSpPr>
          <p:spPr>
            <a:xfrm>
              <a:off x="1007535" y="286385"/>
              <a:ext cx="8119683" cy="643254"/>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37" name="Group 37"/>
            <p:cNvGrpSpPr/>
            <p:nvPr/>
          </p:nvGrpSpPr>
          <p:grpSpPr>
            <a:xfrm>
              <a:off x="0" y="0"/>
              <a:ext cx="9715653" cy="2222500"/>
              <a:chOff x="0" y="0"/>
              <a:chExt cx="1919141" cy="439012"/>
            </a:xfrm>
          </p:grpSpPr>
          <p:sp>
            <p:nvSpPr>
              <p:cNvPr id="38" name="Freeform 3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39" name="TextBox 39"/>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0" name="TextBox 40"/>
            <p:cNvSpPr txBox="1"/>
            <p:nvPr/>
          </p:nvSpPr>
          <p:spPr>
            <a:xfrm>
              <a:off x="804335" y="83185"/>
              <a:ext cx="8119683" cy="2096981"/>
            </a:xfrm>
            <a:prstGeom prst="rect">
              <a:avLst/>
            </a:prstGeom>
          </p:spPr>
          <p:txBody>
            <a:bodyPr lIns="0" tIns="0" rIns="0" bIns="0" rtlCol="0" anchor="t">
              <a:spAutoFit/>
            </a:bodyPr>
            <a:lstStyle/>
            <a:p>
              <a:pPr marL="0" lvl="0" indent="0" algn="ctr">
                <a:lnSpc>
                  <a:spcPts val="4270"/>
                </a:lnSpc>
                <a:spcBef>
                  <a:spcPct val="0"/>
                </a:spcBef>
              </a:pPr>
              <a:r>
                <a:rPr lang="en-US" sz="3050">
                  <a:solidFill>
                    <a:srgbClr val="010204"/>
                  </a:solidFill>
                  <a:latin typeface="Roboto"/>
                  <a:ea typeface="Roboto"/>
                  <a:cs typeface="Roboto"/>
                  <a:sym typeface="Roboto"/>
                </a:rPr>
                <a:t>“We’ll see if we can find someone.” (Non-committal, dismissive about interpreter)</a:t>
              </a:r>
            </a:p>
          </p:txBody>
        </p:sp>
      </p:grpSp>
      <p:grpSp>
        <p:nvGrpSpPr>
          <p:cNvPr id="41" name="Group 41"/>
          <p:cNvGrpSpPr/>
          <p:nvPr/>
        </p:nvGrpSpPr>
        <p:grpSpPr>
          <a:xfrm>
            <a:off x="1677896" y="6561636"/>
            <a:ext cx="7439140" cy="1819275"/>
            <a:chOff x="0" y="0"/>
            <a:chExt cx="9918853" cy="2425700"/>
          </a:xfrm>
        </p:grpSpPr>
        <p:grpSp>
          <p:nvGrpSpPr>
            <p:cNvPr id="42" name="Group 42"/>
            <p:cNvGrpSpPr/>
            <p:nvPr/>
          </p:nvGrpSpPr>
          <p:grpSpPr>
            <a:xfrm>
              <a:off x="203200" y="203200"/>
              <a:ext cx="9715653" cy="2222500"/>
              <a:chOff x="0" y="0"/>
              <a:chExt cx="1919141" cy="439012"/>
            </a:xfrm>
          </p:grpSpPr>
          <p:sp>
            <p:nvSpPr>
              <p:cNvPr id="43" name="Freeform 43"/>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44" name="TextBox 44"/>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5" name="TextBox 45"/>
            <p:cNvSpPr txBox="1"/>
            <p:nvPr/>
          </p:nvSpPr>
          <p:spPr>
            <a:xfrm>
              <a:off x="1001185" y="622935"/>
              <a:ext cx="8119683" cy="643255"/>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46" name="Group 46"/>
            <p:cNvGrpSpPr/>
            <p:nvPr/>
          </p:nvGrpSpPr>
          <p:grpSpPr>
            <a:xfrm>
              <a:off x="0" y="0"/>
              <a:ext cx="9715653" cy="2222500"/>
              <a:chOff x="0" y="0"/>
              <a:chExt cx="1919141" cy="439012"/>
            </a:xfrm>
          </p:grpSpPr>
          <p:sp>
            <p:nvSpPr>
              <p:cNvPr id="47" name="Freeform 4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48" name="TextBox 48"/>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9" name="TextBox 49"/>
            <p:cNvSpPr txBox="1"/>
            <p:nvPr/>
          </p:nvSpPr>
          <p:spPr>
            <a:xfrm>
              <a:off x="797985" y="720725"/>
              <a:ext cx="8119683" cy="674582"/>
            </a:xfrm>
            <a:prstGeom prst="rect">
              <a:avLst/>
            </a:prstGeom>
          </p:spPr>
          <p:txBody>
            <a:bodyPr lIns="0" tIns="0" rIns="0" bIns="0" rtlCol="0" anchor="t">
              <a:spAutoFit/>
            </a:bodyPr>
            <a:lstStyle/>
            <a:p>
              <a:pPr marL="0" lvl="0" indent="0" algn="ctr">
                <a:lnSpc>
                  <a:spcPts val="4269"/>
                </a:lnSpc>
                <a:spcBef>
                  <a:spcPct val="0"/>
                </a:spcBef>
              </a:pPr>
              <a:r>
                <a:rPr lang="en-US" sz="3049">
                  <a:solidFill>
                    <a:srgbClr val="010204"/>
                  </a:solidFill>
                  <a:latin typeface="Roboto"/>
                  <a:ea typeface="Roboto"/>
                  <a:cs typeface="Roboto"/>
                  <a:sym typeface="Roboto"/>
                </a:rPr>
                <a:t>Ignores visible distress</a:t>
              </a:r>
            </a:p>
          </p:txBody>
        </p:sp>
      </p:grpSp>
      <p:grpSp>
        <p:nvGrpSpPr>
          <p:cNvPr id="50" name="Group 50"/>
          <p:cNvGrpSpPr/>
          <p:nvPr/>
        </p:nvGrpSpPr>
        <p:grpSpPr>
          <a:xfrm>
            <a:off x="9323364" y="6561636"/>
            <a:ext cx="7439140" cy="1819275"/>
            <a:chOff x="0" y="0"/>
            <a:chExt cx="9918853" cy="2425700"/>
          </a:xfrm>
        </p:grpSpPr>
        <p:grpSp>
          <p:nvGrpSpPr>
            <p:cNvPr id="51" name="Group 51"/>
            <p:cNvGrpSpPr/>
            <p:nvPr/>
          </p:nvGrpSpPr>
          <p:grpSpPr>
            <a:xfrm>
              <a:off x="203200" y="203200"/>
              <a:ext cx="9715653" cy="2222500"/>
              <a:chOff x="0" y="0"/>
              <a:chExt cx="1919141" cy="439012"/>
            </a:xfrm>
          </p:grpSpPr>
          <p:sp>
            <p:nvSpPr>
              <p:cNvPr id="52" name="Freeform 52"/>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53" name="TextBox 53"/>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4" name="TextBox 54"/>
            <p:cNvSpPr txBox="1"/>
            <p:nvPr/>
          </p:nvSpPr>
          <p:spPr>
            <a:xfrm>
              <a:off x="100753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55" name="Group 55"/>
            <p:cNvGrpSpPr/>
            <p:nvPr/>
          </p:nvGrpSpPr>
          <p:grpSpPr>
            <a:xfrm>
              <a:off x="0" y="0"/>
              <a:ext cx="9715653" cy="2222500"/>
              <a:chOff x="0" y="0"/>
              <a:chExt cx="1919141" cy="439012"/>
            </a:xfrm>
          </p:grpSpPr>
          <p:sp>
            <p:nvSpPr>
              <p:cNvPr id="56" name="Freeform 5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57" name="TextBox 57"/>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8" name="TextBox 58"/>
            <p:cNvSpPr txBox="1"/>
            <p:nvPr/>
          </p:nvSpPr>
          <p:spPr>
            <a:xfrm>
              <a:off x="804335" y="313902"/>
              <a:ext cx="8119683" cy="1385782"/>
            </a:xfrm>
            <a:prstGeom prst="rect">
              <a:avLst/>
            </a:prstGeom>
          </p:spPr>
          <p:txBody>
            <a:bodyPr lIns="0" tIns="0" rIns="0" bIns="0" rtlCol="0" anchor="t">
              <a:spAutoFit/>
            </a:bodyPr>
            <a:lstStyle/>
            <a:p>
              <a:pPr marL="0" lvl="0" indent="0" algn="ctr">
                <a:lnSpc>
                  <a:spcPts val="4270"/>
                </a:lnSpc>
                <a:spcBef>
                  <a:spcPct val="0"/>
                </a:spcBef>
              </a:pPr>
              <a:r>
                <a:rPr lang="en-US" sz="3050">
                  <a:solidFill>
                    <a:srgbClr val="010204"/>
                  </a:solidFill>
                  <a:latin typeface="Roboto"/>
                  <a:ea typeface="Roboto"/>
                  <a:cs typeface="Roboto"/>
                  <a:sym typeface="Roboto"/>
                </a:rPr>
                <a:t>Downplays support person’s request</a:t>
              </a:r>
            </a:p>
          </p:txBody>
        </p:sp>
      </p:grpSp>
      <p:grpSp>
        <p:nvGrpSpPr>
          <p:cNvPr id="59" name="Group 59"/>
          <p:cNvGrpSpPr/>
          <p:nvPr/>
        </p:nvGrpSpPr>
        <p:grpSpPr>
          <a:xfrm>
            <a:off x="1677896" y="8485686"/>
            <a:ext cx="7439140" cy="1628775"/>
            <a:chOff x="0" y="0"/>
            <a:chExt cx="9918853" cy="2171700"/>
          </a:xfrm>
        </p:grpSpPr>
        <p:grpSp>
          <p:nvGrpSpPr>
            <p:cNvPr id="60" name="Group 60"/>
            <p:cNvGrpSpPr/>
            <p:nvPr/>
          </p:nvGrpSpPr>
          <p:grpSpPr>
            <a:xfrm>
              <a:off x="203200" y="203200"/>
              <a:ext cx="9715653" cy="1968500"/>
              <a:chOff x="0" y="0"/>
              <a:chExt cx="1919141" cy="388840"/>
            </a:xfrm>
          </p:grpSpPr>
          <p:sp>
            <p:nvSpPr>
              <p:cNvPr id="61" name="Freeform 61"/>
              <p:cNvSpPr/>
              <p:nvPr/>
            </p:nvSpPr>
            <p:spPr>
              <a:xfrm>
                <a:off x="0" y="0"/>
                <a:ext cx="1919141" cy="388840"/>
              </a:xfrm>
              <a:custGeom>
                <a:avLst/>
                <a:gdLst/>
                <a:ahLst/>
                <a:cxnLst/>
                <a:rect l="l" t="t" r="r" b="b"/>
                <a:pathLst>
                  <a:path w="1919141" h="388840">
                    <a:moveTo>
                      <a:pt x="66935" y="0"/>
                    </a:moveTo>
                    <a:lnTo>
                      <a:pt x="1852206" y="0"/>
                    </a:lnTo>
                    <a:cubicBezTo>
                      <a:pt x="1869958" y="0"/>
                      <a:pt x="1886984" y="7052"/>
                      <a:pt x="1899536" y="19605"/>
                    </a:cubicBezTo>
                    <a:cubicBezTo>
                      <a:pt x="1912089" y="32158"/>
                      <a:pt x="1919141" y="49183"/>
                      <a:pt x="1919141" y="66935"/>
                    </a:cubicBezTo>
                    <a:lnTo>
                      <a:pt x="1919141" y="321904"/>
                    </a:lnTo>
                    <a:cubicBezTo>
                      <a:pt x="1919141" y="339656"/>
                      <a:pt x="1912089" y="356682"/>
                      <a:pt x="1899536" y="369235"/>
                    </a:cubicBezTo>
                    <a:cubicBezTo>
                      <a:pt x="1886984" y="381787"/>
                      <a:pt x="1869958" y="388840"/>
                      <a:pt x="1852206" y="388840"/>
                    </a:cubicBezTo>
                    <a:lnTo>
                      <a:pt x="66935" y="388840"/>
                    </a:lnTo>
                    <a:cubicBezTo>
                      <a:pt x="49183" y="388840"/>
                      <a:pt x="32158" y="381787"/>
                      <a:pt x="19605" y="369235"/>
                    </a:cubicBezTo>
                    <a:cubicBezTo>
                      <a:pt x="7052" y="356682"/>
                      <a:pt x="0" y="339656"/>
                      <a:pt x="0" y="321904"/>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62" name="TextBox 62"/>
              <p:cNvSpPr txBox="1"/>
              <p:nvPr/>
            </p:nvSpPr>
            <p:spPr>
              <a:xfrm>
                <a:off x="0" y="-38100"/>
                <a:ext cx="1919141" cy="426940"/>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63" name="TextBox 63"/>
            <p:cNvSpPr txBox="1"/>
            <p:nvPr/>
          </p:nvSpPr>
          <p:spPr>
            <a:xfrm>
              <a:off x="1001185" y="878387"/>
              <a:ext cx="8119683" cy="643254"/>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64" name="Group 64"/>
            <p:cNvGrpSpPr/>
            <p:nvPr/>
          </p:nvGrpSpPr>
          <p:grpSpPr>
            <a:xfrm>
              <a:off x="0" y="0"/>
              <a:ext cx="9715653" cy="1968500"/>
              <a:chOff x="0" y="0"/>
              <a:chExt cx="1919141" cy="388840"/>
            </a:xfrm>
          </p:grpSpPr>
          <p:sp>
            <p:nvSpPr>
              <p:cNvPr id="65" name="Freeform 65"/>
              <p:cNvSpPr/>
              <p:nvPr/>
            </p:nvSpPr>
            <p:spPr>
              <a:xfrm>
                <a:off x="0" y="0"/>
                <a:ext cx="1919141" cy="388840"/>
              </a:xfrm>
              <a:custGeom>
                <a:avLst/>
                <a:gdLst/>
                <a:ahLst/>
                <a:cxnLst/>
                <a:rect l="l" t="t" r="r" b="b"/>
                <a:pathLst>
                  <a:path w="1919141" h="388840">
                    <a:moveTo>
                      <a:pt x="66935" y="0"/>
                    </a:moveTo>
                    <a:lnTo>
                      <a:pt x="1852206" y="0"/>
                    </a:lnTo>
                    <a:cubicBezTo>
                      <a:pt x="1869958" y="0"/>
                      <a:pt x="1886984" y="7052"/>
                      <a:pt x="1899536" y="19605"/>
                    </a:cubicBezTo>
                    <a:cubicBezTo>
                      <a:pt x="1912089" y="32158"/>
                      <a:pt x="1919141" y="49183"/>
                      <a:pt x="1919141" y="66935"/>
                    </a:cubicBezTo>
                    <a:lnTo>
                      <a:pt x="1919141" y="321904"/>
                    </a:lnTo>
                    <a:cubicBezTo>
                      <a:pt x="1919141" y="339656"/>
                      <a:pt x="1912089" y="356682"/>
                      <a:pt x="1899536" y="369235"/>
                    </a:cubicBezTo>
                    <a:cubicBezTo>
                      <a:pt x="1886984" y="381787"/>
                      <a:pt x="1869958" y="388840"/>
                      <a:pt x="1852206" y="388840"/>
                    </a:cubicBezTo>
                    <a:lnTo>
                      <a:pt x="66935" y="388840"/>
                    </a:lnTo>
                    <a:cubicBezTo>
                      <a:pt x="49183" y="388840"/>
                      <a:pt x="32158" y="381787"/>
                      <a:pt x="19605" y="369235"/>
                    </a:cubicBezTo>
                    <a:cubicBezTo>
                      <a:pt x="7052" y="356682"/>
                      <a:pt x="0" y="339656"/>
                      <a:pt x="0" y="321904"/>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66" name="TextBox 66"/>
              <p:cNvSpPr txBox="1"/>
              <p:nvPr/>
            </p:nvSpPr>
            <p:spPr>
              <a:xfrm>
                <a:off x="0" y="-47625"/>
                <a:ext cx="1919141" cy="436465"/>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67" name="TextBox 67"/>
            <p:cNvSpPr txBox="1"/>
            <p:nvPr/>
          </p:nvSpPr>
          <p:spPr>
            <a:xfrm>
              <a:off x="797985" y="292735"/>
              <a:ext cx="8119683" cy="1385781"/>
            </a:xfrm>
            <a:prstGeom prst="rect">
              <a:avLst/>
            </a:prstGeom>
          </p:spPr>
          <p:txBody>
            <a:bodyPr lIns="0" tIns="0" rIns="0" bIns="0" rtlCol="0" anchor="t">
              <a:spAutoFit/>
            </a:bodyPr>
            <a:lstStyle/>
            <a:p>
              <a:pPr marL="0" lvl="0" indent="0" algn="ctr">
                <a:lnSpc>
                  <a:spcPts val="4270"/>
                </a:lnSpc>
                <a:spcBef>
                  <a:spcPct val="0"/>
                </a:spcBef>
              </a:pPr>
              <a:r>
                <a:rPr lang="en-US" sz="3050">
                  <a:solidFill>
                    <a:srgbClr val="010204"/>
                  </a:solidFill>
                  <a:latin typeface="Roboto"/>
                  <a:ea typeface="Roboto"/>
                  <a:cs typeface="Roboto"/>
                  <a:sym typeface="Roboto"/>
                </a:rPr>
                <a:t>Uses polite but cold tone, conveying they’re an inconvenience</a:t>
              </a:r>
            </a:p>
          </p:txBody>
        </p:sp>
      </p:grpSp>
      <p:sp>
        <p:nvSpPr>
          <p:cNvPr id="68" name="TextBox 68"/>
          <p:cNvSpPr txBox="1"/>
          <p:nvPr/>
        </p:nvSpPr>
        <p:spPr>
          <a:xfrm>
            <a:off x="10074253" y="9127808"/>
            <a:ext cx="6089762" cy="499110"/>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69" name="Group 69"/>
          <p:cNvGrpSpPr/>
          <p:nvPr/>
        </p:nvGrpSpPr>
        <p:grpSpPr>
          <a:xfrm>
            <a:off x="9323364" y="8485686"/>
            <a:ext cx="7439140" cy="1628775"/>
            <a:chOff x="0" y="0"/>
            <a:chExt cx="9918853" cy="2171700"/>
          </a:xfrm>
        </p:grpSpPr>
        <p:grpSp>
          <p:nvGrpSpPr>
            <p:cNvPr id="70" name="Group 70"/>
            <p:cNvGrpSpPr/>
            <p:nvPr/>
          </p:nvGrpSpPr>
          <p:grpSpPr>
            <a:xfrm>
              <a:off x="203200" y="203200"/>
              <a:ext cx="9715653" cy="1968500"/>
              <a:chOff x="0" y="0"/>
              <a:chExt cx="1919141" cy="388840"/>
            </a:xfrm>
          </p:grpSpPr>
          <p:sp>
            <p:nvSpPr>
              <p:cNvPr id="71" name="Freeform 71"/>
              <p:cNvSpPr/>
              <p:nvPr/>
            </p:nvSpPr>
            <p:spPr>
              <a:xfrm>
                <a:off x="0" y="0"/>
                <a:ext cx="1919141" cy="388840"/>
              </a:xfrm>
              <a:custGeom>
                <a:avLst/>
                <a:gdLst/>
                <a:ahLst/>
                <a:cxnLst/>
                <a:rect l="l" t="t" r="r" b="b"/>
                <a:pathLst>
                  <a:path w="1919141" h="388840">
                    <a:moveTo>
                      <a:pt x="66935" y="0"/>
                    </a:moveTo>
                    <a:lnTo>
                      <a:pt x="1852206" y="0"/>
                    </a:lnTo>
                    <a:cubicBezTo>
                      <a:pt x="1869958" y="0"/>
                      <a:pt x="1886984" y="7052"/>
                      <a:pt x="1899536" y="19605"/>
                    </a:cubicBezTo>
                    <a:cubicBezTo>
                      <a:pt x="1912089" y="32158"/>
                      <a:pt x="1919141" y="49183"/>
                      <a:pt x="1919141" y="66935"/>
                    </a:cubicBezTo>
                    <a:lnTo>
                      <a:pt x="1919141" y="321904"/>
                    </a:lnTo>
                    <a:cubicBezTo>
                      <a:pt x="1919141" y="339656"/>
                      <a:pt x="1912089" y="356682"/>
                      <a:pt x="1899536" y="369235"/>
                    </a:cubicBezTo>
                    <a:cubicBezTo>
                      <a:pt x="1886984" y="381787"/>
                      <a:pt x="1869958" y="388840"/>
                      <a:pt x="1852206" y="388840"/>
                    </a:cubicBezTo>
                    <a:lnTo>
                      <a:pt x="66935" y="388840"/>
                    </a:lnTo>
                    <a:cubicBezTo>
                      <a:pt x="49183" y="388840"/>
                      <a:pt x="32158" y="381787"/>
                      <a:pt x="19605" y="369235"/>
                    </a:cubicBezTo>
                    <a:cubicBezTo>
                      <a:pt x="7052" y="356682"/>
                      <a:pt x="0" y="339656"/>
                      <a:pt x="0" y="321904"/>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72" name="TextBox 72"/>
              <p:cNvSpPr txBox="1"/>
              <p:nvPr/>
            </p:nvSpPr>
            <p:spPr>
              <a:xfrm>
                <a:off x="0" y="-38100"/>
                <a:ext cx="1919141" cy="426940"/>
              </a:xfrm>
              <a:prstGeom prst="rect">
                <a:avLst/>
              </a:prstGeom>
            </p:spPr>
            <p:txBody>
              <a:bodyPr lIns="50800" tIns="50800" rIns="50800" bIns="50800" rtlCol="0" anchor="ctr"/>
              <a:lstStyle/>
              <a:p>
                <a:pPr marL="0" lvl="0" indent="0" algn="ctr">
                  <a:lnSpc>
                    <a:spcPts val="3359"/>
                  </a:lnSpc>
                  <a:spcBef>
                    <a:spcPct val="0"/>
                  </a:spcBef>
                </a:pPr>
                <a:endParaRPr/>
              </a:p>
            </p:txBody>
          </p:sp>
        </p:grpSp>
        <p:grpSp>
          <p:nvGrpSpPr>
            <p:cNvPr id="73" name="Group 73"/>
            <p:cNvGrpSpPr/>
            <p:nvPr/>
          </p:nvGrpSpPr>
          <p:grpSpPr>
            <a:xfrm>
              <a:off x="0" y="0"/>
              <a:ext cx="9715653" cy="1968500"/>
              <a:chOff x="0" y="0"/>
              <a:chExt cx="1919141" cy="388840"/>
            </a:xfrm>
          </p:grpSpPr>
          <p:sp>
            <p:nvSpPr>
              <p:cNvPr id="74" name="Freeform 74"/>
              <p:cNvSpPr/>
              <p:nvPr/>
            </p:nvSpPr>
            <p:spPr>
              <a:xfrm>
                <a:off x="0" y="0"/>
                <a:ext cx="1919141" cy="388840"/>
              </a:xfrm>
              <a:custGeom>
                <a:avLst/>
                <a:gdLst/>
                <a:ahLst/>
                <a:cxnLst/>
                <a:rect l="l" t="t" r="r" b="b"/>
                <a:pathLst>
                  <a:path w="1919141" h="388840">
                    <a:moveTo>
                      <a:pt x="66935" y="0"/>
                    </a:moveTo>
                    <a:lnTo>
                      <a:pt x="1852206" y="0"/>
                    </a:lnTo>
                    <a:cubicBezTo>
                      <a:pt x="1869958" y="0"/>
                      <a:pt x="1886984" y="7052"/>
                      <a:pt x="1899536" y="19605"/>
                    </a:cubicBezTo>
                    <a:cubicBezTo>
                      <a:pt x="1912089" y="32158"/>
                      <a:pt x="1919141" y="49183"/>
                      <a:pt x="1919141" y="66935"/>
                    </a:cubicBezTo>
                    <a:lnTo>
                      <a:pt x="1919141" y="321904"/>
                    </a:lnTo>
                    <a:cubicBezTo>
                      <a:pt x="1919141" y="339656"/>
                      <a:pt x="1912089" y="356682"/>
                      <a:pt x="1899536" y="369235"/>
                    </a:cubicBezTo>
                    <a:cubicBezTo>
                      <a:pt x="1886984" y="381787"/>
                      <a:pt x="1869958" y="388840"/>
                      <a:pt x="1852206" y="388840"/>
                    </a:cubicBezTo>
                    <a:lnTo>
                      <a:pt x="66935" y="388840"/>
                    </a:lnTo>
                    <a:cubicBezTo>
                      <a:pt x="49183" y="388840"/>
                      <a:pt x="32158" y="381787"/>
                      <a:pt x="19605" y="369235"/>
                    </a:cubicBezTo>
                    <a:cubicBezTo>
                      <a:pt x="7052" y="356682"/>
                      <a:pt x="0" y="339656"/>
                      <a:pt x="0" y="321904"/>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75" name="TextBox 75"/>
              <p:cNvSpPr txBox="1"/>
              <p:nvPr/>
            </p:nvSpPr>
            <p:spPr>
              <a:xfrm>
                <a:off x="0" y="-47625"/>
                <a:ext cx="1919141" cy="436465"/>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76" name="TextBox 76"/>
            <p:cNvSpPr txBox="1"/>
            <p:nvPr/>
          </p:nvSpPr>
          <p:spPr>
            <a:xfrm>
              <a:off x="797985" y="590097"/>
              <a:ext cx="8119683" cy="674582"/>
            </a:xfrm>
            <a:prstGeom prst="rect">
              <a:avLst/>
            </a:prstGeom>
          </p:spPr>
          <p:txBody>
            <a:bodyPr lIns="0" tIns="0" rIns="0" bIns="0" rtlCol="0" anchor="t">
              <a:spAutoFit/>
            </a:bodyPr>
            <a:lstStyle/>
            <a:p>
              <a:pPr marL="0" lvl="0" indent="0" algn="ctr">
                <a:lnSpc>
                  <a:spcPts val="4270"/>
                </a:lnSpc>
                <a:spcBef>
                  <a:spcPct val="0"/>
                </a:spcBef>
              </a:pPr>
              <a:r>
                <a:rPr lang="en-US" sz="3050">
                  <a:solidFill>
                    <a:srgbClr val="010204"/>
                  </a:solidFill>
                  <a:latin typeface="Roboto"/>
                  <a:ea typeface="Roboto"/>
                  <a:cs typeface="Roboto"/>
                  <a:sym typeface="Roboto"/>
                </a:rPr>
                <a:t>Dismisses patient’s pain</a:t>
              </a:r>
            </a:p>
          </p:txBody>
        </p:sp>
      </p:grpSp>
      <p:sp>
        <p:nvSpPr>
          <p:cNvPr id="77" name="TextBox 77"/>
          <p:cNvSpPr txBox="1"/>
          <p:nvPr/>
        </p:nvSpPr>
        <p:spPr>
          <a:xfrm>
            <a:off x="1028700" y="1147763"/>
            <a:ext cx="15278100" cy="847725"/>
          </a:xfrm>
          <a:prstGeom prst="rect">
            <a:avLst/>
          </a:prstGeom>
        </p:spPr>
        <p:txBody>
          <a:bodyPr wrap="square" lIns="0" tIns="0" rIns="0" bIns="0" rtlCol="0" anchor="t">
            <a:spAutoFit/>
          </a:bodyPr>
          <a:lstStyle/>
          <a:p>
            <a:pPr algn="l">
              <a:lnSpc>
                <a:spcPts val="6600"/>
              </a:lnSpc>
            </a:pPr>
            <a:r>
              <a:rPr lang="en-US" sz="5500" b="1">
                <a:solidFill>
                  <a:srgbClr val="010204"/>
                </a:solidFill>
                <a:latin typeface="Roboto Slab Bold"/>
                <a:ea typeface="Roboto Slab Bold"/>
                <a:cs typeface="Roboto Slab Bold"/>
                <a:sym typeface="Roboto Slab Bold"/>
              </a:rPr>
              <a:t>DISRESPECTFUL PRACTICES HIGHLIGHTED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AEB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937099"/>
            <a:ext cx="13858581" cy="2412802"/>
            <a:chOff x="0" y="0"/>
            <a:chExt cx="18478108" cy="3217070"/>
          </a:xfrm>
        </p:grpSpPr>
        <p:sp>
          <p:nvSpPr>
            <p:cNvPr id="3" name="TextBox 3"/>
            <p:cNvSpPr txBox="1"/>
            <p:nvPr/>
          </p:nvSpPr>
          <p:spPr>
            <a:xfrm>
              <a:off x="0" y="0"/>
              <a:ext cx="18478108" cy="1409700"/>
            </a:xfrm>
            <a:prstGeom prst="rect">
              <a:avLst/>
            </a:prstGeom>
          </p:spPr>
          <p:txBody>
            <a:bodyPr lIns="0" tIns="0" rIns="0" bIns="0" rtlCol="0" anchor="t">
              <a:spAutoFit/>
            </a:bodyPr>
            <a:lstStyle/>
            <a:p>
              <a:pPr algn="l">
                <a:lnSpc>
                  <a:spcPts val="8399"/>
                </a:lnSpc>
              </a:pPr>
              <a:r>
                <a:rPr lang="en-US" sz="6999" b="1">
                  <a:solidFill>
                    <a:srgbClr val="010204"/>
                  </a:solidFill>
                  <a:latin typeface="Roboto Slab Bold"/>
                  <a:ea typeface="Roboto Slab Bold"/>
                  <a:cs typeface="Roboto Slab Bold"/>
                  <a:sym typeface="Roboto Slab Bold"/>
                </a:rPr>
                <a:t>COMMUNICATION DOMAIN</a:t>
              </a:r>
            </a:p>
          </p:txBody>
        </p:sp>
        <p:sp>
          <p:nvSpPr>
            <p:cNvPr id="4" name="TextBox 4"/>
            <p:cNvSpPr txBox="1"/>
            <p:nvPr/>
          </p:nvSpPr>
          <p:spPr>
            <a:xfrm>
              <a:off x="0" y="1797845"/>
              <a:ext cx="18478108" cy="1419225"/>
            </a:xfrm>
            <a:prstGeom prst="rect">
              <a:avLst/>
            </a:prstGeom>
          </p:spPr>
          <p:txBody>
            <a:bodyPr lIns="0" tIns="0" rIns="0" bIns="0" rtlCol="0" anchor="t">
              <a:spAutoFit/>
            </a:bodyPr>
            <a:lstStyle/>
            <a:p>
              <a:pPr algn="l">
                <a:lnSpc>
                  <a:spcPts val="8399"/>
                </a:lnSpc>
              </a:pPr>
              <a:r>
                <a:rPr lang="en-US" sz="6999">
                  <a:solidFill>
                    <a:srgbClr val="010204"/>
                  </a:solidFill>
                  <a:latin typeface="Roboto"/>
                  <a:ea typeface="Roboto"/>
                  <a:cs typeface="Roboto"/>
                  <a:sym typeface="Roboto"/>
                </a:rPr>
                <a:t>Scenario 2: Respectful Care</a:t>
              </a:r>
            </a:p>
          </p:txBody>
        </p:sp>
      </p:grpSp>
      <p:grpSp>
        <p:nvGrpSpPr>
          <p:cNvPr id="5" name="Group 5"/>
          <p:cNvGrpSpPr/>
          <p:nvPr/>
        </p:nvGrpSpPr>
        <p:grpSpPr>
          <a:xfrm rot="-5400000">
            <a:off x="13276092" y="491405"/>
            <a:ext cx="5503313" cy="4520504"/>
            <a:chOff x="0" y="0"/>
            <a:chExt cx="2800015" cy="2299974"/>
          </a:xfrm>
        </p:grpSpPr>
        <p:sp>
          <p:nvSpPr>
            <p:cNvPr id="6" name="Freeform 6"/>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FAF3DD"/>
            </a:solidFill>
          </p:spPr>
          <p:txBody>
            <a:bodyPr/>
            <a:lstStyle/>
            <a:p>
              <a:endParaRPr lang="en-US"/>
            </a:p>
          </p:txBody>
        </p:sp>
        <p:sp>
          <p:nvSpPr>
            <p:cNvPr id="7" name="TextBox 7"/>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12886324" y="2388007"/>
            <a:ext cx="7789683" cy="3013669"/>
            <a:chOff x="0" y="0"/>
            <a:chExt cx="3963291" cy="1533316"/>
          </a:xfrm>
        </p:grpSpPr>
        <p:sp>
          <p:nvSpPr>
            <p:cNvPr id="9" name="Freeform 9"/>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10" name="TextBox 10"/>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5400000">
            <a:off x="12391083" y="4390083"/>
            <a:ext cx="10287000" cy="1506835"/>
            <a:chOff x="0" y="0"/>
            <a:chExt cx="5233894" cy="766658"/>
          </a:xfrm>
        </p:grpSpPr>
        <p:sp>
          <p:nvSpPr>
            <p:cNvPr id="12" name="Freeform 12"/>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3" name="TextBox 13"/>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078" b="-7078"/>
            </a:stretch>
          </a:blipFill>
        </p:spPr>
        <p:txBody>
          <a:bodyPr/>
          <a:lstStyle/>
          <a:p>
            <a:endParaRPr lang="en-US"/>
          </a:p>
        </p:txBody>
      </p:sp>
      <p:sp>
        <p:nvSpPr>
          <p:cNvPr id="3" name="Freeform 3"/>
          <p:cNvSpPr/>
          <p:nvPr/>
        </p:nvSpPr>
        <p:spPr>
          <a:xfrm>
            <a:off x="1645352" y="1473663"/>
            <a:ext cx="14997296" cy="7339673"/>
          </a:xfrm>
          <a:custGeom>
            <a:avLst/>
            <a:gdLst/>
            <a:ahLst/>
            <a:cxnLst/>
            <a:rect l="l" t="t" r="r" b="b"/>
            <a:pathLst>
              <a:path w="14997296" h="7339673">
                <a:moveTo>
                  <a:pt x="0" y="0"/>
                </a:moveTo>
                <a:lnTo>
                  <a:pt x="14997296" y="0"/>
                </a:lnTo>
                <a:lnTo>
                  <a:pt x="14997296" y="7339674"/>
                </a:lnTo>
                <a:lnTo>
                  <a:pt x="0" y="7339674"/>
                </a:lnTo>
                <a:lnTo>
                  <a:pt x="0" y="0"/>
                </a:lnTo>
                <a:close/>
              </a:path>
            </a:pathLst>
          </a:custGeom>
          <a:blipFill>
            <a:blip r:embed="rId4">
              <a:alphaModFix amt="90000"/>
            </a:blip>
            <a:stretch>
              <a:fillRect l="-10207" t="-29023" r="-11734" b="-30973"/>
            </a:stretch>
          </a:blipFill>
        </p:spPr>
        <p:txBody>
          <a:bodyPr/>
          <a:lstStyle/>
          <a:p>
            <a:endParaRPr lang="en-US"/>
          </a:p>
        </p:txBody>
      </p:sp>
      <p:grpSp>
        <p:nvGrpSpPr>
          <p:cNvPr id="4" name="Group 4"/>
          <p:cNvGrpSpPr/>
          <p:nvPr/>
        </p:nvGrpSpPr>
        <p:grpSpPr>
          <a:xfrm>
            <a:off x="1645352" y="1473663"/>
            <a:ext cx="14997296" cy="7339673"/>
            <a:chOff x="0" y="0"/>
            <a:chExt cx="3949905" cy="1933083"/>
          </a:xfrm>
        </p:grpSpPr>
        <p:sp>
          <p:nvSpPr>
            <p:cNvPr id="5" name="Freeform 5"/>
            <p:cNvSpPr/>
            <p:nvPr/>
          </p:nvSpPr>
          <p:spPr>
            <a:xfrm>
              <a:off x="0" y="0"/>
              <a:ext cx="3949905" cy="1933083"/>
            </a:xfrm>
            <a:custGeom>
              <a:avLst/>
              <a:gdLst/>
              <a:ahLst/>
              <a:cxnLst/>
              <a:rect l="l" t="t" r="r" b="b"/>
              <a:pathLst>
                <a:path w="3949905" h="1933083">
                  <a:moveTo>
                    <a:pt x="0" y="0"/>
                  </a:moveTo>
                  <a:lnTo>
                    <a:pt x="3949905" y="0"/>
                  </a:lnTo>
                  <a:lnTo>
                    <a:pt x="3949905" y="1933083"/>
                  </a:lnTo>
                  <a:lnTo>
                    <a:pt x="0" y="1933083"/>
                  </a:lnTo>
                  <a:close/>
                </a:path>
              </a:pathLst>
            </a:custGeom>
            <a:solidFill>
              <a:srgbClr val="FEFAF6">
                <a:alpha val="60000"/>
              </a:srgbClr>
            </a:solidFill>
          </p:spPr>
          <p:txBody>
            <a:bodyPr/>
            <a:lstStyle/>
            <a:p>
              <a:endParaRPr lang="en-US"/>
            </a:p>
          </p:txBody>
        </p:sp>
        <p:sp>
          <p:nvSpPr>
            <p:cNvPr id="6" name="TextBox 6"/>
            <p:cNvSpPr txBox="1"/>
            <p:nvPr/>
          </p:nvSpPr>
          <p:spPr>
            <a:xfrm>
              <a:off x="0" y="-66675"/>
              <a:ext cx="3949905" cy="1999758"/>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1774119" y="2110104"/>
            <a:ext cx="14739762" cy="5990591"/>
          </a:xfrm>
          <a:prstGeom prst="rect">
            <a:avLst/>
          </a:prstGeom>
        </p:spPr>
        <p:txBody>
          <a:bodyPr lIns="0" tIns="0" rIns="0" bIns="0" rtlCol="0" anchor="t">
            <a:spAutoFit/>
          </a:bodyPr>
          <a:lstStyle/>
          <a:p>
            <a:pPr algn="l">
              <a:lnSpc>
                <a:spcPts val="4759"/>
              </a:lnSpc>
            </a:pPr>
            <a:r>
              <a:rPr lang="en-US" sz="3399" b="1">
                <a:solidFill>
                  <a:srgbClr val="000000"/>
                </a:solidFill>
                <a:latin typeface="Roboto Bold"/>
                <a:ea typeface="Roboto Bold"/>
                <a:cs typeface="Roboto Bold"/>
                <a:sym typeface="Roboto Bold"/>
              </a:rPr>
              <a:t>Setting:</a:t>
            </a:r>
          </a:p>
          <a:p>
            <a:pPr marL="734051" lvl="1" indent="-367026" algn="l">
              <a:lnSpc>
                <a:spcPts val="4759"/>
              </a:lnSpc>
              <a:buFont typeface="Arial"/>
              <a:buChar char="•"/>
            </a:pPr>
            <a:r>
              <a:rPr lang="en-US" sz="3399">
                <a:solidFill>
                  <a:srgbClr val="000000"/>
                </a:solidFill>
                <a:latin typeface="Roboto"/>
                <a:ea typeface="Roboto"/>
                <a:cs typeface="Roboto"/>
                <a:sym typeface="Roboto"/>
              </a:rPr>
              <a:t>Labor and Delivery Triage, early evening</a:t>
            </a:r>
          </a:p>
          <a:p>
            <a:pPr algn="l">
              <a:lnSpc>
                <a:spcPts val="4759"/>
              </a:lnSpc>
            </a:pPr>
            <a:endParaRPr lang="en-US" sz="3399">
              <a:solidFill>
                <a:srgbClr val="000000"/>
              </a:solidFill>
              <a:latin typeface="Roboto"/>
              <a:ea typeface="Roboto"/>
              <a:cs typeface="Roboto"/>
              <a:sym typeface="Roboto"/>
            </a:endParaRPr>
          </a:p>
          <a:p>
            <a:pPr algn="l">
              <a:lnSpc>
                <a:spcPts val="4759"/>
              </a:lnSpc>
            </a:pPr>
            <a:r>
              <a:rPr lang="en-US" sz="3399" b="1">
                <a:solidFill>
                  <a:srgbClr val="000000"/>
                </a:solidFill>
                <a:latin typeface="Roboto Bold"/>
                <a:ea typeface="Roboto Bold"/>
                <a:cs typeface="Roboto Bold"/>
                <a:sym typeface="Roboto Bold"/>
              </a:rPr>
              <a:t>Characters:</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Patient: </a:t>
            </a:r>
            <a:r>
              <a:rPr lang="en-US" sz="3399">
                <a:solidFill>
                  <a:srgbClr val="000000"/>
                </a:solidFill>
                <a:latin typeface="Roboto"/>
                <a:ea typeface="Roboto"/>
                <a:cs typeface="Roboto"/>
                <a:sym typeface="Roboto"/>
              </a:rPr>
              <a:t>29-year-old Black, Spanish-speaking woman named Sherice from the Dominican Republic, visibly in pain, full term.</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Support Person:</a:t>
            </a:r>
            <a:r>
              <a:rPr lang="en-US" sz="3399">
                <a:solidFill>
                  <a:srgbClr val="000000"/>
                </a:solidFill>
                <a:latin typeface="Roboto"/>
                <a:ea typeface="Roboto"/>
                <a:cs typeface="Roboto"/>
                <a:sym typeface="Roboto"/>
              </a:rPr>
              <a:t> Her cousin, who is also Spanish-speaking and who speaks limited English.</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Triage Nurse: </a:t>
            </a:r>
            <a:r>
              <a:rPr lang="en-US" sz="3399">
                <a:solidFill>
                  <a:srgbClr val="000000"/>
                </a:solidFill>
                <a:latin typeface="Roboto"/>
                <a:ea typeface="Roboto"/>
                <a:cs typeface="Roboto"/>
                <a:sym typeface="Roboto"/>
              </a:rPr>
              <a:t>English-speaking, does not speak Spanish.</a:t>
            </a:r>
          </a:p>
          <a:p>
            <a:pPr marL="734051" lvl="1" indent="-367026" algn="l">
              <a:lnSpc>
                <a:spcPts val="4759"/>
              </a:lnSpc>
              <a:spcBef>
                <a:spcPct val="0"/>
              </a:spcBef>
              <a:buFont typeface="Arial"/>
              <a:buChar char="•"/>
            </a:pPr>
            <a:r>
              <a:rPr lang="en-US" sz="3399" b="1">
                <a:solidFill>
                  <a:srgbClr val="000000"/>
                </a:solidFill>
                <a:latin typeface="Roboto Bold"/>
                <a:ea typeface="Roboto Bold"/>
                <a:cs typeface="Roboto Bold"/>
                <a:sym typeface="Roboto Bold"/>
              </a:rPr>
              <a:t>Interpreter</a:t>
            </a:r>
            <a:r>
              <a:rPr lang="en-US" sz="3399">
                <a:solidFill>
                  <a:srgbClr val="000000"/>
                </a:solidFill>
                <a:latin typeface="Roboto"/>
                <a:ea typeface="Roboto"/>
                <a:cs typeface="Roboto"/>
                <a:sym typeface="Roboto"/>
              </a:rPr>
              <a:t>: Spanish and English-speaking. Accessed through video.</a:t>
            </a:r>
          </a:p>
        </p:txBody>
      </p:sp>
      <p:grpSp>
        <p:nvGrpSpPr>
          <p:cNvPr id="8" name="Group 8"/>
          <p:cNvGrpSpPr/>
          <p:nvPr/>
        </p:nvGrpSpPr>
        <p:grpSpPr>
          <a:xfrm>
            <a:off x="0" y="124308"/>
            <a:ext cx="6330376" cy="1150567"/>
            <a:chOff x="0" y="-23813"/>
            <a:chExt cx="1827975" cy="332241"/>
          </a:xfrm>
        </p:grpSpPr>
        <p:sp>
          <p:nvSpPr>
            <p:cNvPr id="9" name="Freeform 9"/>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10" name="TextBox 10"/>
            <p:cNvSpPr txBox="1"/>
            <p:nvPr/>
          </p:nvSpPr>
          <p:spPr>
            <a:xfrm>
              <a:off x="0" y="-23813"/>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COMMUNICATION: RESPECT</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078" b="-7078"/>
            </a:stretch>
          </a:blipFill>
        </p:spPr>
        <p:txBody>
          <a:bodyPr/>
          <a:lstStyle/>
          <a:p>
            <a:endParaRPr lang="en-US"/>
          </a:p>
        </p:txBody>
      </p:sp>
      <p:sp>
        <p:nvSpPr>
          <p:cNvPr id="3" name="Freeform 3"/>
          <p:cNvSpPr/>
          <p:nvPr/>
        </p:nvSpPr>
        <p:spPr>
          <a:xfrm>
            <a:off x="1645352" y="1473663"/>
            <a:ext cx="14997296" cy="7339673"/>
          </a:xfrm>
          <a:custGeom>
            <a:avLst/>
            <a:gdLst/>
            <a:ahLst/>
            <a:cxnLst/>
            <a:rect l="l" t="t" r="r" b="b"/>
            <a:pathLst>
              <a:path w="14997296" h="7339673">
                <a:moveTo>
                  <a:pt x="0" y="0"/>
                </a:moveTo>
                <a:lnTo>
                  <a:pt x="14997296" y="0"/>
                </a:lnTo>
                <a:lnTo>
                  <a:pt x="14997296" y="7339674"/>
                </a:lnTo>
                <a:lnTo>
                  <a:pt x="0" y="7339674"/>
                </a:lnTo>
                <a:lnTo>
                  <a:pt x="0" y="0"/>
                </a:lnTo>
                <a:close/>
              </a:path>
            </a:pathLst>
          </a:custGeom>
          <a:blipFill>
            <a:blip r:embed="rId4">
              <a:alphaModFix amt="90000"/>
            </a:blip>
            <a:stretch>
              <a:fillRect l="-10207" t="-29023" r="-11734" b="-30973"/>
            </a:stretch>
          </a:blipFill>
        </p:spPr>
        <p:txBody>
          <a:bodyPr/>
          <a:lstStyle/>
          <a:p>
            <a:endParaRPr lang="en-US"/>
          </a:p>
        </p:txBody>
      </p:sp>
      <p:grpSp>
        <p:nvGrpSpPr>
          <p:cNvPr id="4" name="Group 4"/>
          <p:cNvGrpSpPr/>
          <p:nvPr/>
        </p:nvGrpSpPr>
        <p:grpSpPr>
          <a:xfrm>
            <a:off x="1645352" y="1473663"/>
            <a:ext cx="14997296" cy="7339673"/>
            <a:chOff x="0" y="0"/>
            <a:chExt cx="3949905" cy="1933083"/>
          </a:xfrm>
        </p:grpSpPr>
        <p:sp>
          <p:nvSpPr>
            <p:cNvPr id="5" name="Freeform 5"/>
            <p:cNvSpPr/>
            <p:nvPr/>
          </p:nvSpPr>
          <p:spPr>
            <a:xfrm>
              <a:off x="0" y="0"/>
              <a:ext cx="3949905" cy="1933083"/>
            </a:xfrm>
            <a:custGeom>
              <a:avLst/>
              <a:gdLst/>
              <a:ahLst/>
              <a:cxnLst/>
              <a:rect l="l" t="t" r="r" b="b"/>
              <a:pathLst>
                <a:path w="3949905" h="1933083">
                  <a:moveTo>
                    <a:pt x="0" y="0"/>
                  </a:moveTo>
                  <a:lnTo>
                    <a:pt x="3949905" y="0"/>
                  </a:lnTo>
                  <a:lnTo>
                    <a:pt x="3949905" y="1933083"/>
                  </a:lnTo>
                  <a:lnTo>
                    <a:pt x="0" y="1933083"/>
                  </a:lnTo>
                  <a:close/>
                </a:path>
              </a:pathLst>
            </a:custGeom>
            <a:solidFill>
              <a:srgbClr val="FEFAF6">
                <a:alpha val="60000"/>
              </a:srgbClr>
            </a:solidFill>
          </p:spPr>
          <p:txBody>
            <a:bodyPr/>
            <a:lstStyle/>
            <a:p>
              <a:endParaRPr lang="en-US"/>
            </a:p>
          </p:txBody>
        </p:sp>
        <p:sp>
          <p:nvSpPr>
            <p:cNvPr id="6" name="TextBox 6"/>
            <p:cNvSpPr txBox="1"/>
            <p:nvPr/>
          </p:nvSpPr>
          <p:spPr>
            <a:xfrm>
              <a:off x="0" y="-66675"/>
              <a:ext cx="3949905" cy="1999758"/>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2375030" y="2568066"/>
            <a:ext cx="13537940" cy="5027044"/>
          </a:xfrm>
          <a:prstGeom prst="rect">
            <a:avLst/>
          </a:prstGeom>
        </p:spPr>
        <p:txBody>
          <a:bodyPr lIns="0" tIns="0" rIns="0" bIns="0" rtlCol="0" anchor="t">
            <a:spAutoFit/>
          </a:bodyPr>
          <a:lstStyle/>
          <a:p>
            <a:pPr algn="l">
              <a:lnSpc>
                <a:spcPts val="7993"/>
              </a:lnSpc>
              <a:spcBef>
                <a:spcPct val="0"/>
              </a:spcBef>
            </a:pPr>
            <a:r>
              <a:rPr lang="en-US" sz="5709">
                <a:solidFill>
                  <a:srgbClr val="000000"/>
                </a:solidFill>
                <a:latin typeface="Roboto"/>
                <a:ea typeface="Roboto"/>
                <a:cs typeface="Roboto"/>
                <a:sym typeface="Roboto"/>
              </a:rPr>
              <a:t>The patient walks in, holding her belly, breathing heavily with visible discomfort. She is accompanied by her cousin, who speaks limited English and stands close by, looking worried.</a:t>
            </a:r>
          </a:p>
        </p:txBody>
      </p:sp>
      <p:grpSp>
        <p:nvGrpSpPr>
          <p:cNvPr id="8" name="Group 8"/>
          <p:cNvGrpSpPr/>
          <p:nvPr/>
        </p:nvGrpSpPr>
        <p:grpSpPr>
          <a:xfrm>
            <a:off x="0" y="124308"/>
            <a:ext cx="6330376" cy="1150567"/>
            <a:chOff x="0" y="-23813"/>
            <a:chExt cx="1827975" cy="332241"/>
          </a:xfrm>
        </p:grpSpPr>
        <p:sp>
          <p:nvSpPr>
            <p:cNvPr id="9" name="Freeform 9"/>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10" name="TextBox 10"/>
            <p:cNvSpPr txBox="1"/>
            <p:nvPr/>
          </p:nvSpPr>
          <p:spPr>
            <a:xfrm>
              <a:off x="0" y="-23813"/>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COMMUNICATION: RESPECT</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078" b="-7078"/>
            </a:stretch>
          </a:blipFill>
        </p:spPr>
        <p:txBody>
          <a:bodyPr/>
          <a:lstStyle/>
          <a:p>
            <a:endParaRPr lang="en-US"/>
          </a:p>
        </p:txBody>
      </p:sp>
      <p:grpSp>
        <p:nvGrpSpPr>
          <p:cNvPr id="3" name="Group 3"/>
          <p:cNvGrpSpPr/>
          <p:nvPr/>
        </p:nvGrpSpPr>
        <p:grpSpPr>
          <a:xfrm>
            <a:off x="-2940874" y="3898358"/>
            <a:ext cx="9582963" cy="6388642"/>
            <a:chOff x="0" y="0"/>
            <a:chExt cx="12777284" cy="8518190"/>
          </a:xfrm>
        </p:grpSpPr>
        <p:sp>
          <p:nvSpPr>
            <p:cNvPr id="4" name="Freeform 4"/>
            <p:cNvSpPr/>
            <p:nvPr/>
          </p:nvSpPr>
          <p:spPr>
            <a:xfrm>
              <a:off x="0" y="0"/>
              <a:ext cx="12777284" cy="8518190"/>
            </a:xfrm>
            <a:custGeom>
              <a:avLst/>
              <a:gdLst/>
              <a:ahLst/>
              <a:cxnLst/>
              <a:rect l="l" t="t" r="r" b="b"/>
              <a:pathLst>
                <a:path w="12777284" h="8518190">
                  <a:moveTo>
                    <a:pt x="0" y="0"/>
                  </a:moveTo>
                  <a:lnTo>
                    <a:pt x="12777284" y="0"/>
                  </a:lnTo>
                  <a:lnTo>
                    <a:pt x="12777284" y="8518190"/>
                  </a:lnTo>
                  <a:lnTo>
                    <a:pt x="0" y="8518190"/>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5890913" y="7146590"/>
              <a:ext cx="1923804" cy="847869"/>
              <a:chOff x="0" y="0"/>
              <a:chExt cx="380011" cy="167480"/>
            </a:xfrm>
          </p:grpSpPr>
          <p:sp>
            <p:nvSpPr>
              <p:cNvPr id="6" name="Freeform 6"/>
              <p:cNvSpPr/>
              <p:nvPr/>
            </p:nvSpPr>
            <p:spPr>
              <a:xfrm>
                <a:off x="0" y="0"/>
                <a:ext cx="380011" cy="167480"/>
              </a:xfrm>
              <a:custGeom>
                <a:avLst/>
                <a:gdLst/>
                <a:ahLst/>
                <a:cxnLst/>
                <a:rect l="l" t="t" r="r" b="b"/>
                <a:pathLst>
                  <a:path w="380011" h="167480">
                    <a:moveTo>
                      <a:pt x="83740" y="0"/>
                    </a:moveTo>
                    <a:lnTo>
                      <a:pt x="296271" y="0"/>
                    </a:lnTo>
                    <a:cubicBezTo>
                      <a:pt x="342519" y="0"/>
                      <a:pt x="380011" y="37492"/>
                      <a:pt x="380011" y="83740"/>
                    </a:cubicBezTo>
                    <a:lnTo>
                      <a:pt x="380011" y="83740"/>
                    </a:lnTo>
                    <a:cubicBezTo>
                      <a:pt x="380011" y="129988"/>
                      <a:pt x="342519" y="167480"/>
                      <a:pt x="296271"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B8F2E6"/>
                </a:solidFill>
                <a:prstDash val="solid"/>
                <a:round/>
              </a:ln>
            </p:spPr>
            <p:txBody>
              <a:bodyPr/>
              <a:lstStyle/>
              <a:p>
                <a:endParaRPr lang="en-US"/>
              </a:p>
            </p:txBody>
          </p:sp>
          <p:sp>
            <p:nvSpPr>
              <p:cNvPr id="7" name="TextBox 7"/>
              <p:cNvSpPr txBox="1"/>
              <p:nvPr/>
            </p:nvSpPr>
            <p:spPr>
              <a:xfrm>
                <a:off x="0" y="-47625"/>
                <a:ext cx="380011"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panose="02000000000000000000" pitchFamily="2" charset="0"/>
                    <a:ea typeface="Roboto" panose="02000000000000000000" pitchFamily="2" charset="0"/>
                    <a:cs typeface="Roboto" panose="02000000000000000000" pitchFamily="2" charset="0"/>
                    <a:sym typeface="Tahoma"/>
                  </a:rPr>
                  <a:t>Patient</a:t>
                </a:r>
              </a:p>
            </p:txBody>
          </p:sp>
        </p:grpSp>
      </p:grpSp>
      <p:grpSp>
        <p:nvGrpSpPr>
          <p:cNvPr id="8" name="Group 8"/>
          <p:cNvGrpSpPr/>
          <p:nvPr/>
        </p:nvGrpSpPr>
        <p:grpSpPr>
          <a:xfrm>
            <a:off x="4625843" y="3100541"/>
            <a:ext cx="6371632" cy="7186459"/>
            <a:chOff x="0" y="0"/>
            <a:chExt cx="8495510" cy="9581946"/>
          </a:xfrm>
        </p:grpSpPr>
        <p:sp>
          <p:nvSpPr>
            <p:cNvPr id="9" name="Freeform 9"/>
            <p:cNvSpPr/>
            <p:nvPr/>
          </p:nvSpPr>
          <p:spPr>
            <a:xfrm>
              <a:off x="0" y="0"/>
              <a:ext cx="8495510" cy="9581946"/>
            </a:xfrm>
            <a:custGeom>
              <a:avLst/>
              <a:gdLst/>
              <a:ahLst/>
              <a:cxnLst/>
              <a:rect l="l" t="t" r="r" b="b"/>
              <a:pathLst>
                <a:path w="8495510" h="9581946">
                  <a:moveTo>
                    <a:pt x="0" y="0"/>
                  </a:moveTo>
                  <a:lnTo>
                    <a:pt x="8495510" y="0"/>
                  </a:lnTo>
                  <a:lnTo>
                    <a:pt x="8495510" y="9581946"/>
                  </a:lnTo>
                  <a:lnTo>
                    <a:pt x="0" y="9581946"/>
                  </a:lnTo>
                  <a:lnTo>
                    <a:pt x="0" y="0"/>
                  </a:lnTo>
                  <a:close/>
                </a:path>
              </a:pathLst>
            </a:custGeom>
            <a:blipFill>
              <a:blip r:embed="rId5"/>
              <a:stretch>
                <a:fillRect l="-69102"/>
              </a:stretch>
            </a:blipFill>
          </p:spPr>
          <p:txBody>
            <a:bodyPr/>
            <a:lstStyle/>
            <a:p>
              <a:endParaRPr lang="en-US"/>
            </a:p>
          </p:txBody>
        </p:sp>
        <p:grpSp>
          <p:nvGrpSpPr>
            <p:cNvPr id="10" name="Group 10"/>
            <p:cNvGrpSpPr/>
            <p:nvPr/>
          </p:nvGrpSpPr>
          <p:grpSpPr>
            <a:xfrm>
              <a:off x="585286" y="8331800"/>
              <a:ext cx="2804115" cy="847869"/>
              <a:chOff x="0" y="0"/>
              <a:chExt cx="553899" cy="167480"/>
            </a:xfrm>
          </p:grpSpPr>
          <p:sp>
            <p:nvSpPr>
              <p:cNvPr id="11" name="Freeform 11"/>
              <p:cNvSpPr/>
              <p:nvPr/>
            </p:nvSpPr>
            <p:spPr>
              <a:xfrm>
                <a:off x="0" y="0"/>
                <a:ext cx="553899" cy="167480"/>
              </a:xfrm>
              <a:custGeom>
                <a:avLst/>
                <a:gdLst/>
                <a:ahLst/>
                <a:cxnLst/>
                <a:rect l="l" t="t" r="r" b="b"/>
                <a:pathLst>
                  <a:path w="553899" h="167480">
                    <a:moveTo>
                      <a:pt x="83740" y="0"/>
                    </a:moveTo>
                    <a:lnTo>
                      <a:pt x="470159" y="0"/>
                    </a:lnTo>
                    <a:cubicBezTo>
                      <a:pt x="516408" y="0"/>
                      <a:pt x="553899" y="37492"/>
                      <a:pt x="553899" y="83740"/>
                    </a:cubicBezTo>
                    <a:lnTo>
                      <a:pt x="553899" y="83740"/>
                    </a:lnTo>
                    <a:cubicBezTo>
                      <a:pt x="553899" y="129988"/>
                      <a:pt x="516408" y="167480"/>
                      <a:pt x="470159"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F8A69F"/>
                </a:solidFill>
                <a:prstDash val="solid"/>
                <a:round/>
              </a:ln>
            </p:spPr>
            <p:txBody>
              <a:bodyPr/>
              <a:lstStyle/>
              <a:p>
                <a:endParaRPr lang="en-US"/>
              </a:p>
            </p:txBody>
          </p:sp>
          <p:sp>
            <p:nvSpPr>
              <p:cNvPr id="12" name="TextBox 12"/>
              <p:cNvSpPr txBox="1"/>
              <p:nvPr/>
            </p:nvSpPr>
            <p:spPr>
              <a:xfrm>
                <a:off x="0" y="-47625"/>
                <a:ext cx="553899"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panose="02000000000000000000" pitchFamily="2" charset="0"/>
                    <a:ea typeface="Roboto" panose="02000000000000000000" pitchFamily="2" charset="0"/>
                    <a:cs typeface="Roboto" panose="02000000000000000000" pitchFamily="2" charset="0"/>
                    <a:sym typeface="Tahoma"/>
                  </a:rPr>
                  <a:t>Support Person</a:t>
                </a:r>
              </a:p>
            </p:txBody>
          </p:sp>
        </p:grpSp>
      </p:grpSp>
      <p:grpSp>
        <p:nvGrpSpPr>
          <p:cNvPr id="13" name="Group 13"/>
          <p:cNvGrpSpPr/>
          <p:nvPr/>
        </p:nvGrpSpPr>
        <p:grpSpPr>
          <a:xfrm>
            <a:off x="11803307" y="2690652"/>
            <a:ext cx="6002120" cy="9003180"/>
            <a:chOff x="0" y="0"/>
            <a:chExt cx="8002826" cy="12004239"/>
          </a:xfrm>
        </p:grpSpPr>
        <p:sp>
          <p:nvSpPr>
            <p:cNvPr id="14" name="Freeform 14"/>
            <p:cNvSpPr/>
            <p:nvPr/>
          </p:nvSpPr>
          <p:spPr>
            <a:xfrm flipH="1">
              <a:off x="0" y="0"/>
              <a:ext cx="8002826" cy="12004239"/>
            </a:xfrm>
            <a:custGeom>
              <a:avLst/>
              <a:gdLst/>
              <a:ahLst/>
              <a:cxnLst/>
              <a:rect l="l" t="t" r="r" b="b"/>
              <a:pathLst>
                <a:path w="8002826" h="12004239">
                  <a:moveTo>
                    <a:pt x="8002826" y="0"/>
                  </a:moveTo>
                  <a:lnTo>
                    <a:pt x="0" y="0"/>
                  </a:lnTo>
                  <a:lnTo>
                    <a:pt x="0" y="12004239"/>
                  </a:lnTo>
                  <a:lnTo>
                    <a:pt x="8002826" y="12004239"/>
                  </a:lnTo>
                  <a:lnTo>
                    <a:pt x="8002826" y="0"/>
                  </a:lnTo>
                  <a:close/>
                </a:path>
              </a:pathLst>
            </a:custGeom>
            <a:blipFill>
              <a:blip r:embed="rId6"/>
              <a:stretch>
                <a:fillRect/>
              </a:stretch>
            </a:blipFill>
          </p:spPr>
          <p:txBody>
            <a:bodyPr/>
            <a:lstStyle/>
            <a:p>
              <a:endParaRPr lang="en-US"/>
            </a:p>
          </p:txBody>
        </p:sp>
        <p:grpSp>
          <p:nvGrpSpPr>
            <p:cNvPr id="15" name="Group 15"/>
            <p:cNvGrpSpPr/>
            <p:nvPr/>
          </p:nvGrpSpPr>
          <p:grpSpPr>
            <a:xfrm>
              <a:off x="1159856" y="8756864"/>
              <a:ext cx="2334616" cy="847869"/>
              <a:chOff x="0" y="0"/>
              <a:chExt cx="461159" cy="167480"/>
            </a:xfrm>
          </p:grpSpPr>
          <p:sp>
            <p:nvSpPr>
              <p:cNvPr id="16" name="Freeform 16"/>
              <p:cNvSpPr/>
              <p:nvPr/>
            </p:nvSpPr>
            <p:spPr>
              <a:xfrm>
                <a:off x="0" y="0"/>
                <a:ext cx="461159" cy="167480"/>
              </a:xfrm>
              <a:custGeom>
                <a:avLst/>
                <a:gdLst/>
                <a:ahLst/>
                <a:cxnLst/>
                <a:rect l="l" t="t" r="r" b="b"/>
                <a:pathLst>
                  <a:path w="461159" h="167480">
                    <a:moveTo>
                      <a:pt x="83740" y="0"/>
                    </a:moveTo>
                    <a:lnTo>
                      <a:pt x="377419" y="0"/>
                    </a:lnTo>
                    <a:cubicBezTo>
                      <a:pt x="423667" y="0"/>
                      <a:pt x="461159" y="37492"/>
                      <a:pt x="461159" y="83740"/>
                    </a:cubicBezTo>
                    <a:lnTo>
                      <a:pt x="461159" y="83740"/>
                    </a:lnTo>
                    <a:cubicBezTo>
                      <a:pt x="461159" y="129988"/>
                      <a:pt x="423667" y="167480"/>
                      <a:pt x="377419"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5E6472"/>
                </a:solidFill>
                <a:prstDash val="solid"/>
                <a:round/>
              </a:ln>
            </p:spPr>
            <p:txBody>
              <a:bodyPr/>
              <a:lstStyle/>
              <a:p>
                <a:endParaRPr lang="en-US"/>
              </a:p>
            </p:txBody>
          </p:sp>
          <p:sp>
            <p:nvSpPr>
              <p:cNvPr id="17" name="TextBox 17"/>
              <p:cNvSpPr txBox="1"/>
              <p:nvPr/>
            </p:nvSpPr>
            <p:spPr>
              <a:xfrm>
                <a:off x="0" y="-47625"/>
                <a:ext cx="461159"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panose="02000000000000000000" pitchFamily="2" charset="0"/>
                    <a:ea typeface="Roboto" panose="02000000000000000000" pitchFamily="2" charset="0"/>
                    <a:cs typeface="Roboto" panose="02000000000000000000" pitchFamily="2" charset="0"/>
                    <a:sym typeface="Tahoma"/>
                  </a:rPr>
                  <a:t>Triage Nurse</a:t>
                </a:r>
              </a:p>
            </p:txBody>
          </p:sp>
        </p:grpSp>
      </p:grpSp>
      <p:grpSp>
        <p:nvGrpSpPr>
          <p:cNvPr id="18" name="Group 18"/>
          <p:cNvGrpSpPr/>
          <p:nvPr/>
        </p:nvGrpSpPr>
        <p:grpSpPr>
          <a:xfrm>
            <a:off x="222868" y="2384587"/>
            <a:ext cx="3746333" cy="1817078"/>
            <a:chOff x="0" y="-144661"/>
            <a:chExt cx="4995111" cy="2422771"/>
          </a:xfrm>
        </p:grpSpPr>
        <p:sp>
          <p:nvSpPr>
            <p:cNvPr id="22" name="AutoShape 22"/>
            <p:cNvSpPr/>
            <p:nvPr/>
          </p:nvSpPr>
          <p:spPr>
            <a:xfrm>
              <a:off x="2657064" y="1637711"/>
              <a:ext cx="870872" cy="640399"/>
            </a:xfrm>
            <a:prstGeom prst="line">
              <a:avLst/>
            </a:prstGeom>
            <a:ln w="76200" cap="rnd">
              <a:solidFill>
                <a:srgbClr val="B8F2E6"/>
              </a:solidFill>
              <a:prstDash val="solid"/>
              <a:headEnd type="none" w="sm" len="sm"/>
              <a:tailEnd type="none" w="sm" len="sm"/>
            </a:ln>
          </p:spPr>
          <p:txBody>
            <a:bodyPr/>
            <a:lstStyle/>
            <a:p>
              <a:endParaRPr lang="en-US"/>
            </a:p>
          </p:txBody>
        </p:sp>
        <p:grpSp>
          <p:nvGrpSpPr>
            <p:cNvPr id="19" name="Group 19"/>
            <p:cNvGrpSpPr/>
            <p:nvPr/>
          </p:nvGrpSpPr>
          <p:grpSpPr>
            <a:xfrm>
              <a:off x="0" y="-144661"/>
              <a:ext cx="4995111" cy="1997939"/>
              <a:chOff x="0" y="-28575"/>
              <a:chExt cx="986689" cy="394655"/>
            </a:xfrm>
          </p:grpSpPr>
          <p:sp>
            <p:nvSpPr>
              <p:cNvPr id="20" name="Freeform 20"/>
              <p:cNvSpPr/>
              <p:nvPr/>
            </p:nvSpPr>
            <p:spPr>
              <a:xfrm>
                <a:off x="0" y="0"/>
                <a:ext cx="986689" cy="337505"/>
              </a:xfrm>
              <a:custGeom>
                <a:avLst/>
                <a:gdLst/>
                <a:ahLst/>
                <a:cxnLst/>
                <a:rect l="l" t="t" r="r" b="b"/>
                <a:pathLst>
                  <a:path w="986689" h="337505">
                    <a:moveTo>
                      <a:pt x="105393" y="0"/>
                    </a:moveTo>
                    <a:lnTo>
                      <a:pt x="881295" y="0"/>
                    </a:lnTo>
                    <a:cubicBezTo>
                      <a:pt x="939502" y="0"/>
                      <a:pt x="986689" y="47186"/>
                      <a:pt x="986689" y="105393"/>
                    </a:cubicBezTo>
                    <a:lnTo>
                      <a:pt x="986689" y="232111"/>
                    </a:lnTo>
                    <a:cubicBezTo>
                      <a:pt x="986689" y="290318"/>
                      <a:pt x="939502" y="337505"/>
                      <a:pt x="881295" y="337505"/>
                    </a:cubicBezTo>
                    <a:lnTo>
                      <a:pt x="105393" y="337505"/>
                    </a:lnTo>
                    <a:cubicBezTo>
                      <a:pt x="47186" y="337505"/>
                      <a:pt x="0" y="290318"/>
                      <a:pt x="0" y="232111"/>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endParaRPr lang="en-US"/>
              </a:p>
            </p:txBody>
          </p:sp>
          <p:sp>
            <p:nvSpPr>
              <p:cNvPr id="21" name="TextBox 21"/>
              <p:cNvSpPr txBox="1"/>
              <p:nvPr/>
            </p:nvSpPr>
            <p:spPr>
              <a:xfrm>
                <a:off x="0" y="-28575"/>
                <a:ext cx="98668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Por favor...</a:t>
                </a:r>
              </a:p>
              <a:p>
                <a:pPr algn="ctr">
                  <a:lnSpc>
                    <a:spcPts val="2800"/>
                  </a:lnSpc>
                </a:pPr>
                <a:r>
                  <a:rPr lang="en-US" sz="2000">
                    <a:solidFill>
                      <a:srgbClr val="000000"/>
                    </a:solidFill>
                    <a:latin typeface="Roboto"/>
                    <a:ea typeface="Roboto"/>
                    <a:cs typeface="Roboto"/>
                    <a:sym typeface="Roboto"/>
                  </a:rPr>
                  <a:t>me </a:t>
                </a:r>
                <a:r>
                  <a:rPr lang="en-US" sz="2000" err="1">
                    <a:solidFill>
                      <a:srgbClr val="000000"/>
                    </a:solidFill>
                    <a:latin typeface="Roboto"/>
                    <a:ea typeface="Roboto"/>
                    <a:cs typeface="Roboto"/>
                    <a:sym typeface="Roboto"/>
                  </a:rPr>
                  <a:t>duele</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mucho</a:t>
                </a:r>
                <a:r>
                  <a:rPr lang="en-US" sz="2000">
                    <a:solidFill>
                      <a:srgbClr val="000000"/>
                    </a:solidFill>
                    <a:latin typeface="Roboto"/>
                    <a:ea typeface="Roboto"/>
                    <a:cs typeface="Roboto"/>
                    <a:sym typeface="Roboto"/>
                  </a:rPr>
                  <a:t>...</a:t>
                </a:r>
              </a:p>
            </p:txBody>
          </p:sp>
        </p:grpSp>
      </p:grpSp>
      <p:grpSp>
        <p:nvGrpSpPr>
          <p:cNvPr id="23" name="Group 23"/>
          <p:cNvGrpSpPr/>
          <p:nvPr/>
        </p:nvGrpSpPr>
        <p:grpSpPr>
          <a:xfrm>
            <a:off x="6447905" y="1582219"/>
            <a:ext cx="3916316" cy="2096072"/>
            <a:chOff x="0" y="-142879"/>
            <a:chExt cx="5221754" cy="2794762"/>
          </a:xfrm>
        </p:grpSpPr>
        <p:sp>
          <p:nvSpPr>
            <p:cNvPr id="27" name="AutoShape 27"/>
            <p:cNvSpPr/>
            <p:nvPr/>
          </p:nvSpPr>
          <p:spPr>
            <a:xfrm flipV="1">
              <a:off x="2031558" y="1636933"/>
              <a:ext cx="1025448" cy="1014950"/>
            </a:xfrm>
            <a:prstGeom prst="line">
              <a:avLst/>
            </a:prstGeom>
            <a:ln w="76200" cap="rnd">
              <a:solidFill>
                <a:srgbClr val="FFB7AF"/>
              </a:solidFill>
              <a:prstDash val="solid"/>
              <a:headEnd type="none" w="sm" len="sm"/>
              <a:tailEnd type="none" w="sm" len="sm"/>
            </a:ln>
          </p:spPr>
          <p:txBody>
            <a:bodyPr/>
            <a:lstStyle/>
            <a:p>
              <a:endParaRPr lang="en-US"/>
            </a:p>
          </p:txBody>
        </p:sp>
        <p:grpSp>
          <p:nvGrpSpPr>
            <p:cNvPr id="24" name="Group 24"/>
            <p:cNvGrpSpPr/>
            <p:nvPr/>
          </p:nvGrpSpPr>
          <p:grpSpPr>
            <a:xfrm>
              <a:off x="0" y="-142879"/>
              <a:ext cx="5221754" cy="1972431"/>
              <a:chOff x="0" y="-28223"/>
              <a:chExt cx="1031458" cy="389616"/>
            </a:xfrm>
          </p:grpSpPr>
          <p:sp>
            <p:nvSpPr>
              <p:cNvPr id="25" name="Freeform 25"/>
              <p:cNvSpPr/>
              <p:nvPr/>
            </p:nvSpPr>
            <p:spPr>
              <a:xfrm>
                <a:off x="0" y="0"/>
                <a:ext cx="1031458" cy="332466"/>
              </a:xfrm>
              <a:custGeom>
                <a:avLst/>
                <a:gdLst/>
                <a:ahLst/>
                <a:cxnLst/>
                <a:rect l="l" t="t" r="r" b="b"/>
                <a:pathLst>
                  <a:path w="1031458" h="332466">
                    <a:moveTo>
                      <a:pt x="100819" y="0"/>
                    </a:moveTo>
                    <a:lnTo>
                      <a:pt x="930639" y="0"/>
                    </a:lnTo>
                    <a:cubicBezTo>
                      <a:pt x="957378" y="0"/>
                      <a:pt x="983021" y="10622"/>
                      <a:pt x="1001929" y="29529"/>
                    </a:cubicBezTo>
                    <a:cubicBezTo>
                      <a:pt x="1020836" y="48436"/>
                      <a:pt x="1031458" y="74080"/>
                      <a:pt x="1031458" y="100819"/>
                    </a:cubicBezTo>
                    <a:lnTo>
                      <a:pt x="1031458" y="231647"/>
                    </a:lnTo>
                    <a:cubicBezTo>
                      <a:pt x="1031458" y="258386"/>
                      <a:pt x="1020836" y="284030"/>
                      <a:pt x="1001929" y="302937"/>
                    </a:cubicBezTo>
                    <a:cubicBezTo>
                      <a:pt x="983021" y="321844"/>
                      <a:pt x="957378" y="332466"/>
                      <a:pt x="930639" y="332466"/>
                    </a:cubicBezTo>
                    <a:lnTo>
                      <a:pt x="100819" y="332466"/>
                    </a:lnTo>
                    <a:cubicBezTo>
                      <a:pt x="45138" y="332466"/>
                      <a:pt x="0" y="287328"/>
                      <a:pt x="0" y="231647"/>
                    </a:cubicBezTo>
                    <a:lnTo>
                      <a:pt x="0" y="100819"/>
                    </a:lnTo>
                    <a:cubicBezTo>
                      <a:pt x="0" y="45138"/>
                      <a:pt x="45138" y="0"/>
                      <a:pt x="100819" y="0"/>
                    </a:cubicBezTo>
                    <a:close/>
                  </a:path>
                </a:pathLst>
              </a:custGeom>
              <a:solidFill>
                <a:srgbClr val="FEFAF6"/>
              </a:solidFill>
              <a:ln w="66675" cap="rnd">
                <a:solidFill>
                  <a:srgbClr val="FFB7AF"/>
                </a:solidFill>
                <a:prstDash val="solid"/>
                <a:round/>
              </a:ln>
            </p:spPr>
            <p:txBody>
              <a:bodyPr/>
              <a:lstStyle/>
              <a:p>
                <a:endParaRPr lang="en-US"/>
              </a:p>
            </p:txBody>
          </p:sp>
          <p:sp>
            <p:nvSpPr>
              <p:cNvPr id="26" name="TextBox 26"/>
              <p:cNvSpPr txBox="1"/>
              <p:nvPr/>
            </p:nvSpPr>
            <p:spPr>
              <a:xfrm>
                <a:off x="0" y="-28223"/>
                <a:ext cx="1031458" cy="389616"/>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She no speak English. You have... um... translator?</a:t>
                </a:r>
              </a:p>
            </p:txBody>
          </p:sp>
        </p:grpSp>
      </p:grpSp>
      <p:grpSp>
        <p:nvGrpSpPr>
          <p:cNvPr id="28" name="Group 28"/>
          <p:cNvGrpSpPr/>
          <p:nvPr/>
        </p:nvGrpSpPr>
        <p:grpSpPr>
          <a:xfrm>
            <a:off x="10503182" y="1614229"/>
            <a:ext cx="4732245" cy="2565108"/>
            <a:chOff x="0" y="2748"/>
            <a:chExt cx="6309661" cy="3420144"/>
          </a:xfrm>
        </p:grpSpPr>
        <p:sp>
          <p:nvSpPr>
            <p:cNvPr id="29" name="AutoShape 29"/>
            <p:cNvSpPr/>
            <p:nvPr/>
          </p:nvSpPr>
          <p:spPr>
            <a:xfrm>
              <a:off x="3899225" y="2734553"/>
              <a:ext cx="1194228" cy="688339"/>
            </a:xfrm>
            <a:prstGeom prst="line">
              <a:avLst/>
            </a:prstGeom>
            <a:ln w="76200" cap="rnd">
              <a:solidFill>
                <a:srgbClr val="5E6472"/>
              </a:solidFill>
              <a:prstDash val="solid"/>
              <a:headEnd type="none" w="sm" len="sm"/>
              <a:tailEnd type="none" w="sm" len="sm"/>
            </a:ln>
          </p:spPr>
          <p:txBody>
            <a:bodyPr/>
            <a:lstStyle/>
            <a:p>
              <a:endParaRPr lang="en-US"/>
            </a:p>
          </p:txBody>
        </p:sp>
        <p:grpSp>
          <p:nvGrpSpPr>
            <p:cNvPr id="30" name="Group 30"/>
            <p:cNvGrpSpPr/>
            <p:nvPr/>
          </p:nvGrpSpPr>
          <p:grpSpPr>
            <a:xfrm>
              <a:off x="0" y="761639"/>
              <a:ext cx="6309661" cy="2310427"/>
              <a:chOff x="0" y="-27858"/>
              <a:chExt cx="1246353" cy="456381"/>
            </a:xfrm>
          </p:grpSpPr>
          <p:sp>
            <p:nvSpPr>
              <p:cNvPr id="31" name="Freeform 31"/>
              <p:cNvSpPr/>
              <p:nvPr/>
            </p:nvSpPr>
            <p:spPr>
              <a:xfrm>
                <a:off x="0" y="0"/>
                <a:ext cx="1246353" cy="399231"/>
              </a:xfrm>
              <a:custGeom>
                <a:avLst/>
                <a:gdLst/>
                <a:ahLst/>
                <a:cxnLst/>
                <a:rect l="l" t="t" r="r" b="b"/>
                <a:pathLst>
                  <a:path w="1246353" h="399231">
                    <a:moveTo>
                      <a:pt x="83436" y="0"/>
                    </a:moveTo>
                    <a:lnTo>
                      <a:pt x="1162917" y="0"/>
                    </a:lnTo>
                    <a:cubicBezTo>
                      <a:pt x="1208997" y="0"/>
                      <a:pt x="1246353" y="37355"/>
                      <a:pt x="1246353" y="83436"/>
                    </a:cubicBezTo>
                    <a:lnTo>
                      <a:pt x="1246353" y="315795"/>
                    </a:lnTo>
                    <a:cubicBezTo>
                      <a:pt x="1246353" y="361875"/>
                      <a:pt x="1208997" y="399231"/>
                      <a:pt x="1162917" y="399231"/>
                    </a:cubicBezTo>
                    <a:lnTo>
                      <a:pt x="83436" y="399231"/>
                    </a:lnTo>
                    <a:cubicBezTo>
                      <a:pt x="37355" y="399231"/>
                      <a:pt x="0" y="361875"/>
                      <a:pt x="0" y="315795"/>
                    </a:cubicBezTo>
                    <a:lnTo>
                      <a:pt x="0" y="83436"/>
                    </a:lnTo>
                    <a:cubicBezTo>
                      <a:pt x="0" y="37355"/>
                      <a:pt x="37355" y="0"/>
                      <a:pt x="83436" y="0"/>
                    </a:cubicBezTo>
                    <a:close/>
                  </a:path>
                </a:pathLst>
              </a:custGeom>
              <a:solidFill>
                <a:srgbClr val="FEFAF6"/>
              </a:solidFill>
              <a:ln w="66675" cap="rnd">
                <a:solidFill>
                  <a:srgbClr val="5E6472"/>
                </a:solidFill>
                <a:prstDash val="solid"/>
                <a:round/>
              </a:ln>
            </p:spPr>
            <p:txBody>
              <a:bodyPr/>
              <a:lstStyle/>
              <a:p>
                <a:endParaRPr lang="en-US"/>
              </a:p>
            </p:txBody>
          </p:sp>
          <p:sp>
            <p:nvSpPr>
              <p:cNvPr id="32" name="TextBox 32"/>
              <p:cNvSpPr txBox="1"/>
              <p:nvPr/>
            </p:nvSpPr>
            <p:spPr>
              <a:xfrm>
                <a:off x="0" y="-27858"/>
                <a:ext cx="1246353" cy="456381"/>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I don’t speak Spanish, but I want to help you. One moment—let me find someone who can translate.</a:t>
                </a:r>
              </a:p>
            </p:txBody>
          </p:sp>
        </p:grpSp>
        <p:sp>
          <p:nvSpPr>
            <p:cNvPr id="33" name="AutoShape 33"/>
            <p:cNvSpPr/>
            <p:nvPr/>
          </p:nvSpPr>
          <p:spPr>
            <a:xfrm>
              <a:off x="4841964" y="2748"/>
              <a:ext cx="65078" cy="899922"/>
            </a:xfrm>
            <a:prstGeom prst="line">
              <a:avLst/>
            </a:prstGeom>
            <a:ln w="76200" cap="flat">
              <a:solidFill>
                <a:srgbClr val="5E6472"/>
              </a:solidFill>
              <a:prstDash val="solid"/>
              <a:headEnd type="none" w="sm" len="sm"/>
              <a:tailEnd type="none" w="sm" len="sm"/>
            </a:ln>
          </p:spPr>
          <p:txBody>
            <a:bodyPr/>
            <a:lstStyle/>
            <a:p>
              <a:endParaRPr lang="en-US"/>
            </a:p>
          </p:txBody>
        </p:sp>
      </p:grpSp>
      <p:grpSp>
        <p:nvGrpSpPr>
          <p:cNvPr id="34" name="Group 34"/>
          <p:cNvGrpSpPr/>
          <p:nvPr/>
        </p:nvGrpSpPr>
        <p:grpSpPr>
          <a:xfrm>
            <a:off x="9714388" y="200384"/>
            <a:ext cx="6033022" cy="1599904"/>
            <a:chOff x="0" y="-27939"/>
            <a:chExt cx="1588944" cy="421374"/>
          </a:xfrm>
        </p:grpSpPr>
        <p:sp>
          <p:nvSpPr>
            <p:cNvPr id="35" name="Freeform 35"/>
            <p:cNvSpPr/>
            <p:nvPr/>
          </p:nvSpPr>
          <p:spPr>
            <a:xfrm>
              <a:off x="0" y="0"/>
              <a:ext cx="1588944" cy="364224"/>
            </a:xfrm>
            <a:custGeom>
              <a:avLst/>
              <a:gdLst/>
              <a:ahLst/>
              <a:cxnLst/>
              <a:rect l="l" t="t" r="r" b="b"/>
              <a:pathLst>
                <a:path w="1588944" h="364224">
                  <a:moveTo>
                    <a:pt x="65446" y="0"/>
                  </a:moveTo>
                  <a:lnTo>
                    <a:pt x="1523498" y="0"/>
                  </a:lnTo>
                  <a:cubicBezTo>
                    <a:pt x="1540855" y="0"/>
                    <a:pt x="1557502" y="6895"/>
                    <a:pt x="1569775" y="19169"/>
                  </a:cubicBezTo>
                  <a:cubicBezTo>
                    <a:pt x="1582049" y="31442"/>
                    <a:pt x="1588944" y="48089"/>
                    <a:pt x="1588944" y="65446"/>
                  </a:cubicBezTo>
                  <a:lnTo>
                    <a:pt x="1588944" y="298778"/>
                  </a:lnTo>
                  <a:cubicBezTo>
                    <a:pt x="1588944" y="334923"/>
                    <a:pt x="1559643" y="364224"/>
                    <a:pt x="1523498" y="364224"/>
                  </a:cubicBezTo>
                  <a:lnTo>
                    <a:pt x="65446" y="364224"/>
                  </a:lnTo>
                  <a:cubicBezTo>
                    <a:pt x="48089" y="364224"/>
                    <a:pt x="31442" y="357329"/>
                    <a:pt x="19169" y="345055"/>
                  </a:cubicBezTo>
                  <a:cubicBezTo>
                    <a:pt x="6895" y="332782"/>
                    <a:pt x="0" y="316135"/>
                    <a:pt x="0" y="298778"/>
                  </a:cubicBezTo>
                  <a:lnTo>
                    <a:pt x="0" y="65446"/>
                  </a:lnTo>
                  <a:cubicBezTo>
                    <a:pt x="0" y="48089"/>
                    <a:pt x="6895" y="31442"/>
                    <a:pt x="19169" y="19169"/>
                  </a:cubicBezTo>
                  <a:cubicBezTo>
                    <a:pt x="31442" y="6895"/>
                    <a:pt x="48089" y="0"/>
                    <a:pt x="65446" y="0"/>
                  </a:cubicBezTo>
                  <a:close/>
                </a:path>
              </a:pathLst>
            </a:custGeom>
            <a:solidFill>
              <a:srgbClr val="FEFAF6"/>
            </a:solidFill>
            <a:ln w="66675" cap="rnd">
              <a:solidFill>
                <a:srgbClr val="5E6472"/>
              </a:solidFill>
              <a:prstDash val="solid"/>
              <a:round/>
            </a:ln>
          </p:spPr>
          <p:txBody>
            <a:bodyPr/>
            <a:lstStyle/>
            <a:p>
              <a:endParaRPr lang="en-US"/>
            </a:p>
          </p:txBody>
        </p:sp>
        <p:sp>
          <p:nvSpPr>
            <p:cNvPr id="36" name="TextBox 36"/>
            <p:cNvSpPr txBox="1"/>
            <p:nvPr/>
          </p:nvSpPr>
          <p:spPr>
            <a:xfrm>
              <a:off x="0" y="-27939"/>
              <a:ext cx="1588944" cy="421374"/>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Hello, my name is Jasmine, and I’m the nurse here. I see you’re having pain. I want to help you.</a:t>
              </a:r>
            </a:p>
          </p:txBody>
        </p:sp>
      </p:grpSp>
      <p:grpSp>
        <p:nvGrpSpPr>
          <p:cNvPr id="40" name="Group 40"/>
          <p:cNvGrpSpPr/>
          <p:nvPr/>
        </p:nvGrpSpPr>
        <p:grpSpPr>
          <a:xfrm>
            <a:off x="0" y="152719"/>
            <a:ext cx="6330376" cy="1150567"/>
            <a:chOff x="0" y="-15609"/>
            <a:chExt cx="1827975" cy="332241"/>
          </a:xfrm>
        </p:grpSpPr>
        <p:sp>
          <p:nvSpPr>
            <p:cNvPr id="41" name="Freeform 41"/>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42" name="TextBox 42"/>
            <p:cNvSpPr txBox="1"/>
            <p:nvPr/>
          </p:nvSpPr>
          <p:spPr>
            <a:xfrm>
              <a:off x="0" y="-15609"/>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COMMUNICATION: RESPECT</a:t>
              </a:r>
            </a:p>
          </p:txBody>
        </p:sp>
      </p:grpSp>
      <p:grpSp>
        <p:nvGrpSpPr>
          <p:cNvPr id="37" name="Group 37"/>
          <p:cNvGrpSpPr/>
          <p:nvPr/>
        </p:nvGrpSpPr>
        <p:grpSpPr>
          <a:xfrm>
            <a:off x="0" y="8916251"/>
            <a:ext cx="18288000" cy="1310432"/>
            <a:chOff x="0" y="-36465"/>
            <a:chExt cx="4816593" cy="345134"/>
          </a:xfrm>
        </p:grpSpPr>
        <p:sp>
          <p:nvSpPr>
            <p:cNvPr id="38" name="Freeform 38"/>
            <p:cNvSpPr/>
            <p:nvPr/>
          </p:nvSpPr>
          <p:spPr>
            <a:xfrm>
              <a:off x="0" y="0"/>
              <a:ext cx="4816592" cy="278459"/>
            </a:xfrm>
            <a:custGeom>
              <a:avLst/>
              <a:gdLst/>
              <a:ahLst/>
              <a:cxnLst/>
              <a:rect l="l" t="t" r="r" b="b"/>
              <a:pathLst>
                <a:path w="4816592" h="278459">
                  <a:moveTo>
                    <a:pt x="0" y="0"/>
                  </a:moveTo>
                  <a:lnTo>
                    <a:pt x="4816592" y="0"/>
                  </a:lnTo>
                  <a:lnTo>
                    <a:pt x="4816592" y="278459"/>
                  </a:lnTo>
                  <a:lnTo>
                    <a:pt x="0" y="278459"/>
                  </a:lnTo>
                  <a:close/>
                </a:path>
              </a:pathLst>
            </a:custGeom>
            <a:solidFill>
              <a:srgbClr val="FEFAF6"/>
            </a:solidFill>
          </p:spPr>
          <p:txBody>
            <a:bodyPr/>
            <a:lstStyle/>
            <a:p>
              <a:endParaRPr lang="en-US"/>
            </a:p>
          </p:txBody>
        </p:sp>
        <p:sp>
          <p:nvSpPr>
            <p:cNvPr id="39" name="TextBox 39"/>
            <p:cNvSpPr txBox="1"/>
            <p:nvPr/>
          </p:nvSpPr>
          <p:spPr>
            <a:xfrm>
              <a:off x="0" y="-36465"/>
              <a:ext cx="4816593" cy="345134"/>
            </a:xfrm>
            <a:prstGeom prst="rect">
              <a:avLst/>
            </a:prstGeom>
          </p:spPr>
          <p:txBody>
            <a:bodyPr lIns="50800" tIns="50800" rIns="50800" bIns="50800" rtlCol="0" anchor="ctr"/>
            <a:lstStyle/>
            <a:p>
              <a:pPr algn="ctr">
                <a:lnSpc>
                  <a:spcPts val="4199"/>
                </a:lnSpc>
              </a:pPr>
              <a:r>
                <a:rPr lang="en-US" sz="2999" b="1">
                  <a:solidFill>
                    <a:srgbClr val="000000"/>
                  </a:solidFill>
                  <a:latin typeface="Roboto Bold"/>
                  <a:ea typeface="Roboto Bold"/>
                  <a:cs typeface="Roboto Bold"/>
                  <a:sym typeface="Roboto Bold"/>
                </a:rPr>
                <a:t>The nurse holds up a hand, then uses the hospital phone to call for interpreter services.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078" b="-7078"/>
            </a:stretch>
          </a:blipFill>
        </p:spPr>
        <p:txBody>
          <a:bodyPr/>
          <a:lstStyle/>
          <a:p>
            <a:endParaRPr lang="en-US"/>
          </a:p>
        </p:txBody>
      </p:sp>
      <p:sp>
        <p:nvSpPr>
          <p:cNvPr id="3" name="Freeform 3"/>
          <p:cNvSpPr/>
          <p:nvPr/>
        </p:nvSpPr>
        <p:spPr>
          <a:xfrm>
            <a:off x="-2940874" y="3898358"/>
            <a:ext cx="9582963" cy="6388642"/>
          </a:xfrm>
          <a:custGeom>
            <a:avLst/>
            <a:gdLst/>
            <a:ahLst/>
            <a:cxnLst/>
            <a:rect l="l" t="t" r="r" b="b"/>
            <a:pathLst>
              <a:path w="9582963" h="6388642">
                <a:moveTo>
                  <a:pt x="0" y="0"/>
                </a:moveTo>
                <a:lnTo>
                  <a:pt x="9582964" y="0"/>
                </a:lnTo>
                <a:lnTo>
                  <a:pt x="9582964"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222868" y="3100541"/>
            <a:ext cx="10774607" cy="7186459"/>
          </a:xfrm>
          <a:custGeom>
            <a:avLst/>
            <a:gdLst/>
            <a:ahLst/>
            <a:cxnLst/>
            <a:rect l="l" t="t" r="r" b="b"/>
            <a:pathLst>
              <a:path w="10774607" h="7186459">
                <a:moveTo>
                  <a:pt x="0" y="0"/>
                </a:moveTo>
                <a:lnTo>
                  <a:pt x="10774607" y="0"/>
                </a:lnTo>
                <a:lnTo>
                  <a:pt x="10774607" y="7186459"/>
                </a:lnTo>
                <a:lnTo>
                  <a:pt x="0" y="7186459"/>
                </a:lnTo>
                <a:lnTo>
                  <a:pt x="0" y="0"/>
                </a:lnTo>
                <a:close/>
              </a:path>
            </a:pathLst>
          </a:custGeom>
          <a:blipFill>
            <a:blip r:embed="rId5"/>
            <a:stretch>
              <a:fillRect/>
            </a:stretch>
          </a:blipFill>
        </p:spPr>
        <p:txBody>
          <a:bodyPr/>
          <a:lstStyle/>
          <a:p>
            <a:endParaRPr lang="en-US"/>
          </a:p>
        </p:txBody>
      </p:sp>
      <p:sp>
        <p:nvSpPr>
          <p:cNvPr id="5" name="Freeform 5"/>
          <p:cNvSpPr/>
          <p:nvPr/>
        </p:nvSpPr>
        <p:spPr>
          <a:xfrm flipH="1">
            <a:off x="11803307" y="2690652"/>
            <a:ext cx="6002120" cy="9003180"/>
          </a:xfrm>
          <a:custGeom>
            <a:avLst/>
            <a:gdLst/>
            <a:ahLst/>
            <a:cxnLst/>
            <a:rect l="l" t="t" r="r" b="b"/>
            <a:pathLst>
              <a:path w="6002120" h="9003180">
                <a:moveTo>
                  <a:pt x="6002119" y="0"/>
                </a:moveTo>
                <a:lnTo>
                  <a:pt x="0" y="0"/>
                </a:lnTo>
                <a:lnTo>
                  <a:pt x="0" y="9003179"/>
                </a:lnTo>
                <a:lnTo>
                  <a:pt x="6002119" y="9003179"/>
                </a:lnTo>
                <a:lnTo>
                  <a:pt x="6002119" y="0"/>
                </a:lnTo>
                <a:close/>
              </a:path>
            </a:pathLst>
          </a:custGeom>
          <a:blipFill>
            <a:blip r:embed="rId6"/>
            <a:stretch>
              <a:fillRect/>
            </a:stretch>
          </a:blipFill>
        </p:spPr>
        <p:txBody>
          <a:bodyPr/>
          <a:lstStyle/>
          <a:p>
            <a:endParaRPr lang="en-US"/>
          </a:p>
        </p:txBody>
      </p:sp>
      <p:grpSp>
        <p:nvGrpSpPr>
          <p:cNvPr id="6" name="Group 6"/>
          <p:cNvGrpSpPr/>
          <p:nvPr/>
        </p:nvGrpSpPr>
        <p:grpSpPr>
          <a:xfrm>
            <a:off x="10106782" y="2266073"/>
            <a:ext cx="4969505" cy="1947794"/>
            <a:chOff x="0" y="-180630"/>
            <a:chExt cx="6626006" cy="2597060"/>
          </a:xfrm>
        </p:grpSpPr>
        <p:sp>
          <p:nvSpPr>
            <p:cNvPr id="7" name="AutoShape 7"/>
            <p:cNvSpPr/>
            <p:nvPr/>
          </p:nvSpPr>
          <p:spPr>
            <a:xfrm>
              <a:off x="4275076" y="1742515"/>
              <a:ext cx="930336"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8" name="Group 8"/>
            <p:cNvGrpSpPr/>
            <p:nvPr/>
          </p:nvGrpSpPr>
          <p:grpSpPr>
            <a:xfrm>
              <a:off x="0" y="-180630"/>
              <a:ext cx="6626006" cy="2225255"/>
              <a:chOff x="0" y="-35680"/>
              <a:chExt cx="1308841" cy="439557"/>
            </a:xfrm>
          </p:grpSpPr>
          <p:sp>
            <p:nvSpPr>
              <p:cNvPr id="9" name="Freeform 9"/>
              <p:cNvSpPr/>
              <p:nvPr/>
            </p:nvSpPr>
            <p:spPr>
              <a:xfrm>
                <a:off x="0" y="0"/>
                <a:ext cx="1308841" cy="382407"/>
              </a:xfrm>
              <a:custGeom>
                <a:avLst/>
                <a:gdLst/>
                <a:ahLst/>
                <a:cxnLst/>
                <a:rect l="l" t="t" r="r" b="b"/>
                <a:pathLst>
                  <a:path w="1308841" h="382407">
                    <a:moveTo>
                      <a:pt x="79452" y="0"/>
                    </a:moveTo>
                    <a:lnTo>
                      <a:pt x="1229389" y="0"/>
                    </a:lnTo>
                    <a:cubicBezTo>
                      <a:pt x="1250461" y="0"/>
                      <a:pt x="1270670" y="8371"/>
                      <a:pt x="1285570" y="23271"/>
                    </a:cubicBezTo>
                    <a:cubicBezTo>
                      <a:pt x="1300470" y="38171"/>
                      <a:pt x="1308841" y="58380"/>
                      <a:pt x="1308841" y="79452"/>
                    </a:cubicBezTo>
                    <a:lnTo>
                      <a:pt x="1308841" y="302954"/>
                    </a:lnTo>
                    <a:cubicBezTo>
                      <a:pt x="1308841" y="324026"/>
                      <a:pt x="1300470" y="344235"/>
                      <a:pt x="1285570" y="359136"/>
                    </a:cubicBezTo>
                    <a:cubicBezTo>
                      <a:pt x="1270670" y="374036"/>
                      <a:pt x="1250461" y="382407"/>
                      <a:pt x="1229389" y="382407"/>
                    </a:cubicBezTo>
                    <a:lnTo>
                      <a:pt x="79452" y="382407"/>
                    </a:lnTo>
                    <a:cubicBezTo>
                      <a:pt x="58380" y="382407"/>
                      <a:pt x="38171" y="374036"/>
                      <a:pt x="23271" y="359136"/>
                    </a:cubicBezTo>
                    <a:cubicBezTo>
                      <a:pt x="8371" y="344235"/>
                      <a:pt x="0" y="324026"/>
                      <a:pt x="0" y="302954"/>
                    </a:cubicBezTo>
                    <a:lnTo>
                      <a:pt x="0" y="79452"/>
                    </a:lnTo>
                    <a:cubicBezTo>
                      <a:pt x="0" y="58380"/>
                      <a:pt x="8371" y="38171"/>
                      <a:pt x="23271" y="23271"/>
                    </a:cubicBezTo>
                    <a:cubicBezTo>
                      <a:pt x="38171" y="8371"/>
                      <a:pt x="58380" y="0"/>
                      <a:pt x="79452" y="0"/>
                    </a:cubicBezTo>
                    <a:close/>
                  </a:path>
                </a:pathLst>
              </a:custGeom>
              <a:solidFill>
                <a:srgbClr val="FEFAF6"/>
              </a:solidFill>
              <a:ln w="66675" cap="rnd">
                <a:solidFill>
                  <a:srgbClr val="5E6472"/>
                </a:solidFill>
                <a:prstDash val="solid"/>
                <a:round/>
              </a:ln>
            </p:spPr>
            <p:txBody>
              <a:bodyPr/>
              <a:lstStyle/>
              <a:p>
                <a:endParaRPr lang="en-US"/>
              </a:p>
            </p:txBody>
          </p:sp>
          <p:sp>
            <p:nvSpPr>
              <p:cNvPr id="10" name="TextBox 10"/>
              <p:cNvSpPr txBox="1"/>
              <p:nvPr/>
            </p:nvSpPr>
            <p:spPr>
              <a:xfrm>
                <a:off x="0" y="-35680"/>
                <a:ext cx="1308841" cy="439557"/>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Hi, this is OB triage. I need a Spanish interpretation services right away, please. Thank you.</a:t>
                </a:r>
              </a:p>
            </p:txBody>
          </p:sp>
        </p:grpSp>
      </p:grpSp>
      <p:grpSp>
        <p:nvGrpSpPr>
          <p:cNvPr id="11" name="Group 11"/>
          <p:cNvGrpSpPr/>
          <p:nvPr/>
        </p:nvGrpSpPr>
        <p:grpSpPr>
          <a:xfrm>
            <a:off x="7212326" y="9112674"/>
            <a:ext cx="11075674" cy="1300906"/>
            <a:chOff x="0" y="-33337"/>
            <a:chExt cx="2917050" cy="342626"/>
          </a:xfrm>
        </p:grpSpPr>
        <p:sp>
          <p:nvSpPr>
            <p:cNvPr id="12" name="Freeform 12"/>
            <p:cNvSpPr/>
            <p:nvPr/>
          </p:nvSpPr>
          <p:spPr>
            <a:xfrm>
              <a:off x="0" y="0"/>
              <a:ext cx="2917050" cy="275951"/>
            </a:xfrm>
            <a:custGeom>
              <a:avLst/>
              <a:gdLst/>
              <a:ahLst/>
              <a:cxnLst/>
              <a:rect l="l" t="t" r="r" b="b"/>
              <a:pathLst>
                <a:path w="2917050" h="275951">
                  <a:moveTo>
                    <a:pt x="0" y="0"/>
                  </a:moveTo>
                  <a:lnTo>
                    <a:pt x="2917050" y="0"/>
                  </a:lnTo>
                  <a:lnTo>
                    <a:pt x="2917050" y="275951"/>
                  </a:lnTo>
                  <a:lnTo>
                    <a:pt x="0" y="275951"/>
                  </a:lnTo>
                  <a:close/>
                </a:path>
              </a:pathLst>
            </a:custGeom>
            <a:solidFill>
              <a:srgbClr val="FEFAF6"/>
            </a:solidFill>
          </p:spPr>
          <p:txBody>
            <a:bodyPr/>
            <a:lstStyle/>
            <a:p>
              <a:endParaRPr lang="en-US"/>
            </a:p>
          </p:txBody>
        </p:sp>
        <p:sp>
          <p:nvSpPr>
            <p:cNvPr id="13" name="TextBox 13"/>
            <p:cNvSpPr txBox="1"/>
            <p:nvPr/>
          </p:nvSpPr>
          <p:spPr>
            <a:xfrm>
              <a:off x="0" y="-33337"/>
              <a:ext cx="2917050" cy="342626"/>
            </a:xfrm>
            <a:prstGeom prst="rect">
              <a:avLst/>
            </a:prstGeom>
          </p:spPr>
          <p:txBody>
            <a:bodyPr lIns="50800" tIns="50800" rIns="50800" bIns="50800" rtlCol="0" anchor="ctr"/>
            <a:lstStyle/>
            <a:p>
              <a:pPr algn="ctr">
                <a:lnSpc>
                  <a:spcPts val="4199"/>
                </a:lnSpc>
              </a:pPr>
              <a:r>
                <a:rPr lang="en-US" sz="2999" b="1">
                  <a:solidFill>
                    <a:srgbClr val="000000"/>
                  </a:solidFill>
                  <a:latin typeface="Roboto Bold"/>
                  <a:ea typeface="Roboto Bold"/>
                  <a:cs typeface="Roboto Bold"/>
                  <a:sym typeface="Roboto Bold"/>
                </a:rPr>
                <a:t>After a short wait, the interpreter is accessed through video.</a:t>
              </a:r>
            </a:p>
          </p:txBody>
        </p:sp>
      </p:grpSp>
      <p:grpSp>
        <p:nvGrpSpPr>
          <p:cNvPr id="14" name="Group 14"/>
          <p:cNvGrpSpPr/>
          <p:nvPr/>
        </p:nvGrpSpPr>
        <p:grpSpPr>
          <a:xfrm>
            <a:off x="0" y="124308"/>
            <a:ext cx="6330376" cy="1150567"/>
            <a:chOff x="0" y="-23813"/>
            <a:chExt cx="1827975" cy="332241"/>
          </a:xfrm>
        </p:grpSpPr>
        <p:sp>
          <p:nvSpPr>
            <p:cNvPr id="15" name="Freeform 15"/>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16" name="TextBox 16"/>
            <p:cNvSpPr txBox="1"/>
            <p:nvPr/>
          </p:nvSpPr>
          <p:spPr>
            <a:xfrm>
              <a:off x="0" y="-23813"/>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COMMUNICATION: RESPECT</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078" b="-7078"/>
            </a:stretch>
          </a:blipFill>
        </p:spPr>
        <p:txBody>
          <a:bodyPr/>
          <a:lstStyle/>
          <a:p>
            <a:endParaRPr lang="en-US"/>
          </a:p>
        </p:txBody>
      </p:sp>
      <p:sp>
        <p:nvSpPr>
          <p:cNvPr id="3" name="Freeform 3"/>
          <p:cNvSpPr/>
          <p:nvPr/>
        </p:nvSpPr>
        <p:spPr>
          <a:xfrm>
            <a:off x="-4190050"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1026308" y="3100541"/>
            <a:ext cx="10774607" cy="7186459"/>
          </a:xfrm>
          <a:custGeom>
            <a:avLst/>
            <a:gdLst/>
            <a:ahLst/>
            <a:cxnLst/>
            <a:rect l="l" t="t" r="r" b="b"/>
            <a:pathLst>
              <a:path w="10774607" h="7186459">
                <a:moveTo>
                  <a:pt x="0" y="0"/>
                </a:moveTo>
                <a:lnTo>
                  <a:pt x="10774606" y="0"/>
                </a:lnTo>
                <a:lnTo>
                  <a:pt x="10774606" y="7186459"/>
                </a:lnTo>
                <a:lnTo>
                  <a:pt x="0" y="7186459"/>
                </a:lnTo>
                <a:lnTo>
                  <a:pt x="0" y="0"/>
                </a:lnTo>
                <a:close/>
              </a:path>
            </a:pathLst>
          </a:custGeom>
          <a:blipFill>
            <a:blip r:embed="rId5"/>
            <a:stretch>
              <a:fillRect/>
            </a:stretch>
          </a:blipFill>
        </p:spPr>
        <p:txBody>
          <a:bodyPr/>
          <a:lstStyle/>
          <a:p>
            <a:endParaRPr lang="en-US"/>
          </a:p>
        </p:txBody>
      </p:sp>
      <p:sp>
        <p:nvSpPr>
          <p:cNvPr id="5" name="Freeform 5"/>
          <p:cNvSpPr/>
          <p:nvPr/>
        </p:nvSpPr>
        <p:spPr>
          <a:xfrm flipH="1">
            <a:off x="12809755" y="2690652"/>
            <a:ext cx="6002120" cy="9003180"/>
          </a:xfrm>
          <a:custGeom>
            <a:avLst/>
            <a:gdLst/>
            <a:ahLst/>
            <a:cxnLst/>
            <a:rect l="l" t="t" r="r" b="b"/>
            <a:pathLst>
              <a:path w="6002120" h="9003180">
                <a:moveTo>
                  <a:pt x="6002120" y="0"/>
                </a:moveTo>
                <a:lnTo>
                  <a:pt x="0" y="0"/>
                </a:lnTo>
                <a:lnTo>
                  <a:pt x="0" y="9003179"/>
                </a:lnTo>
                <a:lnTo>
                  <a:pt x="6002120" y="9003179"/>
                </a:lnTo>
                <a:lnTo>
                  <a:pt x="6002120" y="0"/>
                </a:lnTo>
                <a:close/>
              </a:path>
            </a:pathLst>
          </a:custGeom>
          <a:blipFill>
            <a:blip r:embed="rId6"/>
            <a:stretch>
              <a:fillRect/>
            </a:stretch>
          </a:blipFill>
        </p:spPr>
        <p:txBody>
          <a:bodyPr/>
          <a:lstStyle/>
          <a:p>
            <a:endParaRPr lang="en-US"/>
          </a:p>
        </p:txBody>
      </p:sp>
      <p:grpSp>
        <p:nvGrpSpPr>
          <p:cNvPr id="6" name="Group 6"/>
          <p:cNvGrpSpPr/>
          <p:nvPr/>
        </p:nvGrpSpPr>
        <p:grpSpPr>
          <a:xfrm>
            <a:off x="11133407" y="1549648"/>
            <a:ext cx="5152199" cy="2326222"/>
            <a:chOff x="0" y="-304560"/>
            <a:chExt cx="6869599" cy="3101628"/>
          </a:xfrm>
        </p:grpSpPr>
        <p:sp>
          <p:nvSpPr>
            <p:cNvPr id="7" name="AutoShape 7"/>
            <p:cNvSpPr/>
            <p:nvPr/>
          </p:nvSpPr>
          <p:spPr>
            <a:xfrm>
              <a:off x="4432241" y="1742515"/>
              <a:ext cx="1394478" cy="1054553"/>
            </a:xfrm>
            <a:prstGeom prst="line">
              <a:avLst/>
            </a:prstGeom>
            <a:ln w="76200" cap="rnd">
              <a:solidFill>
                <a:srgbClr val="5E6472"/>
              </a:solidFill>
              <a:prstDash val="solid"/>
              <a:headEnd type="none" w="sm" len="sm"/>
              <a:tailEnd type="none" w="sm" len="sm"/>
            </a:ln>
          </p:spPr>
          <p:txBody>
            <a:bodyPr/>
            <a:lstStyle/>
            <a:p>
              <a:endParaRPr lang="en-US"/>
            </a:p>
          </p:txBody>
        </p:sp>
        <p:grpSp>
          <p:nvGrpSpPr>
            <p:cNvPr id="8" name="Group 8"/>
            <p:cNvGrpSpPr/>
            <p:nvPr/>
          </p:nvGrpSpPr>
          <p:grpSpPr>
            <a:xfrm>
              <a:off x="0" y="-304560"/>
              <a:ext cx="6869599" cy="2225255"/>
              <a:chOff x="0" y="-60160"/>
              <a:chExt cx="1356958" cy="439557"/>
            </a:xfrm>
          </p:grpSpPr>
          <p:sp>
            <p:nvSpPr>
              <p:cNvPr id="9" name="Freeform 9"/>
              <p:cNvSpPr/>
              <p:nvPr/>
            </p:nvSpPr>
            <p:spPr>
              <a:xfrm>
                <a:off x="0" y="-28575"/>
                <a:ext cx="1356958" cy="382407"/>
              </a:xfrm>
              <a:custGeom>
                <a:avLst/>
                <a:gdLst/>
                <a:ahLst/>
                <a:cxnLst/>
                <a:rect l="l" t="t" r="r" b="b"/>
                <a:pathLst>
                  <a:path w="1356958" h="382407">
                    <a:moveTo>
                      <a:pt x="76635" y="0"/>
                    </a:moveTo>
                    <a:lnTo>
                      <a:pt x="1280323" y="0"/>
                    </a:lnTo>
                    <a:cubicBezTo>
                      <a:pt x="1300648" y="0"/>
                      <a:pt x="1320140" y="8074"/>
                      <a:pt x="1334512" y="22446"/>
                    </a:cubicBezTo>
                    <a:cubicBezTo>
                      <a:pt x="1348884" y="36818"/>
                      <a:pt x="1356958" y="56310"/>
                      <a:pt x="1356958" y="76635"/>
                    </a:cubicBezTo>
                    <a:lnTo>
                      <a:pt x="1356958" y="305772"/>
                    </a:lnTo>
                    <a:cubicBezTo>
                      <a:pt x="1356958" y="348096"/>
                      <a:pt x="1322647" y="382407"/>
                      <a:pt x="1280323" y="382407"/>
                    </a:cubicBezTo>
                    <a:lnTo>
                      <a:pt x="76635" y="382407"/>
                    </a:lnTo>
                    <a:cubicBezTo>
                      <a:pt x="34311" y="382407"/>
                      <a:pt x="0" y="348096"/>
                      <a:pt x="0" y="305772"/>
                    </a:cubicBezTo>
                    <a:lnTo>
                      <a:pt x="0" y="76635"/>
                    </a:lnTo>
                    <a:cubicBezTo>
                      <a:pt x="0" y="34311"/>
                      <a:pt x="34311" y="0"/>
                      <a:pt x="76635" y="0"/>
                    </a:cubicBezTo>
                    <a:close/>
                  </a:path>
                </a:pathLst>
              </a:custGeom>
              <a:solidFill>
                <a:srgbClr val="FEFAF6"/>
              </a:solidFill>
              <a:ln w="66675" cap="rnd">
                <a:solidFill>
                  <a:srgbClr val="5E6472"/>
                </a:solidFill>
                <a:prstDash val="solid"/>
                <a:round/>
              </a:ln>
            </p:spPr>
            <p:txBody>
              <a:bodyPr/>
              <a:lstStyle/>
              <a:p>
                <a:endParaRPr lang="en-US"/>
              </a:p>
            </p:txBody>
          </p:sp>
          <p:sp>
            <p:nvSpPr>
              <p:cNvPr id="10" name="TextBox 10"/>
              <p:cNvSpPr txBox="1"/>
              <p:nvPr/>
            </p:nvSpPr>
            <p:spPr>
              <a:xfrm>
                <a:off x="0" y="-60160"/>
                <a:ext cx="1356958" cy="439557"/>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Can you please help translate? I want to make sure she feels safe and understands everything.</a:t>
                </a:r>
              </a:p>
            </p:txBody>
          </p:sp>
        </p:grpSp>
      </p:grpSp>
      <p:grpSp>
        <p:nvGrpSpPr>
          <p:cNvPr id="11" name="Group 11"/>
          <p:cNvGrpSpPr/>
          <p:nvPr/>
        </p:nvGrpSpPr>
        <p:grpSpPr>
          <a:xfrm>
            <a:off x="5408497" y="1573892"/>
            <a:ext cx="4969505" cy="1923236"/>
            <a:chOff x="0" y="-112337"/>
            <a:chExt cx="6626006" cy="2564315"/>
          </a:xfrm>
        </p:grpSpPr>
        <p:sp>
          <p:nvSpPr>
            <p:cNvPr id="12" name="AutoShape 12"/>
            <p:cNvSpPr/>
            <p:nvPr/>
          </p:nvSpPr>
          <p:spPr>
            <a:xfrm>
              <a:off x="4275076" y="1742515"/>
              <a:ext cx="1081138" cy="709463"/>
            </a:xfrm>
            <a:prstGeom prst="line">
              <a:avLst/>
            </a:prstGeom>
            <a:ln w="76200" cap="rnd">
              <a:solidFill>
                <a:srgbClr val="FAF3DD"/>
              </a:solidFill>
              <a:prstDash val="solid"/>
              <a:headEnd type="none" w="sm" len="sm"/>
              <a:tailEnd type="none" w="sm" len="sm"/>
            </a:ln>
          </p:spPr>
          <p:txBody>
            <a:bodyPr/>
            <a:lstStyle/>
            <a:p>
              <a:endParaRPr lang="en-US"/>
            </a:p>
          </p:txBody>
        </p:sp>
        <p:grpSp>
          <p:nvGrpSpPr>
            <p:cNvPr id="13" name="Group 13"/>
            <p:cNvGrpSpPr/>
            <p:nvPr/>
          </p:nvGrpSpPr>
          <p:grpSpPr>
            <a:xfrm>
              <a:off x="0" y="-112337"/>
              <a:ext cx="6626006" cy="2225255"/>
              <a:chOff x="0" y="-22190"/>
              <a:chExt cx="1308841" cy="439557"/>
            </a:xfrm>
          </p:grpSpPr>
          <p:sp>
            <p:nvSpPr>
              <p:cNvPr id="14" name="Freeform 14"/>
              <p:cNvSpPr/>
              <p:nvPr/>
            </p:nvSpPr>
            <p:spPr>
              <a:xfrm>
                <a:off x="0" y="0"/>
                <a:ext cx="1308841" cy="382407"/>
              </a:xfrm>
              <a:custGeom>
                <a:avLst/>
                <a:gdLst/>
                <a:ahLst/>
                <a:cxnLst/>
                <a:rect l="l" t="t" r="r" b="b"/>
                <a:pathLst>
                  <a:path w="1308841" h="382407">
                    <a:moveTo>
                      <a:pt x="79452" y="0"/>
                    </a:moveTo>
                    <a:lnTo>
                      <a:pt x="1229389" y="0"/>
                    </a:lnTo>
                    <a:cubicBezTo>
                      <a:pt x="1250461" y="0"/>
                      <a:pt x="1270670" y="8371"/>
                      <a:pt x="1285570" y="23271"/>
                    </a:cubicBezTo>
                    <a:cubicBezTo>
                      <a:pt x="1300470" y="38171"/>
                      <a:pt x="1308841" y="58380"/>
                      <a:pt x="1308841" y="79452"/>
                    </a:cubicBezTo>
                    <a:lnTo>
                      <a:pt x="1308841" y="302954"/>
                    </a:lnTo>
                    <a:cubicBezTo>
                      <a:pt x="1308841" y="324026"/>
                      <a:pt x="1300470" y="344235"/>
                      <a:pt x="1285570" y="359136"/>
                    </a:cubicBezTo>
                    <a:cubicBezTo>
                      <a:pt x="1270670" y="374036"/>
                      <a:pt x="1250461" y="382407"/>
                      <a:pt x="1229389" y="382407"/>
                    </a:cubicBezTo>
                    <a:lnTo>
                      <a:pt x="79452" y="382407"/>
                    </a:lnTo>
                    <a:cubicBezTo>
                      <a:pt x="58380" y="382407"/>
                      <a:pt x="38171" y="374036"/>
                      <a:pt x="23271" y="359136"/>
                    </a:cubicBezTo>
                    <a:cubicBezTo>
                      <a:pt x="8371" y="344235"/>
                      <a:pt x="0" y="324026"/>
                      <a:pt x="0" y="302954"/>
                    </a:cubicBezTo>
                    <a:lnTo>
                      <a:pt x="0" y="79452"/>
                    </a:lnTo>
                    <a:cubicBezTo>
                      <a:pt x="0" y="58380"/>
                      <a:pt x="8371" y="38171"/>
                      <a:pt x="23271" y="23271"/>
                    </a:cubicBezTo>
                    <a:cubicBezTo>
                      <a:pt x="38171" y="8371"/>
                      <a:pt x="58380" y="0"/>
                      <a:pt x="79452" y="0"/>
                    </a:cubicBezTo>
                    <a:close/>
                  </a:path>
                </a:pathLst>
              </a:custGeom>
              <a:solidFill>
                <a:srgbClr val="FEFAF6"/>
              </a:solidFill>
              <a:ln w="66675" cap="rnd">
                <a:solidFill>
                  <a:srgbClr val="FAF3DD"/>
                </a:solidFill>
                <a:prstDash val="solid"/>
                <a:round/>
              </a:ln>
            </p:spPr>
            <p:txBody>
              <a:bodyPr/>
              <a:lstStyle/>
              <a:p>
                <a:endParaRPr lang="en-US"/>
              </a:p>
            </p:txBody>
          </p:sp>
          <p:sp>
            <p:nvSpPr>
              <p:cNvPr id="15" name="TextBox 15"/>
              <p:cNvSpPr txBox="1"/>
              <p:nvPr/>
            </p:nvSpPr>
            <p:spPr>
              <a:xfrm>
                <a:off x="0" y="-22190"/>
                <a:ext cx="1308841" cy="439557"/>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La </a:t>
                </a:r>
                <a:r>
                  <a:rPr lang="en-US" sz="2000" err="1">
                    <a:solidFill>
                      <a:srgbClr val="000000"/>
                    </a:solidFill>
                    <a:latin typeface="Roboto"/>
                    <a:ea typeface="Roboto"/>
                    <a:cs typeface="Roboto"/>
                    <a:sym typeface="Roboto"/>
                  </a:rPr>
                  <a:t>enfermera</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quiere</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ayudarla</a:t>
                </a:r>
                <a:r>
                  <a:rPr lang="en-US" sz="2000">
                    <a:solidFill>
                      <a:srgbClr val="000000"/>
                    </a:solidFill>
                    <a:latin typeface="Roboto"/>
                    <a:ea typeface="Roboto"/>
                    <a:cs typeface="Roboto"/>
                    <a:sym typeface="Roboto"/>
                  </a:rPr>
                  <a:t> y </a:t>
                </a:r>
                <a:r>
                  <a:rPr lang="en-US" sz="2000" err="1">
                    <a:solidFill>
                      <a:srgbClr val="000000"/>
                    </a:solidFill>
                    <a:latin typeface="Roboto"/>
                    <a:ea typeface="Roboto"/>
                    <a:cs typeface="Roboto"/>
                    <a:sym typeface="Roboto"/>
                  </a:rPr>
                  <a:t>va</a:t>
                </a:r>
                <a:r>
                  <a:rPr lang="en-US" sz="2000">
                    <a:solidFill>
                      <a:srgbClr val="000000"/>
                    </a:solidFill>
                    <a:latin typeface="Roboto"/>
                    <a:ea typeface="Roboto"/>
                    <a:cs typeface="Roboto"/>
                    <a:sym typeface="Roboto"/>
                  </a:rPr>
                  <a:t> a </a:t>
                </a:r>
                <a:r>
                  <a:rPr lang="en-US" sz="2000" err="1">
                    <a:solidFill>
                      <a:srgbClr val="000000"/>
                    </a:solidFill>
                    <a:latin typeface="Roboto"/>
                    <a:ea typeface="Roboto"/>
                    <a:cs typeface="Roboto"/>
                    <a:sym typeface="Roboto"/>
                  </a:rPr>
                  <a:t>hacerle</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algunas</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preguntas</a:t>
                </a:r>
                <a:r>
                  <a:rPr lang="en-US" sz="2000">
                    <a:solidFill>
                      <a:srgbClr val="000000"/>
                    </a:solidFill>
                    <a:latin typeface="Roboto"/>
                    <a:ea typeface="Roboto"/>
                    <a:cs typeface="Roboto"/>
                    <a:sym typeface="Roboto"/>
                  </a:rPr>
                  <a:t> para </a:t>
                </a:r>
                <a:r>
                  <a:rPr lang="en-US" sz="2000" err="1">
                    <a:solidFill>
                      <a:srgbClr val="000000"/>
                    </a:solidFill>
                    <a:latin typeface="Roboto"/>
                    <a:ea typeface="Roboto"/>
                    <a:cs typeface="Roboto"/>
                    <a:sym typeface="Roboto"/>
                  </a:rPr>
                  <a:t>cuidar</a:t>
                </a:r>
                <a:r>
                  <a:rPr lang="en-US" sz="2000">
                    <a:solidFill>
                      <a:srgbClr val="000000"/>
                    </a:solidFill>
                    <a:latin typeface="Roboto"/>
                    <a:ea typeface="Roboto"/>
                    <a:cs typeface="Roboto"/>
                    <a:sym typeface="Roboto"/>
                  </a:rPr>
                  <a:t> de </a:t>
                </a:r>
                <a:r>
                  <a:rPr lang="en-US" sz="2000" err="1">
                    <a:solidFill>
                      <a:srgbClr val="000000"/>
                    </a:solidFill>
                    <a:latin typeface="Roboto"/>
                    <a:ea typeface="Roboto"/>
                    <a:cs typeface="Roboto"/>
                    <a:sym typeface="Roboto"/>
                  </a:rPr>
                  <a:t>usted</a:t>
                </a:r>
                <a:r>
                  <a:rPr lang="en-US" sz="2000">
                    <a:solidFill>
                      <a:srgbClr val="000000"/>
                    </a:solidFill>
                    <a:latin typeface="Roboto"/>
                    <a:ea typeface="Roboto"/>
                    <a:cs typeface="Roboto"/>
                    <a:sym typeface="Roboto"/>
                  </a:rPr>
                  <a:t> y </a:t>
                </a:r>
                <a:r>
                  <a:rPr lang="en-US" sz="2000" err="1">
                    <a:solidFill>
                      <a:srgbClr val="000000"/>
                    </a:solidFill>
                    <a:latin typeface="Roboto"/>
                    <a:ea typeface="Roboto"/>
                    <a:cs typeface="Roboto"/>
                    <a:sym typeface="Roboto"/>
                  </a:rPr>
                  <a:t>su</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bebé</a:t>
                </a:r>
                <a:r>
                  <a:rPr lang="en-US" sz="2000">
                    <a:solidFill>
                      <a:srgbClr val="000000"/>
                    </a:solidFill>
                    <a:latin typeface="Roboto"/>
                    <a:ea typeface="Roboto"/>
                    <a:cs typeface="Roboto"/>
                    <a:sym typeface="Roboto"/>
                  </a:rPr>
                  <a:t>.</a:t>
                </a:r>
              </a:p>
            </p:txBody>
          </p:sp>
        </p:grpSp>
      </p:grpSp>
      <p:grpSp>
        <p:nvGrpSpPr>
          <p:cNvPr id="16" name="Group 16"/>
          <p:cNvGrpSpPr/>
          <p:nvPr/>
        </p:nvGrpSpPr>
        <p:grpSpPr>
          <a:xfrm>
            <a:off x="8115986" y="3234138"/>
            <a:ext cx="5235898" cy="5575220"/>
            <a:chOff x="0" y="0"/>
            <a:chExt cx="6981198" cy="7433626"/>
          </a:xfrm>
        </p:grpSpPr>
        <p:grpSp>
          <p:nvGrpSpPr>
            <p:cNvPr id="17" name="Group 17"/>
            <p:cNvGrpSpPr/>
            <p:nvPr/>
          </p:nvGrpSpPr>
          <p:grpSpPr>
            <a:xfrm>
              <a:off x="0" y="0"/>
              <a:ext cx="6981198" cy="6995160"/>
              <a:chOff x="0" y="0"/>
              <a:chExt cx="6350000" cy="6362700"/>
            </a:xfrm>
          </p:grpSpPr>
          <p:sp>
            <p:nvSpPr>
              <p:cNvPr id="18" name="Freeform 18"/>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19" name="Group 19"/>
            <p:cNvGrpSpPr/>
            <p:nvPr/>
          </p:nvGrpSpPr>
          <p:grpSpPr>
            <a:xfrm>
              <a:off x="1394668" y="6013056"/>
              <a:ext cx="4191862" cy="1420570"/>
              <a:chOff x="0" y="-28575"/>
              <a:chExt cx="828022" cy="280606"/>
            </a:xfrm>
          </p:grpSpPr>
          <p:sp>
            <p:nvSpPr>
              <p:cNvPr id="20" name="Freeform 20"/>
              <p:cNvSpPr/>
              <p:nvPr/>
            </p:nvSpPr>
            <p:spPr>
              <a:xfrm>
                <a:off x="0" y="0"/>
                <a:ext cx="828022" cy="223456"/>
              </a:xfrm>
              <a:custGeom>
                <a:avLst/>
                <a:gdLst/>
                <a:ahLst/>
                <a:cxnLst/>
                <a:rect l="l" t="t" r="r" b="b"/>
                <a:pathLst>
                  <a:path w="828022" h="223456">
                    <a:moveTo>
                      <a:pt x="111728" y="0"/>
                    </a:moveTo>
                    <a:lnTo>
                      <a:pt x="716294" y="0"/>
                    </a:lnTo>
                    <a:cubicBezTo>
                      <a:pt x="778000" y="0"/>
                      <a:pt x="828022" y="50022"/>
                      <a:pt x="828022" y="111728"/>
                    </a:cubicBezTo>
                    <a:lnTo>
                      <a:pt x="828022" y="111728"/>
                    </a:lnTo>
                    <a:cubicBezTo>
                      <a:pt x="828022" y="141360"/>
                      <a:pt x="816251" y="169779"/>
                      <a:pt x="795298" y="190732"/>
                    </a:cubicBezTo>
                    <a:cubicBezTo>
                      <a:pt x="774345" y="211685"/>
                      <a:pt x="745926" y="223456"/>
                      <a:pt x="716294" y="223456"/>
                    </a:cubicBezTo>
                    <a:lnTo>
                      <a:pt x="111728" y="223456"/>
                    </a:lnTo>
                    <a:cubicBezTo>
                      <a:pt x="50022" y="223456"/>
                      <a:pt x="0" y="173434"/>
                      <a:pt x="0" y="111728"/>
                    </a:cubicBezTo>
                    <a:lnTo>
                      <a:pt x="0" y="111728"/>
                    </a:lnTo>
                    <a:cubicBezTo>
                      <a:pt x="0" y="50022"/>
                      <a:pt x="50022" y="0"/>
                      <a:pt x="111728" y="0"/>
                    </a:cubicBezTo>
                    <a:close/>
                  </a:path>
                </a:pathLst>
              </a:custGeom>
              <a:solidFill>
                <a:srgbClr val="FEFAF6"/>
              </a:solidFill>
              <a:ln w="66675" cap="rnd">
                <a:solidFill>
                  <a:srgbClr val="FAF3DD"/>
                </a:solidFill>
                <a:prstDash val="solid"/>
                <a:round/>
              </a:ln>
            </p:spPr>
            <p:txBody>
              <a:bodyPr/>
              <a:lstStyle/>
              <a:p>
                <a:endParaRPr lang="en-US"/>
              </a:p>
            </p:txBody>
          </p:sp>
          <p:sp>
            <p:nvSpPr>
              <p:cNvPr id="21" name="TextBox 21"/>
              <p:cNvSpPr txBox="1"/>
              <p:nvPr/>
            </p:nvSpPr>
            <p:spPr>
              <a:xfrm>
                <a:off x="0" y="-28575"/>
                <a:ext cx="828022" cy="280606"/>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Video Interpreter</a:t>
                </a:r>
              </a:p>
            </p:txBody>
          </p:sp>
        </p:grpSp>
      </p:grpSp>
      <p:grpSp>
        <p:nvGrpSpPr>
          <p:cNvPr id="22" name="Group 22"/>
          <p:cNvGrpSpPr/>
          <p:nvPr/>
        </p:nvGrpSpPr>
        <p:grpSpPr>
          <a:xfrm>
            <a:off x="0" y="206774"/>
            <a:ext cx="6330376" cy="985639"/>
            <a:chOff x="0" y="0"/>
            <a:chExt cx="1827975" cy="284616"/>
          </a:xfrm>
        </p:grpSpPr>
        <p:sp>
          <p:nvSpPr>
            <p:cNvPr id="23" name="Freeform 23"/>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24" name="TextBox 24"/>
            <p:cNvSpPr txBox="1"/>
            <p:nvPr/>
          </p:nvSpPr>
          <p:spPr>
            <a:xfrm>
              <a:off x="0" y="-47625"/>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COMMUNICATION: 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078" b="-7078"/>
            </a:stretch>
          </a:blipFill>
        </p:spPr>
        <p:txBody>
          <a:bodyPr/>
          <a:lstStyle/>
          <a:p>
            <a:endParaRPr lang="en-US"/>
          </a:p>
        </p:txBody>
      </p:sp>
      <p:sp>
        <p:nvSpPr>
          <p:cNvPr id="3" name="Freeform 3"/>
          <p:cNvSpPr/>
          <p:nvPr/>
        </p:nvSpPr>
        <p:spPr>
          <a:xfrm>
            <a:off x="-4190050"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1026308" y="3100541"/>
            <a:ext cx="10774607" cy="7186459"/>
          </a:xfrm>
          <a:custGeom>
            <a:avLst/>
            <a:gdLst/>
            <a:ahLst/>
            <a:cxnLst/>
            <a:rect l="l" t="t" r="r" b="b"/>
            <a:pathLst>
              <a:path w="10774607" h="7186459">
                <a:moveTo>
                  <a:pt x="0" y="0"/>
                </a:moveTo>
                <a:lnTo>
                  <a:pt x="10774606" y="0"/>
                </a:lnTo>
                <a:lnTo>
                  <a:pt x="10774606" y="7186459"/>
                </a:lnTo>
                <a:lnTo>
                  <a:pt x="0" y="7186459"/>
                </a:lnTo>
                <a:lnTo>
                  <a:pt x="0" y="0"/>
                </a:lnTo>
                <a:close/>
              </a:path>
            </a:pathLst>
          </a:custGeom>
          <a:blipFill>
            <a:blip r:embed="rId5"/>
            <a:stretch>
              <a:fillRect/>
            </a:stretch>
          </a:blipFill>
        </p:spPr>
        <p:txBody>
          <a:bodyPr/>
          <a:lstStyle/>
          <a:p>
            <a:endParaRPr lang="en-US"/>
          </a:p>
        </p:txBody>
      </p:sp>
      <p:sp>
        <p:nvSpPr>
          <p:cNvPr id="5" name="Freeform 5"/>
          <p:cNvSpPr/>
          <p:nvPr/>
        </p:nvSpPr>
        <p:spPr>
          <a:xfrm flipH="1">
            <a:off x="12809755" y="2690652"/>
            <a:ext cx="6002120" cy="9003180"/>
          </a:xfrm>
          <a:custGeom>
            <a:avLst/>
            <a:gdLst/>
            <a:ahLst/>
            <a:cxnLst/>
            <a:rect l="l" t="t" r="r" b="b"/>
            <a:pathLst>
              <a:path w="6002120" h="9003180">
                <a:moveTo>
                  <a:pt x="6002120" y="0"/>
                </a:moveTo>
                <a:lnTo>
                  <a:pt x="0" y="0"/>
                </a:lnTo>
                <a:lnTo>
                  <a:pt x="0" y="9003179"/>
                </a:lnTo>
                <a:lnTo>
                  <a:pt x="6002120" y="9003179"/>
                </a:lnTo>
                <a:lnTo>
                  <a:pt x="6002120" y="0"/>
                </a:lnTo>
                <a:close/>
              </a:path>
            </a:pathLst>
          </a:custGeom>
          <a:blipFill>
            <a:blip r:embed="rId6"/>
            <a:stretch>
              <a:fillRect/>
            </a:stretch>
          </a:blipFill>
        </p:spPr>
        <p:txBody>
          <a:bodyPr/>
          <a:lstStyle/>
          <a:p>
            <a:endParaRPr lang="en-US"/>
          </a:p>
        </p:txBody>
      </p:sp>
      <p:grpSp>
        <p:nvGrpSpPr>
          <p:cNvPr id="6" name="Group 6"/>
          <p:cNvGrpSpPr/>
          <p:nvPr/>
        </p:nvGrpSpPr>
        <p:grpSpPr>
          <a:xfrm>
            <a:off x="11443831" y="1522012"/>
            <a:ext cx="4969505" cy="2206296"/>
            <a:chOff x="0" y="-144661"/>
            <a:chExt cx="6626006" cy="2941729"/>
          </a:xfrm>
        </p:grpSpPr>
        <p:sp>
          <p:nvSpPr>
            <p:cNvPr id="7" name="AutoShape 7"/>
            <p:cNvSpPr/>
            <p:nvPr/>
          </p:nvSpPr>
          <p:spPr>
            <a:xfrm>
              <a:off x="4275076" y="1742515"/>
              <a:ext cx="1345030" cy="1054553"/>
            </a:xfrm>
            <a:prstGeom prst="line">
              <a:avLst/>
            </a:prstGeom>
            <a:ln w="76200" cap="rnd">
              <a:solidFill>
                <a:srgbClr val="5E6472"/>
              </a:solidFill>
              <a:prstDash val="solid"/>
              <a:headEnd type="none" w="sm" len="sm"/>
              <a:tailEnd type="none" w="sm" len="sm"/>
            </a:ln>
          </p:spPr>
          <p:txBody>
            <a:bodyPr/>
            <a:lstStyle/>
            <a:p>
              <a:endParaRPr lang="en-US"/>
            </a:p>
          </p:txBody>
        </p:sp>
        <p:grpSp>
          <p:nvGrpSpPr>
            <p:cNvPr id="8" name="Group 8"/>
            <p:cNvGrpSpPr/>
            <p:nvPr/>
          </p:nvGrpSpPr>
          <p:grpSpPr>
            <a:xfrm>
              <a:off x="0" y="-144661"/>
              <a:ext cx="6626006" cy="2225255"/>
              <a:chOff x="0" y="-28575"/>
              <a:chExt cx="1308841" cy="439557"/>
            </a:xfrm>
          </p:grpSpPr>
          <p:sp>
            <p:nvSpPr>
              <p:cNvPr id="9" name="Freeform 9"/>
              <p:cNvSpPr/>
              <p:nvPr/>
            </p:nvSpPr>
            <p:spPr>
              <a:xfrm>
                <a:off x="0" y="0"/>
                <a:ext cx="1308841" cy="382407"/>
              </a:xfrm>
              <a:custGeom>
                <a:avLst/>
                <a:gdLst/>
                <a:ahLst/>
                <a:cxnLst/>
                <a:rect l="l" t="t" r="r" b="b"/>
                <a:pathLst>
                  <a:path w="1308841" h="382407">
                    <a:moveTo>
                      <a:pt x="79452" y="0"/>
                    </a:moveTo>
                    <a:lnTo>
                      <a:pt x="1229389" y="0"/>
                    </a:lnTo>
                    <a:cubicBezTo>
                      <a:pt x="1250461" y="0"/>
                      <a:pt x="1270670" y="8371"/>
                      <a:pt x="1285570" y="23271"/>
                    </a:cubicBezTo>
                    <a:cubicBezTo>
                      <a:pt x="1300470" y="38171"/>
                      <a:pt x="1308841" y="58380"/>
                      <a:pt x="1308841" y="79452"/>
                    </a:cubicBezTo>
                    <a:lnTo>
                      <a:pt x="1308841" y="302954"/>
                    </a:lnTo>
                    <a:cubicBezTo>
                      <a:pt x="1308841" y="324026"/>
                      <a:pt x="1300470" y="344235"/>
                      <a:pt x="1285570" y="359136"/>
                    </a:cubicBezTo>
                    <a:cubicBezTo>
                      <a:pt x="1270670" y="374036"/>
                      <a:pt x="1250461" y="382407"/>
                      <a:pt x="1229389" y="382407"/>
                    </a:cubicBezTo>
                    <a:lnTo>
                      <a:pt x="79452" y="382407"/>
                    </a:lnTo>
                    <a:cubicBezTo>
                      <a:pt x="58380" y="382407"/>
                      <a:pt x="38171" y="374036"/>
                      <a:pt x="23271" y="359136"/>
                    </a:cubicBezTo>
                    <a:cubicBezTo>
                      <a:pt x="8371" y="344235"/>
                      <a:pt x="0" y="324026"/>
                      <a:pt x="0" y="302954"/>
                    </a:cubicBezTo>
                    <a:lnTo>
                      <a:pt x="0" y="79452"/>
                    </a:lnTo>
                    <a:cubicBezTo>
                      <a:pt x="0" y="58380"/>
                      <a:pt x="8371" y="38171"/>
                      <a:pt x="23271" y="23271"/>
                    </a:cubicBezTo>
                    <a:cubicBezTo>
                      <a:pt x="38171" y="8371"/>
                      <a:pt x="58380" y="0"/>
                      <a:pt x="79452" y="0"/>
                    </a:cubicBezTo>
                    <a:close/>
                  </a:path>
                </a:pathLst>
              </a:custGeom>
              <a:solidFill>
                <a:srgbClr val="FEFAF6"/>
              </a:solidFill>
              <a:ln w="66675" cap="rnd">
                <a:solidFill>
                  <a:srgbClr val="5E6472"/>
                </a:solidFill>
                <a:prstDash val="solid"/>
                <a:round/>
              </a:ln>
            </p:spPr>
            <p:txBody>
              <a:bodyPr/>
              <a:lstStyle/>
              <a:p>
                <a:endParaRPr lang="en-US"/>
              </a:p>
            </p:txBody>
          </p:sp>
          <p:sp>
            <p:nvSpPr>
              <p:cNvPr id="10" name="TextBox 10"/>
              <p:cNvSpPr txBox="1"/>
              <p:nvPr/>
            </p:nvSpPr>
            <p:spPr>
              <a:xfrm>
                <a:off x="0" y="-28575"/>
                <a:ext cx="1308841" cy="439557"/>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Can you tell me about the pain—how long, how strong and if you feel the baby moving?</a:t>
                </a:r>
              </a:p>
            </p:txBody>
          </p:sp>
        </p:grpSp>
      </p:grpSp>
      <p:grpSp>
        <p:nvGrpSpPr>
          <p:cNvPr id="11" name="Group 11"/>
          <p:cNvGrpSpPr/>
          <p:nvPr/>
        </p:nvGrpSpPr>
        <p:grpSpPr>
          <a:xfrm>
            <a:off x="0" y="8913331"/>
            <a:ext cx="18288000" cy="1425550"/>
            <a:chOff x="0" y="-37234"/>
            <a:chExt cx="4816593" cy="375453"/>
          </a:xfrm>
        </p:grpSpPr>
        <p:sp>
          <p:nvSpPr>
            <p:cNvPr id="12" name="Freeform 12"/>
            <p:cNvSpPr/>
            <p:nvPr/>
          </p:nvSpPr>
          <p:spPr>
            <a:xfrm>
              <a:off x="0" y="0"/>
              <a:ext cx="4816592" cy="308778"/>
            </a:xfrm>
            <a:custGeom>
              <a:avLst/>
              <a:gdLst/>
              <a:ahLst/>
              <a:cxnLst/>
              <a:rect l="l" t="t" r="r" b="b"/>
              <a:pathLst>
                <a:path w="4816592" h="308778">
                  <a:moveTo>
                    <a:pt x="0" y="0"/>
                  </a:moveTo>
                  <a:lnTo>
                    <a:pt x="4816592" y="0"/>
                  </a:lnTo>
                  <a:lnTo>
                    <a:pt x="4816592" y="308778"/>
                  </a:lnTo>
                  <a:lnTo>
                    <a:pt x="0" y="308778"/>
                  </a:lnTo>
                  <a:close/>
                </a:path>
              </a:pathLst>
            </a:custGeom>
            <a:solidFill>
              <a:srgbClr val="FEFAF6"/>
            </a:solidFill>
          </p:spPr>
          <p:txBody>
            <a:bodyPr/>
            <a:lstStyle/>
            <a:p>
              <a:endParaRPr lang="en-US"/>
            </a:p>
          </p:txBody>
        </p:sp>
        <p:sp>
          <p:nvSpPr>
            <p:cNvPr id="13" name="TextBox 13"/>
            <p:cNvSpPr txBox="1"/>
            <p:nvPr/>
          </p:nvSpPr>
          <p:spPr>
            <a:xfrm>
              <a:off x="0" y="-37234"/>
              <a:ext cx="4816593" cy="375453"/>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Interpreter translates. Patient responds in Spanish. Nurse listens attentively, nods and reassures patient through interpreter.</a:t>
              </a:r>
            </a:p>
          </p:txBody>
        </p:sp>
      </p:grpSp>
      <p:grpSp>
        <p:nvGrpSpPr>
          <p:cNvPr id="14" name="Group 14"/>
          <p:cNvGrpSpPr/>
          <p:nvPr/>
        </p:nvGrpSpPr>
        <p:grpSpPr>
          <a:xfrm>
            <a:off x="8115986" y="3234138"/>
            <a:ext cx="5235898" cy="5246370"/>
            <a:chOff x="0" y="0"/>
            <a:chExt cx="6350000" cy="6362700"/>
          </a:xfrm>
        </p:grpSpPr>
        <p:sp>
          <p:nvSpPr>
            <p:cNvPr id="15" name="Freeform 15"/>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16" name="Group 16"/>
          <p:cNvGrpSpPr/>
          <p:nvPr/>
        </p:nvGrpSpPr>
        <p:grpSpPr>
          <a:xfrm>
            <a:off x="0" y="124308"/>
            <a:ext cx="6330376" cy="1150567"/>
            <a:chOff x="0" y="-23813"/>
            <a:chExt cx="1827975" cy="332241"/>
          </a:xfrm>
        </p:grpSpPr>
        <p:sp>
          <p:nvSpPr>
            <p:cNvPr id="17" name="Freeform 17"/>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18" name="TextBox 18"/>
            <p:cNvSpPr txBox="1"/>
            <p:nvPr/>
          </p:nvSpPr>
          <p:spPr>
            <a:xfrm>
              <a:off x="0" y="-23813"/>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COMMUNICATION: 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078" b="-7078"/>
            </a:stretch>
          </a:blipFill>
        </p:spPr>
        <p:txBody>
          <a:bodyPr/>
          <a:lstStyle/>
          <a:p>
            <a:endParaRPr lang="en-US"/>
          </a:p>
        </p:txBody>
      </p:sp>
      <p:sp>
        <p:nvSpPr>
          <p:cNvPr id="3" name="Freeform 3"/>
          <p:cNvSpPr/>
          <p:nvPr/>
        </p:nvSpPr>
        <p:spPr>
          <a:xfrm>
            <a:off x="-4190050"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1026308" y="3100541"/>
            <a:ext cx="10774607" cy="7186459"/>
          </a:xfrm>
          <a:custGeom>
            <a:avLst/>
            <a:gdLst/>
            <a:ahLst/>
            <a:cxnLst/>
            <a:rect l="l" t="t" r="r" b="b"/>
            <a:pathLst>
              <a:path w="10774607" h="7186459">
                <a:moveTo>
                  <a:pt x="0" y="0"/>
                </a:moveTo>
                <a:lnTo>
                  <a:pt x="10774606" y="0"/>
                </a:lnTo>
                <a:lnTo>
                  <a:pt x="10774606" y="7186459"/>
                </a:lnTo>
                <a:lnTo>
                  <a:pt x="0" y="7186459"/>
                </a:lnTo>
                <a:lnTo>
                  <a:pt x="0" y="0"/>
                </a:lnTo>
                <a:close/>
              </a:path>
            </a:pathLst>
          </a:custGeom>
          <a:blipFill>
            <a:blip r:embed="rId5"/>
            <a:stretch>
              <a:fillRect/>
            </a:stretch>
          </a:blipFill>
        </p:spPr>
        <p:txBody>
          <a:bodyPr/>
          <a:lstStyle/>
          <a:p>
            <a:endParaRPr lang="en-US"/>
          </a:p>
        </p:txBody>
      </p:sp>
      <p:sp>
        <p:nvSpPr>
          <p:cNvPr id="5" name="Freeform 5"/>
          <p:cNvSpPr/>
          <p:nvPr/>
        </p:nvSpPr>
        <p:spPr>
          <a:xfrm flipH="1">
            <a:off x="12809755" y="2690652"/>
            <a:ext cx="6002120" cy="9003180"/>
          </a:xfrm>
          <a:custGeom>
            <a:avLst/>
            <a:gdLst/>
            <a:ahLst/>
            <a:cxnLst/>
            <a:rect l="l" t="t" r="r" b="b"/>
            <a:pathLst>
              <a:path w="6002120" h="9003180">
                <a:moveTo>
                  <a:pt x="6002120" y="0"/>
                </a:moveTo>
                <a:lnTo>
                  <a:pt x="0" y="0"/>
                </a:lnTo>
                <a:lnTo>
                  <a:pt x="0" y="9003179"/>
                </a:lnTo>
                <a:lnTo>
                  <a:pt x="6002120" y="9003179"/>
                </a:lnTo>
                <a:lnTo>
                  <a:pt x="6002120" y="0"/>
                </a:lnTo>
                <a:close/>
              </a:path>
            </a:pathLst>
          </a:custGeom>
          <a:blipFill>
            <a:blip r:embed="rId6"/>
            <a:stretch>
              <a:fillRect/>
            </a:stretch>
          </a:blipFill>
        </p:spPr>
        <p:txBody>
          <a:bodyPr/>
          <a:lstStyle/>
          <a:p>
            <a:endParaRPr lang="en-US"/>
          </a:p>
        </p:txBody>
      </p:sp>
      <p:grpSp>
        <p:nvGrpSpPr>
          <p:cNvPr id="6" name="Group 6"/>
          <p:cNvGrpSpPr/>
          <p:nvPr/>
        </p:nvGrpSpPr>
        <p:grpSpPr>
          <a:xfrm>
            <a:off x="11428963" y="1699769"/>
            <a:ext cx="4969505" cy="2206296"/>
            <a:chOff x="0" y="-144661"/>
            <a:chExt cx="6626006" cy="2941729"/>
          </a:xfrm>
        </p:grpSpPr>
        <p:sp>
          <p:nvSpPr>
            <p:cNvPr id="7" name="AutoShape 7"/>
            <p:cNvSpPr/>
            <p:nvPr/>
          </p:nvSpPr>
          <p:spPr>
            <a:xfrm>
              <a:off x="4275076" y="1742515"/>
              <a:ext cx="1345030" cy="1054553"/>
            </a:xfrm>
            <a:prstGeom prst="line">
              <a:avLst/>
            </a:prstGeom>
            <a:ln w="76200" cap="rnd">
              <a:solidFill>
                <a:srgbClr val="5E6472"/>
              </a:solidFill>
              <a:prstDash val="solid"/>
              <a:headEnd type="none" w="sm" len="sm"/>
              <a:tailEnd type="none" w="sm" len="sm"/>
            </a:ln>
          </p:spPr>
          <p:txBody>
            <a:bodyPr/>
            <a:lstStyle/>
            <a:p>
              <a:endParaRPr lang="en-US"/>
            </a:p>
          </p:txBody>
        </p:sp>
        <p:grpSp>
          <p:nvGrpSpPr>
            <p:cNvPr id="8" name="Group 8"/>
            <p:cNvGrpSpPr/>
            <p:nvPr/>
          </p:nvGrpSpPr>
          <p:grpSpPr>
            <a:xfrm>
              <a:off x="0" y="-144661"/>
              <a:ext cx="6626006" cy="2225255"/>
              <a:chOff x="0" y="-28575"/>
              <a:chExt cx="1308841" cy="439557"/>
            </a:xfrm>
          </p:grpSpPr>
          <p:sp>
            <p:nvSpPr>
              <p:cNvPr id="9" name="Freeform 9"/>
              <p:cNvSpPr/>
              <p:nvPr/>
            </p:nvSpPr>
            <p:spPr>
              <a:xfrm>
                <a:off x="0" y="0"/>
                <a:ext cx="1308841" cy="382407"/>
              </a:xfrm>
              <a:custGeom>
                <a:avLst/>
                <a:gdLst/>
                <a:ahLst/>
                <a:cxnLst/>
                <a:rect l="l" t="t" r="r" b="b"/>
                <a:pathLst>
                  <a:path w="1308841" h="382407">
                    <a:moveTo>
                      <a:pt x="79452" y="0"/>
                    </a:moveTo>
                    <a:lnTo>
                      <a:pt x="1229389" y="0"/>
                    </a:lnTo>
                    <a:cubicBezTo>
                      <a:pt x="1250461" y="0"/>
                      <a:pt x="1270670" y="8371"/>
                      <a:pt x="1285570" y="23271"/>
                    </a:cubicBezTo>
                    <a:cubicBezTo>
                      <a:pt x="1300470" y="38171"/>
                      <a:pt x="1308841" y="58380"/>
                      <a:pt x="1308841" y="79452"/>
                    </a:cubicBezTo>
                    <a:lnTo>
                      <a:pt x="1308841" y="302954"/>
                    </a:lnTo>
                    <a:cubicBezTo>
                      <a:pt x="1308841" y="324026"/>
                      <a:pt x="1300470" y="344235"/>
                      <a:pt x="1285570" y="359136"/>
                    </a:cubicBezTo>
                    <a:cubicBezTo>
                      <a:pt x="1270670" y="374036"/>
                      <a:pt x="1250461" y="382407"/>
                      <a:pt x="1229389" y="382407"/>
                    </a:cubicBezTo>
                    <a:lnTo>
                      <a:pt x="79452" y="382407"/>
                    </a:lnTo>
                    <a:cubicBezTo>
                      <a:pt x="58380" y="382407"/>
                      <a:pt x="38171" y="374036"/>
                      <a:pt x="23271" y="359136"/>
                    </a:cubicBezTo>
                    <a:cubicBezTo>
                      <a:pt x="8371" y="344235"/>
                      <a:pt x="0" y="324026"/>
                      <a:pt x="0" y="302954"/>
                    </a:cubicBezTo>
                    <a:lnTo>
                      <a:pt x="0" y="79452"/>
                    </a:lnTo>
                    <a:cubicBezTo>
                      <a:pt x="0" y="58380"/>
                      <a:pt x="8371" y="38171"/>
                      <a:pt x="23271" y="23271"/>
                    </a:cubicBezTo>
                    <a:cubicBezTo>
                      <a:pt x="38171" y="8371"/>
                      <a:pt x="58380" y="0"/>
                      <a:pt x="79452" y="0"/>
                    </a:cubicBezTo>
                    <a:close/>
                  </a:path>
                </a:pathLst>
              </a:custGeom>
              <a:solidFill>
                <a:srgbClr val="FEFAF6"/>
              </a:solidFill>
              <a:ln w="66675" cap="rnd">
                <a:solidFill>
                  <a:srgbClr val="5E6472"/>
                </a:solidFill>
                <a:prstDash val="solid"/>
                <a:round/>
              </a:ln>
            </p:spPr>
            <p:txBody>
              <a:bodyPr/>
              <a:lstStyle/>
              <a:p>
                <a:endParaRPr lang="en-US"/>
              </a:p>
            </p:txBody>
          </p:sp>
          <p:sp>
            <p:nvSpPr>
              <p:cNvPr id="10" name="TextBox 10"/>
              <p:cNvSpPr txBox="1"/>
              <p:nvPr/>
            </p:nvSpPr>
            <p:spPr>
              <a:xfrm>
                <a:off x="0" y="-28575"/>
                <a:ext cx="1308841" cy="439557"/>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You are safe here. We will help you. Let’s get you comfortable and check on your baby right away.</a:t>
                </a:r>
              </a:p>
            </p:txBody>
          </p:sp>
        </p:grpSp>
      </p:grpSp>
      <p:grpSp>
        <p:nvGrpSpPr>
          <p:cNvPr id="11" name="Group 11"/>
          <p:cNvGrpSpPr/>
          <p:nvPr/>
        </p:nvGrpSpPr>
        <p:grpSpPr>
          <a:xfrm>
            <a:off x="-14789" y="8913251"/>
            <a:ext cx="18302785" cy="1425550"/>
            <a:chOff x="-3895" y="-37255"/>
            <a:chExt cx="4820487" cy="375453"/>
          </a:xfrm>
        </p:grpSpPr>
        <p:sp>
          <p:nvSpPr>
            <p:cNvPr id="12" name="Freeform 12"/>
            <p:cNvSpPr/>
            <p:nvPr/>
          </p:nvSpPr>
          <p:spPr>
            <a:xfrm>
              <a:off x="0" y="0"/>
              <a:ext cx="4816592" cy="308778"/>
            </a:xfrm>
            <a:custGeom>
              <a:avLst/>
              <a:gdLst/>
              <a:ahLst/>
              <a:cxnLst/>
              <a:rect l="l" t="t" r="r" b="b"/>
              <a:pathLst>
                <a:path w="4816592" h="308778">
                  <a:moveTo>
                    <a:pt x="0" y="0"/>
                  </a:moveTo>
                  <a:lnTo>
                    <a:pt x="4816592" y="0"/>
                  </a:lnTo>
                  <a:lnTo>
                    <a:pt x="4816592" y="308778"/>
                  </a:lnTo>
                  <a:lnTo>
                    <a:pt x="0" y="308778"/>
                  </a:lnTo>
                  <a:close/>
                </a:path>
              </a:pathLst>
            </a:custGeom>
            <a:solidFill>
              <a:srgbClr val="FEFAF6"/>
            </a:solidFill>
          </p:spPr>
          <p:txBody>
            <a:bodyPr/>
            <a:lstStyle/>
            <a:p>
              <a:endParaRPr lang="en-US"/>
            </a:p>
          </p:txBody>
        </p:sp>
        <p:sp>
          <p:nvSpPr>
            <p:cNvPr id="13" name="TextBox 13"/>
            <p:cNvSpPr txBox="1"/>
            <p:nvPr/>
          </p:nvSpPr>
          <p:spPr>
            <a:xfrm>
              <a:off x="-3895" y="-37255"/>
              <a:ext cx="4816593" cy="375453"/>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Patient visibly relaxes, feeling heard and respected. Care continues with clear, compassionate communication via interpreter.</a:t>
              </a:r>
            </a:p>
          </p:txBody>
        </p:sp>
      </p:grpSp>
      <p:grpSp>
        <p:nvGrpSpPr>
          <p:cNvPr id="14" name="Group 14"/>
          <p:cNvGrpSpPr/>
          <p:nvPr/>
        </p:nvGrpSpPr>
        <p:grpSpPr>
          <a:xfrm>
            <a:off x="8115986" y="3234138"/>
            <a:ext cx="5235898" cy="5246370"/>
            <a:chOff x="0" y="0"/>
            <a:chExt cx="6350000" cy="6362700"/>
          </a:xfrm>
        </p:grpSpPr>
        <p:sp>
          <p:nvSpPr>
            <p:cNvPr id="15" name="Freeform 15"/>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16" name="Group 16"/>
          <p:cNvGrpSpPr/>
          <p:nvPr/>
        </p:nvGrpSpPr>
        <p:grpSpPr>
          <a:xfrm>
            <a:off x="0" y="124308"/>
            <a:ext cx="6330376" cy="1150567"/>
            <a:chOff x="0" y="-23813"/>
            <a:chExt cx="1827975" cy="332241"/>
          </a:xfrm>
        </p:grpSpPr>
        <p:sp>
          <p:nvSpPr>
            <p:cNvPr id="17" name="Freeform 17"/>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18" name="TextBox 18"/>
            <p:cNvSpPr txBox="1"/>
            <p:nvPr/>
          </p:nvSpPr>
          <p:spPr>
            <a:xfrm>
              <a:off x="0" y="-23813"/>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COMMUNICATION: RESPECT</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9144000" y="2871787"/>
            <a:ext cx="7796266" cy="3629025"/>
          </a:xfrm>
          <a:prstGeom prst="rect">
            <a:avLst/>
          </a:prstGeom>
        </p:spPr>
        <p:txBody>
          <a:bodyPr lIns="0" tIns="0" rIns="0" bIns="0" rtlCol="0" anchor="t">
            <a:spAutoFit/>
          </a:bodyPr>
          <a:lstStyle/>
          <a:p>
            <a:pPr marL="0" lvl="0" indent="0" algn="ctr">
              <a:lnSpc>
                <a:spcPts val="7195"/>
              </a:lnSpc>
              <a:spcBef>
                <a:spcPct val="0"/>
              </a:spcBef>
            </a:pPr>
            <a:r>
              <a:rPr lang="en-US" sz="5996" b="1">
                <a:solidFill>
                  <a:srgbClr val="010204"/>
                </a:solidFill>
                <a:latin typeface="Roboto Bold"/>
                <a:ea typeface="Roboto Bold"/>
                <a:cs typeface="Roboto Bold"/>
                <a:sym typeface="Roboto Bold"/>
              </a:rPr>
              <a:t>What respectful care practices did you observe in this scenario?</a:t>
            </a:r>
          </a:p>
        </p:txBody>
      </p:sp>
      <p:sp>
        <p:nvSpPr>
          <p:cNvPr id="3" name="Freeform 3"/>
          <p:cNvSpPr/>
          <p:nvPr/>
        </p:nvSpPr>
        <p:spPr>
          <a:xfrm>
            <a:off x="0" y="0"/>
            <a:ext cx="7716910" cy="10287000"/>
          </a:xfrm>
          <a:custGeom>
            <a:avLst/>
            <a:gdLst/>
            <a:ahLst/>
            <a:cxnLst/>
            <a:rect l="l" t="t" r="r" b="b"/>
            <a:pathLst>
              <a:path w="7716910" h="10287000">
                <a:moveTo>
                  <a:pt x="0" y="0"/>
                </a:moveTo>
                <a:lnTo>
                  <a:pt x="7716910" y="0"/>
                </a:lnTo>
                <a:lnTo>
                  <a:pt x="7716910" y="10287000"/>
                </a:lnTo>
                <a:lnTo>
                  <a:pt x="0" y="10287000"/>
                </a:lnTo>
                <a:lnTo>
                  <a:pt x="0" y="0"/>
                </a:lnTo>
                <a:close/>
              </a:path>
            </a:pathLst>
          </a:custGeom>
          <a:blipFill>
            <a:blip r:embed="rId3"/>
            <a:stretch>
              <a:fillRect r="-107597"/>
            </a:stretch>
          </a:blipFill>
        </p:spPr>
        <p:txBody>
          <a:bodyPr/>
          <a:lstStyle/>
          <a:p>
            <a:endParaRPr lang="en-US"/>
          </a:p>
        </p:txBody>
      </p:sp>
      <p:sp>
        <p:nvSpPr>
          <p:cNvPr id="4" name="Freeform 4"/>
          <p:cNvSpPr/>
          <p:nvPr/>
        </p:nvSpPr>
        <p:spPr>
          <a:xfrm>
            <a:off x="-4970511" y="0"/>
            <a:ext cx="12687421" cy="10287000"/>
          </a:xfrm>
          <a:custGeom>
            <a:avLst/>
            <a:gdLst/>
            <a:ahLst/>
            <a:cxnLst/>
            <a:rect l="l" t="t" r="r" b="b"/>
            <a:pathLst>
              <a:path w="12687421" h="10287000">
                <a:moveTo>
                  <a:pt x="0" y="0"/>
                </a:moveTo>
                <a:lnTo>
                  <a:pt x="12687421" y="0"/>
                </a:lnTo>
                <a:lnTo>
                  <a:pt x="12687421" y="10287000"/>
                </a:lnTo>
                <a:lnTo>
                  <a:pt x="0" y="10287000"/>
                </a:lnTo>
                <a:lnTo>
                  <a:pt x="0" y="0"/>
                </a:lnTo>
                <a:close/>
              </a:path>
            </a:pathLst>
          </a:custGeom>
          <a:blipFill>
            <a:blip r:embed="rId4"/>
            <a:stretch>
              <a:fillRect l="-9952" r="-11668"/>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3540079"/>
            <a:ext cx="16230600" cy="3504293"/>
          </a:xfrm>
          <a:prstGeom prst="rect">
            <a:avLst/>
          </a:prstGeom>
        </p:spPr>
        <p:txBody>
          <a:bodyPr lIns="0" tIns="0" rIns="0" bIns="0" rtlCol="0" anchor="t">
            <a:spAutoFit/>
          </a:bodyPr>
          <a:lstStyle/>
          <a:p>
            <a:pPr algn="ctr">
              <a:lnSpc>
                <a:spcPts val="4589"/>
              </a:lnSpc>
            </a:pPr>
            <a:r>
              <a:rPr lang="en-US" sz="3503" i="1" dirty="0">
                <a:solidFill>
                  <a:srgbClr val="000000"/>
                </a:solidFill>
                <a:latin typeface="Roboto Italics"/>
                <a:ea typeface="Roboto Italics"/>
                <a:cs typeface="Roboto Italics"/>
                <a:sym typeface="Roboto Italics"/>
              </a:rPr>
              <a:t>This presentation is supported by the Centers for Disease Control and Prevention (CDC) of the U.S. Department of Health and Human Services (HHS) as part of a financial assistance subaward totaling $450,000 with 100 percent funded by CDC/HHS. The contents are those of the author(s) and do not necessarily represent the views of, nor an endorsement by, CDC/HHS, or the U.S. Government.</a:t>
            </a:r>
          </a:p>
          <a:p>
            <a:pPr algn="ctr">
              <a:lnSpc>
                <a:spcPts val="4589"/>
              </a:lnSpc>
            </a:pPr>
            <a:endParaRPr lang="en-US" sz="3503" i="1" dirty="0">
              <a:solidFill>
                <a:srgbClr val="000000"/>
              </a:solidFill>
              <a:latin typeface="Roboto Italics"/>
              <a:ea typeface="Roboto Italics"/>
              <a:cs typeface="Roboto Italics"/>
              <a:sym typeface="Roboto Italics"/>
            </a:endParaRPr>
          </a:p>
        </p:txBody>
      </p:sp>
      <p:grpSp>
        <p:nvGrpSpPr>
          <p:cNvPr id="3" name="Group 3"/>
          <p:cNvGrpSpPr/>
          <p:nvPr/>
        </p:nvGrpSpPr>
        <p:grpSpPr>
          <a:xfrm>
            <a:off x="-85844" y="822970"/>
            <a:ext cx="18459689" cy="1506835"/>
            <a:chOff x="0" y="0"/>
            <a:chExt cx="9392053" cy="766658"/>
          </a:xfrm>
        </p:grpSpPr>
        <p:sp>
          <p:nvSpPr>
            <p:cNvPr id="4" name="Freeform 4"/>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5" name="TextBox 5"/>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0" y="1028700"/>
            <a:ext cx="18288000" cy="1095375"/>
          </a:xfrm>
          <a:prstGeom prst="rect">
            <a:avLst/>
          </a:prstGeom>
        </p:spPr>
        <p:txBody>
          <a:bodyPr lIns="0" tIns="0" rIns="0" bIns="0" rtlCol="0" anchor="t">
            <a:spAutoFit/>
          </a:bodyPr>
          <a:lstStyle/>
          <a:p>
            <a:pPr algn="ctr">
              <a:lnSpc>
                <a:spcPts val="8640"/>
              </a:lnSpc>
            </a:pPr>
            <a:r>
              <a:rPr lang="en-US" sz="7200" b="1">
                <a:solidFill>
                  <a:srgbClr val="010204"/>
                </a:solidFill>
                <a:latin typeface="Roboto Slab Bold"/>
                <a:ea typeface="Roboto Slab Bold"/>
                <a:cs typeface="Roboto Slab Bold"/>
                <a:sym typeface="Roboto Slab Bold"/>
              </a:rPr>
              <a:t>FUNDING ACKNOWLEDGEMENT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85844" y="822970"/>
            <a:ext cx="18459689" cy="1506835"/>
            <a:chOff x="0" y="0"/>
            <a:chExt cx="9392053" cy="766658"/>
          </a:xfrm>
        </p:grpSpPr>
        <p:sp>
          <p:nvSpPr>
            <p:cNvPr id="3" name="Freeform 3"/>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4" name="TextBox 4"/>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77896" y="2714711"/>
            <a:ext cx="7439140" cy="1819275"/>
            <a:chOff x="0" y="0"/>
            <a:chExt cx="9918853" cy="2425700"/>
          </a:xfrm>
        </p:grpSpPr>
        <p:grpSp>
          <p:nvGrpSpPr>
            <p:cNvPr id="6" name="Group 6"/>
            <p:cNvGrpSpPr/>
            <p:nvPr/>
          </p:nvGrpSpPr>
          <p:grpSpPr>
            <a:xfrm>
              <a:off x="203200" y="203200"/>
              <a:ext cx="9715653" cy="2222500"/>
              <a:chOff x="0" y="0"/>
              <a:chExt cx="1919141" cy="439012"/>
            </a:xfrm>
          </p:grpSpPr>
          <p:sp>
            <p:nvSpPr>
              <p:cNvPr id="7" name="Freeform 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p:spPr>
            <p:txBody>
              <a:bodyPr/>
              <a:lstStyle/>
              <a:p>
                <a:endParaRPr lang="en-US"/>
              </a:p>
            </p:txBody>
          </p:sp>
          <p:sp>
            <p:nvSpPr>
              <p:cNvPr id="8" name="TextBox 8"/>
              <p:cNvSpPr txBox="1"/>
              <p:nvPr/>
            </p:nvSpPr>
            <p:spPr>
              <a:xfrm>
                <a:off x="0" y="-38100"/>
                <a:ext cx="1919141" cy="477112"/>
              </a:xfrm>
              <a:prstGeom prst="rect">
                <a:avLst/>
              </a:prstGeom>
            </p:spPr>
            <p:txBody>
              <a:bodyPr lIns="50800" tIns="50800" rIns="50800" bIns="50800" rtlCol="0" anchor="ctr"/>
              <a:lstStyle/>
              <a:p>
                <a:pPr algn="ctr">
                  <a:lnSpc>
                    <a:spcPts val="3359"/>
                  </a:lnSpc>
                </a:pPr>
                <a:endParaRPr/>
              </a:p>
            </p:txBody>
          </p:sp>
        </p:grpSp>
        <p:sp>
          <p:nvSpPr>
            <p:cNvPr id="9" name="TextBox 9"/>
            <p:cNvSpPr txBox="1"/>
            <p:nvPr/>
          </p:nvSpPr>
          <p:spPr>
            <a:xfrm>
              <a:off x="853342" y="517102"/>
              <a:ext cx="8415369"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10" name="Group 10"/>
            <p:cNvGrpSpPr/>
            <p:nvPr/>
          </p:nvGrpSpPr>
          <p:grpSpPr>
            <a:xfrm>
              <a:off x="0" y="0"/>
              <a:ext cx="9715653" cy="2222500"/>
              <a:chOff x="0" y="0"/>
              <a:chExt cx="1919141" cy="439012"/>
            </a:xfrm>
          </p:grpSpPr>
          <p:sp>
            <p:nvSpPr>
              <p:cNvPr id="11" name="Freeform 11"/>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p:spPr>
            <p:txBody>
              <a:bodyPr/>
              <a:lstStyle/>
              <a:p>
                <a:endParaRPr lang="en-US"/>
              </a:p>
            </p:txBody>
          </p:sp>
          <p:sp>
            <p:nvSpPr>
              <p:cNvPr id="12" name="TextBox 12"/>
              <p:cNvSpPr txBox="1"/>
              <p:nvPr/>
            </p:nvSpPr>
            <p:spPr>
              <a:xfrm>
                <a:off x="0" y="-47625"/>
                <a:ext cx="1919141" cy="486637"/>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650142" y="740622"/>
              <a:ext cx="8415369" cy="674582"/>
            </a:xfrm>
            <a:prstGeom prst="rect">
              <a:avLst/>
            </a:prstGeom>
          </p:spPr>
          <p:txBody>
            <a:bodyPr lIns="0" tIns="0" rIns="0" bIns="0" rtlCol="0" anchor="t">
              <a:spAutoFit/>
            </a:bodyPr>
            <a:lstStyle/>
            <a:p>
              <a:pPr marL="0" lvl="0" indent="0" algn="ctr">
                <a:lnSpc>
                  <a:spcPts val="4270"/>
                </a:lnSpc>
                <a:spcBef>
                  <a:spcPct val="0"/>
                </a:spcBef>
              </a:pPr>
              <a:r>
                <a:rPr lang="en-US" sz="3050">
                  <a:solidFill>
                    <a:srgbClr val="010204"/>
                  </a:solidFill>
                  <a:latin typeface="Roboto"/>
                  <a:ea typeface="Roboto"/>
                  <a:cs typeface="Roboto"/>
                  <a:sym typeface="Roboto"/>
                </a:rPr>
                <a:t>Introduced self with name and role</a:t>
              </a:r>
            </a:p>
          </p:txBody>
        </p:sp>
      </p:grpSp>
      <p:grpSp>
        <p:nvGrpSpPr>
          <p:cNvPr id="14" name="Group 14"/>
          <p:cNvGrpSpPr/>
          <p:nvPr/>
        </p:nvGrpSpPr>
        <p:grpSpPr>
          <a:xfrm>
            <a:off x="9323364" y="2714711"/>
            <a:ext cx="7439140" cy="1819275"/>
            <a:chOff x="0" y="0"/>
            <a:chExt cx="9918853" cy="2425700"/>
          </a:xfrm>
        </p:grpSpPr>
        <p:grpSp>
          <p:nvGrpSpPr>
            <p:cNvPr id="15" name="Group 15"/>
            <p:cNvGrpSpPr/>
            <p:nvPr/>
          </p:nvGrpSpPr>
          <p:grpSpPr>
            <a:xfrm>
              <a:off x="203200" y="203200"/>
              <a:ext cx="9715653" cy="2222500"/>
              <a:chOff x="0" y="0"/>
              <a:chExt cx="1919141" cy="439012"/>
            </a:xfrm>
          </p:grpSpPr>
          <p:sp>
            <p:nvSpPr>
              <p:cNvPr id="16" name="Freeform 1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17" name="TextBox 17"/>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18" name="TextBox 18"/>
            <p:cNvSpPr txBox="1"/>
            <p:nvPr/>
          </p:nvSpPr>
          <p:spPr>
            <a:xfrm>
              <a:off x="488966" y="517102"/>
              <a:ext cx="9156820"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19" name="Group 19"/>
            <p:cNvGrpSpPr/>
            <p:nvPr/>
          </p:nvGrpSpPr>
          <p:grpSpPr>
            <a:xfrm>
              <a:off x="0" y="0"/>
              <a:ext cx="9715653" cy="2222500"/>
              <a:chOff x="0" y="0"/>
              <a:chExt cx="1919141" cy="439012"/>
            </a:xfrm>
          </p:grpSpPr>
          <p:sp>
            <p:nvSpPr>
              <p:cNvPr id="20" name="Freeform 20"/>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21" name="TextBox 21"/>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2" name="TextBox 22"/>
            <p:cNvSpPr txBox="1"/>
            <p:nvPr/>
          </p:nvSpPr>
          <p:spPr>
            <a:xfrm>
              <a:off x="279416" y="707602"/>
              <a:ext cx="9156820" cy="674582"/>
            </a:xfrm>
            <a:prstGeom prst="rect">
              <a:avLst/>
            </a:prstGeom>
          </p:spPr>
          <p:txBody>
            <a:bodyPr lIns="0" tIns="0" rIns="0" bIns="0" rtlCol="0" anchor="t">
              <a:spAutoFit/>
            </a:bodyPr>
            <a:lstStyle/>
            <a:p>
              <a:pPr marL="0" lvl="0" indent="0" algn="ctr">
                <a:lnSpc>
                  <a:spcPts val="4270"/>
                </a:lnSpc>
                <a:spcBef>
                  <a:spcPct val="0"/>
                </a:spcBef>
              </a:pPr>
              <a:r>
                <a:rPr lang="en-US" sz="3050">
                  <a:solidFill>
                    <a:srgbClr val="010204"/>
                  </a:solidFill>
                  <a:latin typeface="Roboto"/>
                  <a:ea typeface="Roboto"/>
                  <a:cs typeface="Roboto"/>
                  <a:sym typeface="Roboto"/>
                </a:rPr>
                <a:t>Used calm, reassuring tone</a:t>
              </a:r>
            </a:p>
          </p:txBody>
        </p:sp>
      </p:grpSp>
      <p:grpSp>
        <p:nvGrpSpPr>
          <p:cNvPr id="23" name="Group 23"/>
          <p:cNvGrpSpPr/>
          <p:nvPr/>
        </p:nvGrpSpPr>
        <p:grpSpPr>
          <a:xfrm>
            <a:off x="1677896" y="4637586"/>
            <a:ext cx="7439140" cy="1819275"/>
            <a:chOff x="0" y="0"/>
            <a:chExt cx="9918853" cy="2425700"/>
          </a:xfrm>
        </p:grpSpPr>
        <p:grpSp>
          <p:nvGrpSpPr>
            <p:cNvPr id="24" name="Group 24"/>
            <p:cNvGrpSpPr/>
            <p:nvPr/>
          </p:nvGrpSpPr>
          <p:grpSpPr>
            <a:xfrm>
              <a:off x="203200" y="203200"/>
              <a:ext cx="9715653" cy="2222500"/>
              <a:chOff x="0" y="0"/>
              <a:chExt cx="1919141" cy="439012"/>
            </a:xfrm>
          </p:grpSpPr>
          <p:sp>
            <p:nvSpPr>
              <p:cNvPr id="25" name="Freeform 25"/>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26" name="TextBox 26"/>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7" name="TextBox 27"/>
            <p:cNvSpPr txBox="1"/>
            <p:nvPr/>
          </p:nvSpPr>
          <p:spPr>
            <a:xfrm>
              <a:off x="100118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28" name="Group 28"/>
            <p:cNvGrpSpPr/>
            <p:nvPr/>
          </p:nvGrpSpPr>
          <p:grpSpPr>
            <a:xfrm>
              <a:off x="0" y="0"/>
              <a:ext cx="9715653" cy="2222500"/>
              <a:chOff x="0" y="0"/>
              <a:chExt cx="1919141" cy="439012"/>
            </a:xfrm>
          </p:grpSpPr>
          <p:sp>
            <p:nvSpPr>
              <p:cNvPr id="29" name="Freeform 29"/>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30" name="TextBox 30"/>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31" name="TextBox 31"/>
            <p:cNvSpPr txBox="1"/>
            <p:nvPr/>
          </p:nvSpPr>
          <p:spPr>
            <a:xfrm>
              <a:off x="500593" y="419735"/>
              <a:ext cx="8714468" cy="1385782"/>
            </a:xfrm>
            <a:prstGeom prst="rect">
              <a:avLst/>
            </a:prstGeom>
          </p:spPr>
          <p:txBody>
            <a:bodyPr lIns="0" tIns="0" rIns="0" bIns="0" rtlCol="0" anchor="t">
              <a:spAutoFit/>
            </a:bodyPr>
            <a:lstStyle/>
            <a:p>
              <a:pPr marL="0" lvl="0" indent="0" algn="ctr">
                <a:lnSpc>
                  <a:spcPts val="4269"/>
                </a:lnSpc>
                <a:spcBef>
                  <a:spcPct val="0"/>
                </a:spcBef>
              </a:pPr>
              <a:r>
                <a:rPr lang="en-US" sz="3049">
                  <a:solidFill>
                    <a:srgbClr val="010204"/>
                  </a:solidFill>
                  <a:latin typeface="Roboto"/>
                  <a:ea typeface="Roboto"/>
                  <a:cs typeface="Roboto"/>
                  <a:sym typeface="Roboto"/>
                </a:rPr>
                <a:t>Made eye contact and acknowledged the patient as a person</a:t>
              </a:r>
            </a:p>
          </p:txBody>
        </p:sp>
      </p:grpSp>
      <p:grpSp>
        <p:nvGrpSpPr>
          <p:cNvPr id="32" name="Group 32"/>
          <p:cNvGrpSpPr/>
          <p:nvPr/>
        </p:nvGrpSpPr>
        <p:grpSpPr>
          <a:xfrm>
            <a:off x="9323364" y="4637586"/>
            <a:ext cx="7439140" cy="1819275"/>
            <a:chOff x="0" y="0"/>
            <a:chExt cx="9918853" cy="2425700"/>
          </a:xfrm>
        </p:grpSpPr>
        <p:grpSp>
          <p:nvGrpSpPr>
            <p:cNvPr id="33" name="Group 33"/>
            <p:cNvGrpSpPr/>
            <p:nvPr/>
          </p:nvGrpSpPr>
          <p:grpSpPr>
            <a:xfrm>
              <a:off x="203200" y="203200"/>
              <a:ext cx="9715653" cy="2222500"/>
              <a:chOff x="0" y="0"/>
              <a:chExt cx="1919141" cy="439012"/>
            </a:xfrm>
          </p:grpSpPr>
          <p:sp>
            <p:nvSpPr>
              <p:cNvPr id="34" name="Freeform 34"/>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35" name="TextBox 35"/>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36" name="TextBox 36"/>
            <p:cNvSpPr txBox="1"/>
            <p:nvPr/>
          </p:nvSpPr>
          <p:spPr>
            <a:xfrm>
              <a:off x="1007535" y="286385"/>
              <a:ext cx="8119683" cy="643254"/>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37" name="Group 37"/>
            <p:cNvGrpSpPr/>
            <p:nvPr/>
          </p:nvGrpSpPr>
          <p:grpSpPr>
            <a:xfrm>
              <a:off x="0" y="0"/>
              <a:ext cx="9715653" cy="2222500"/>
              <a:chOff x="0" y="0"/>
              <a:chExt cx="1919141" cy="439012"/>
            </a:xfrm>
          </p:grpSpPr>
          <p:sp>
            <p:nvSpPr>
              <p:cNvPr id="38" name="Freeform 3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39" name="TextBox 39"/>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0" name="TextBox 40"/>
            <p:cNvSpPr txBox="1"/>
            <p:nvPr/>
          </p:nvSpPr>
          <p:spPr>
            <a:xfrm>
              <a:off x="804335" y="314685"/>
              <a:ext cx="8119683" cy="1385782"/>
            </a:xfrm>
            <a:prstGeom prst="rect">
              <a:avLst/>
            </a:prstGeom>
          </p:spPr>
          <p:txBody>
            <a:bodyPr lIns="0" tIns="0" rIns="0" bIns="0" rtlCol="0" anchor="t">
              <a:spAutoFit/>
            </a:bodyPr>
            <a:lstStyle/>
            <a:p>
              <a:pPr marL="0" lvl="0" indent="0" algn="ctr">
                <a:lnSpc>
                  <a:spcPts val="4270"/>
                </a:lnSpc>
                <a:spcBef>
                  <a:spcPct val="0"/>
                </a:spcBef>
              </a:pPr>
              <a:r>
                <a:rPr lang="en-US" sz="3050">
                  <a:solidFill>
                    <a:srgbClr val="010204"/>
                  </a:solidFill>
                  <a:latin typeface="Roboto"/>
                  <a:ea typeface="Roboto"/>
                  <a:cs typeface="Roboto"/>
                  <a:sym typeface="Roboto"/>
                </a:rPr>
                <a:t>Immediately responded to the request for an interpreter</a:t>
              </a:r>
            </a:p>
          </p:txBody>
        </p:sp>
      </p:grpSp>
      <p:grpSp>
        <p:nvGrpSpPr>
          <p:cNvPr id="41" name="Group 41"/>
          <p:cNvGrpSpPr/>
          <p:nvPr/>
        </p:nvGrpSpPr>
        <p:grpSpPr>
          <a:xfrm>
            <a:off x="1677896" y="6561636"/>
            <a:ext cx="7439140" cy="1819275"/>
            <a:chOff x="0" y="0"/>
            <a:chExt cx="9918853" cy="2425700"/>
          </a:xfrm>
        </p:grpSpPr>
        <p:grpSp>
          <p:nvGrpSpPr>
            <p:cNvPr id="42" name="Group 42"/>
            <p:cNvGrpSpPr/>
            <p:nvPr/>
          </p:nvGrpSpPr>
          <p:grpSpPr>
            <a:xfrm>
              <a:off x="203200" y="203200"/>
              <a:ext cx="9715653" cy="2222500"/>
              <a:chOff x="0" y="0"/>
              <a:chExt cx="1919141" cy="439012"/>
            </a:xfrm>
          </p:grpSpPr>
          <p:sp>
            <p:nvSpPr>
              <p:cNvPr id="43" name="Freeform 43"/>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44" name="TextBox 44"/>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5" name="TextBox 45"/>
            <p:cNvSpPr txBox="1"/>
            <p:nvPr/>
          </p:nvSpPr>
          <p:spPr>
            <a:xfrm>
              <a:off x="1001185" y="622935"/>
              <a:ext cx="8119683" cy="643255"/>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46" name="Group 46"/>
            <p:cNvGrpSpPr/>
            <p:nvPr/>
          </p:nvGrpSpPr>
          <p:grpSpPr>
            <a:xfrm>
              <a:off x="0" y="0"/>
              <a:ext cx="9715653" cy="2222500"/>
              <a:chOff x="0" y="0"/>
              <a:chExt cx="1919141" cy="439012"/>
            </a:xfrm>
          </p:grpSpPr>
          <p:sp>
            <p:nvSpPr>
              <p:cNvPr id="47" name="Freeform 4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48" name="TextBox 48"/>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9" name="TextBox 49"/>
            <p:cNvSpPr txBox="1"/>
            <p:nvPr/>
          </p:nvSpPr>
          <p:spPr>
            <a:xfrm>
              <a:off x="797985" y="419735"/>
              <a:ext cx="8119683" cy="1385782"/>
            </a:xfrm>
            <a:prstGeom prst="rect">
              <a:avLst/>
            </a:prstGeom>
          </p:spPr>
          <p:txBody>
            <a:bodyPr lIns="0" tIns="0" rIns="0" bIns="0" rtlCol="0" anchor="t">
              <a:spAutoFit/>
            </a:bodyPr>
            <a:lstStyle/>
            <a:p>
              <a:pPr marL="0" lvl="0" indent="0" algn="ctr">
                <a:lnSpc>
                  <a:spcPts val="4270"/>
                </a:lnSpc>
                <a:spcBef>
                  <a:spcPct val="0"/>
                </a:spcBef>
              </a:pPr>
              <a:r>
                <a:rPr lang="en-US" sz="3050">
                  <a:solidFill>
                    <a:srgbClr val="010204"/>
                  </a:solidFill>
                  <a:latin typeface="Roboto"/>
                  <a:ea typeface="Roboto"/>
                  <a:cs typeface="Roboto"/>
                  <a:sym typeface="Roboto"/>
                </a:rPr>
                <a:t>Used gestures to bridge the gap while waiting for interpretation</a:t>
              </a:r>
            </a:p>
          </p:txBody>
        </p:sp>
      </p:grpSp>
      <p:grpSp>
        <p:nvGrpSpPr>
          <p:cNvPr id="50" name="Group 50"/>
          <p:cNvGrpSpPr/>
          <p:nvPr/>
        </p:nvGrpSpPr>
        <p:grpSpPr>
          <a:xfrm>
            <a:off x="9323364" y="6561636"/>
            <a:ext cx="7439140" cy="1819275"/>
            <a:chOff x="0" y="0"/>
            <a:chExt cx="9918853" cy="2425700"/>
          </a:xfrm>
        </p:grpSpPr>
        <p:grpSp>
          <p:nvGrpSpPr>
            <p:cNvPr id="51" name="Group 51"/>
            <p:cNvGrpSpPr/>
            <p:nvPr/>
          </p:nvGrpSpPr>
          <p:grpSpPr>
            <a:xfrm>
              <a:off x="203200" y="203200"/>
              <a:ext cx="9715653" cy="2222500"/>
              <a:chOff x="0" y="0"/>
              <a:chExt cx="1919141" cy="439012"/>
            </a:xfrm>
          </p:grpSpPr>
          <p:sp>
            <p:nvSpPr>
              <p:cNvPr id="52" name="Freeform 52"/>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53" name="TextBox 53"/>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4" name="TextBox 54"/>
            <p:cNvSpPr txBox="1"/>
            <p:nvPr/>
          </p:nvSpPr>
          <p:spPr>
            <a:xfrm>
              <a:off x="100753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55" name="Group 55"/>
            <p:cNvGrpSpPr/>
            <p:nvPr/>
          </p:nvGrpSpPr>
          <p:grpSpPr>
            <a:xfrm>
              <a:off x="0" y="0"/>
              <a:ext cx="9715653" cy="2222500"/>
              <a:chOff x="0" y="0"/>
              <a:chExt cx="1919141" cy="439012"/>
            </a:xfrm>
          </p:grpSpPr>
          <p:sp>
            <p:nvSpPr>
              <p:cNvPr id="56" name="Freeform 5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57" name="TextBox 57"/>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8" name="TextBox 58"/>
            <p:cNvSpPr txBox="1"/>
            <p:nvPr/>
          </p:nvSpPr>
          <p:spPr>
            <a:xfrm>
              <a:off x="804335" y="313902"/>
              <a:ext cx="8119683" cy="1385782"/>
            </a:xfrm>
            <a:prstGeom prst="rect">
              <a:avLst/>
            </a:prstGeom>
          </p:spPr>
          <p:txBody>
            <a:bodyPr lIns="0" tIns="0" rIns="0" bIns="0" rtlCol="0" anchor="t">
              <a:spAutoFit/>
            </a:bodyPr>
            <a:lstStyle/>
            <a:p>
              <a:pPr marL="0" lvl="0" indent="0" algn="ctr">
                <a:lnSpc>
                  <a:spcPts val="4270"/>
                </a:lnSpc>
                <a:spcBef>
                  <a:spcPct val="0"/>
                </a:spcBef>
              </a:pPr>
              <a:r>
                <a:rPr lang="en-US" sz="3050">
                  <a:solidFill>
                    <a:srgbClr val="010204"/>
                  </a:solidFill>
                  <a:latin typeface="Roboto"/>
                  <a:ea typeface="Roboto"/>
                  <a:cs typeface="Roboto"/>
                  <a:sym typeface="Roboto"/>
                </a:rPr>
                <a:t>Validated distress and communicated safety</a:t>
              </a:r>
            </a:p>
          </p:txBody>
        </p:sp>
      </p:grpSp>
      <p:grpSp>
        <p:nvGrpSpPr>
          <p:cNvPr id="59" name="Group 59"/>
          <p:cNvGrpSpPr/>
          <p:nvPr/>
        </p:nvGrpSpPr>
        <p:grpSpPr>
          <a:xfrm>
            <a:off x="5500630" y="8485686"/>
            <a:ext cx="7439140" cy="1628775"/>
            <a:chOff x="0" y="0"/>
            <a:chExt cx="9918853" cy="2171700"/>
          </a:xfrm>
        </p:grpSpPr>
        <p:grpSp>
          <p:nvGrpSpPr>
            <p:cNvPr id="60" name="Group 60"/>
            <p:cNvGrpSpPr/>
            <p:nvPr/>
          </p:nvGrpSpPr>
          <p:grpSpPr>
            <a:xfrm>
              <a:off x="203200" y="203200"/>
              <a:ext cx="9715653" cy="1968500"/>
              <a:chOff x="0" y="0"/>
              <a:chExt cx="1919141" cy="388840"/>
            </a:xfrm>
          </p:grpSpPr>
          <p:sp>
            <p:nvSpPr>
              <p:cNvPr id="61" name="Freeform 61"/>
              <p:cNvSpPr/>
              <p:nvPr/>
            </p:nvSpPr>
            <p:spPr>
              <a:xfrm>
                <a:off x="0" y="0"/>
                <a:ext cx="1919141" cy="388840"/>
              </a:xfrm>
              <a:custGeom>
                <a:avLst/>
                <a:gdLst/>
                <a:ahLst/>
                <a:cxnLst/>
                <a:rect l="l" t="t" r="r" b="b"/>
                <a:pathLst>
                  <a:path w="1919141" h="388840">
                    <a:moveTo>
                      <a:pt x="66935" y="0"/>
                    </a:moveTo>
                    <a:lnTo>
                      <a:pt x="1852206" y="0"/>
                    </a:lnTo>
                    <a:cubicBezTo>
                      <a:pt x="1869958" y="0"/>
                      <a:pt x="1886984" y="7052"/>
                      <a:pt x="1899536" y="19605"/>
                    </a:cubicBezTo>
                    <a:cubicBezTo>
                      <a:pt x="1912089" y="32158"/>
                      <a:pt x="1919141" y="49183"/>
                      <a:pt x="1919141" y="66935"/>
                    </a:cubicBezTo>
                    <a:lnTo>
                      <a:pt x="1919141" y="321904"/>
                    </a:lnTo>
                    <a:cubicBezTo>
                      <a:pt x="1919141" y="339656"/>
                      <a:pt x="1912089" y="356682"/>
                      <a:pt x="1899536" y="369235"/>
                    </a:cubicBezTo>
                    <a:cubicBezTo>
                      <a:pt x="1886984" y="381787"/>
                      <a:pt x="1869958" y="388840"/>
                      <a:pt x="1852206" y="388840"/>
                    </a:cubicBezTo>
                    <a:lnTo>
                      <a:pt x="66935" y="388840"/>
                    </a:lnTo>
                    <a:cubicBezTo>
                      <a:pt x="49183" y="388840"/>
                      <a:pt x="32158" y="381787"/>
                      <a:pt x="19605" y="369235"/>
                    </a:cubicBezTo>
                    <a:cubicBezTo>
                      <a:pt x="7052" y="356682"/>
                      <a:pt x="0" y="339656"/>
                      <a:pt x="0" y="321904"/>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62" name="TextBox 62"/>
              <p:cNvSpPr txBox="1"/>
              <p:nvPr/>
            </p:nvSpPr>
            <p:spPr>
              <a:xfrm>
                <a:off x="0" y="-38100"/>
                <a:ext cx="1919141" cy="426940"/>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63" name="TextBox 63"/>
            <p:cNvSpPr txBox="1"/>
            <p:nvPr/>
          </p:nvSpPr>
          <p:spPr>
            <a:xfrm>
              <a:off x="1001185" y="878387"/>
              <a:ext cx="8119683" cy="643254"/>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64" name="Group 64"/>
            <p:cNvGrpSpPr/>
            <p:nvPr/>
          </p:nvGrpSpPr>
          <p:grpSpPr>
            <a:xfrm>
              <a:off x="0" y="0"/>
              <a:ext cx="9715653" cy="1968500"/>
              <a:chOff x="0" y="0"/>
              <a:chExt cx="1919141" cy="388840"/>
            </a:xfrm>
          </p:grpSpPr>
          <p:sp>
            <p:nvSpPr>
              <p:cNvPr id="65" name="Freeform 65"/>
              <p:cNvSpPr/>
              <p:nvPr/>
            </p:nvSpPr>
            <p:spPr>
              <a:xfrm>
                <a:off x="0" y="0"/>
                <a:ext cx="1919141" cy="388840"/>
              </a:xfrm>
              <a:custGeom>
                <a:avLst/>
                <a:gdLst/>
                <a:ahLst/>
                <a:cxnLst/>
                <a:rect l="l" t="t" r="r" b="b"/>
                <a:pathLst>
                  <a:path w="1919141" h="388840">
                    <a:moveTo>
                      <a:pt x="66935" y="0"/>
                    </a:moveTo>
                    <a:lnTo>
                      <a:pt x="1852206" y="0"/>
                    </a:lnTo>
                    <a:cubicBezTo>
                      <a:pt x="1869958" y="0"/>
                      <a:pt x="1886984" y="7052"/>
                      <a:pt x="1899536" y="19605"/>
                    </a:cubicBezTo>
                    <a:cubicBezTo>
                      <a:pt x="1912089" y="32158"/>
                      <a:pt x="1919141" y="49183"/>
                      <a:pt x="1919141" y="66935"/>
                    </a:cubicBezTo>
                    <a:lnTo>
                      <a:pt x="1919141" y="321904"/>
                    </a:lnTo>
                    <a:cubicBezTo>
                      <a:pt x="1919141" y="339656"/>
                      <a:pt x="1912089" y="356682"/>
                      <a:pt x="1899536" y="369235"/>
                    </a:cubicBezTo>
                    <a:cubicBezTo>
                      <a:pt x="1886984" y="381787"/>
                      <a:pt x="1869958" y="388840"/>
                      <a:pt x="1852206" y="388840"/>
                    </a:cubicBezTo>
                    <a:lnTo>
                      <a:pt x="66935" y="388840"/>
                    </a:lnTo>
                    <a:cubicBezTo>
                      <a:pt x="49183" y="388840"/>
                      <a:pt x="32158" y="381787"/>
                      <a:pt x="19605" y="369235"/>
                    </a:cubicBezTo>
                    <a:cubicBezTo>
                      <a:pt x="7052" y="356682"/>
                      <a:pt x="0" y="339656"/>
                      <a:pt x="0" y="321904"/>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66" name="TextBox 66"/>
              <p:cNvSpPr txBox="1"/>
              <p:nvPr/>
            </p:nvSpPr>
            <p:spPr>
              <a:xfrm>
                <a:off x="0" y="-47625"/>
                <a:ext cx="1919141" cy="436465"/>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67" name="TextBox 67"/>
            <p:cNvSpPr txBox="1"/>
            <p:nvPr/>
          </p:nvSpPr>
          <p:spPr>
            <a:xfrm>
              <a:off x="797985" y="186902"/>
              <a:ext cx="8119683" cy="1385782"/>
            </a:xfrm>
            <a:prstGeom prst="rect">
              <a:avLst/>
            </a:prstGeom>
          </p:spPr>
          <p:txBody>
            <a:bodyPr lIns="0" tIns="0" rIns="0" bIns="0" rtlCol="0" anchor="t">
              <a:spAutoFit/>
            </a:bodyPr>
            <a:lstStyle/>
            <a:p>
              <a:pPr marL="0" lvl="0" indent="0" algn="ctr">
                <a:lnSpc>
                  <a:spcPts val="4270"/>
                </a:lnSpc>
                <a:spcBef>
                  <a:spcPct val="0"/>
                </a:spcBef>
              </a:pPr>
              <a:r>
                <a:rPr lang="en-US" sz="3050">
                  <a:solidFill>
                    <a:srgbClr val="010204"/>
                  </a:solidFill>
                  <a:latin typeface="Roboto"/>
                  <a:ea typeface="Roboto"/>
                  <a:cs typeface="Roboto"/>
                  <a:sym typeface="Roboto"/>
                </a:rPr>
                <a:t>Included the support person appropriately</a:t>
              </a:r>
            </a:p>
          </p:txBody>
        </p:sp>
      </p:grpSp>
      <p:sp>
        <p:nvSpPr>
          <p:cNvPr id="68" name="TextBox 68"/>
          <p:cNvSpPr txBox="1"/>
          <p:nvPr/>
        </p:nvSpPr>
        <p:spPr>
          <a:xfrm>
            <a:off x="1028700" y="1147763"/>
            <a:ext cx="13982700" cy="847725"/>
          </a:xfrm>
          <a:prstGeom prst="rect">
            <a:avLst/>
          </a:prstGeom>
        </p:spPr>
        <p:txBody>
          <a:bodyPr wrap="square" lIns="0" tIns="0" rIns="0" bIns="0" rtlCol="0" anchor="t">
            <a:spAutoFit/>
          </a:bodyPr>
          <a:lstStyle/>
          <a:p>
            <a:pPr algn="l">
              <a:lnSpc>
                <a:spcPts val="6600"/>
              </a:lnSpc>
            </a:pPr>
            <a:r>
              <a:rPr lang="en-US" sz="5500" b="1">
                <a:solidFill>
                  <a:srgbClr val="010204"/>
                </a:solidFill>
                <a:latin typeface="Roboto Slab Bold"/>
                <a:ea typeface="Roboto Slab Bold"/>
                <a:cs typeface="Roboto Slab Bold"/>
                <a:sym typeface="Roboto Slab Bold"/>
              </a:rPr>
              <a:t>RESPECTFUL PRACTICES HIGHLIGHTED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481013"/>
            <a:ext cx="12088043" cy="2190750"/>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FURTHER REFLECTION AND DISCUSSION</a:t>
            </a:r>
          </a:p>
        </p:txBody>
      </p:sp>
      <p:grpSp>
        <p:nvGrpSpPr>
          <p:cNvPr id="3" name="Group 3"/>
          <p:cNvGrpSpPr/>
          <p:nvPr/>
        </p:nvGrpSpPr>
        <p:grpSpPr>
          <a:xfrm rot="-5400000">
            <a:off x="13276092" y="491405"/>
            <a:ext cx="5503313" cy="4520504"/>
            <a:chOff x="0" y="0"/>
            <a:chExt cx="2800015" cy="2299974"/>
          </a:xfrm>
        </p:grpSpPr>
        <p:sp>
          <p:nvSpPr>
            <p:cNvPr id="4" name="Freeform 4"/>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AED9E0"/>
            </a:solidFill>
          </p:spPr>
          <p:txBody>
            <a:bodyPr/>
            <a:lstStyle/>
            <a:p>
              <a:endParaRPr lang="en-US"/>
            </a:p>
          </p:txBody>
        </p:sp>
        <p:sp>
          <p:nvSpPr>
            <p:cNvPr id="5" name="TextBox 5"/>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12886324" y="2388007"/>
            <a:ext cx="7789683" cy="3013669"/>
            <a:chOff x="0" y="0"/>
            <a:chExt cx="3963291" cy="1533316"/>
          </a:xfrm>
        </p:grpSpPr>
        <p:sp>
          <p:nvSpPr>
            <p:cNvPr id="7" name="Freeform 7"/>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8" name="TextBox 8"/>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5400000">
            <a:off x="12391083" y="4390083"/>
            <a:ext cx="10287000" cy="1506835"/>
            <a:chOff x="0" y="0"/>
            <a:chExt cx="5233894" cy="766658"/>
          </a:xfrm>
        </p:grpSpPr>
        <p:sp>
          <p:nvSpPr>
            <p:cNvPr id="10" name="Freeform 10"/>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1" name="TextBox 11"/>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028700" y="2925149"/>
            <a:ext cx="12738796" cy="6731889"/>
          </a:xfrm>
          <a:prstGeom prst="rect">
            <a:avLst/>
          </a:prstGeom>
        </p:spPr>
        <p:txBody>
          <a:bodyPr lIns="0" tIns="0" rIns="0" bIns="0" rtlCol="0" anchor="t">
            <a:spAutoFit/>
          </a:bodyPr>
          <a:lstStyle/>
          <a:p>
            <a:pPr marL="680087" lvl="1" indent="-340043" algn="l">
              <a:lnSpc>
                <a:spcPts val="4473"/>
              </a:lnSpc>
              <a:buFont typeface="Arial"/>
              <a:buChar char="•"/>
            </a:pPr>
            <a:r>
              <a:rPr lang="en-US" sz="3150">
                <a:solidFill>
                  <a:srgbClr val="010204"/>
                </a:solidFill>
                <a:latin typeface="Roboto"/>
                <a:ea typeface="Roboto"/>
                <a:cs typeface="Roboto"/>
                <a:sym typeface="Roboto"/>
              </a:rPr>
              <a:t>How do you know a patient truly understands what you’re saying? What strategies do you use to assess comprehension?</a:t>
            </a:r>
          </a:p>
          <a:p>
            <a:pPr marL="680087" lvl="1" indent="-340043" algn="l">
              <a:lnSpc>
                <a:spcPts val="4473"/>
              </a:lnSpc>
              <a:buFont typeface="Arial"/>
              <a:buChar char="•"/>
            </a:pPr>
            <a:r>
              <a:rPr lang="en-US" sz="3150">
                <a:solidFill>
                  <a:srgbClr val="010204"/>
                </a:solidFill>
                <a:latin typeface="Roboto"/>
                <a:ea typeface="Roboto"/>
                <a:cs typeface="Roboto"/>
                <a:sym typeface="Roboto"/>
              </a:rPr>
              <a:t>Think of a time when a communication breakdown happened on your unit. What contributed to it, and how was it resolved?</a:t>
            </a:r>
          </a:p>
          <a:p>
            <a:pPr marL="680087" lvl="1" indent="-340043" algn="l">
              <a:lnSpc>
                <a:spcPts val="4473"/>
              </a:lnSpc>
              <a:buFont typeface="Arial"/>
              <a:buChar char="•"/>
            </a:pPr>
            <a:r>
              <a:rPr lang="en-US" sz="3150">
                <a:solidFill>
                  <a:srgbClr val="010204"/>
                </a:solidFill>
                <a:latin typeface="Roboto"/>
                <a:ea typeface="Roboto"/>
                <a:cs typeface="Roboto"/>
                <a:sym typeface="Roboto"/>
              </a:rPr>
              <a:t>What are some ways we can improve language access and use of interpreter services in fast-paced clinical settings?</a:t>
            </a:r>
          </a:p>
          <a:p>
            <a:pPr marL="680087" lvl="1" indent="-340043" algn="l">
              <a:lnSpc>
                <a:spcPts val="4473"/>
              </a:lnSpc>
              <a:buFont typeface="Arial"/>
              <a:buChar char="•"/>
            </a:pPr>
            <a:r>
              <a:rPr lang="en-US" sz="3150">
                <a:solidFill>
                  <a:srgbClr val="010204"/>
                </a:solidFill>
                <a:latin typeface="Roboto"/>
                <a:ea typeface="Roboto"/>
                <a:cs typeface="Roboto"/>
                <a:sym typeface="Roboto"/>
              </a:rPr>
              <a:t>How can we create space for open, honest dialogue with patients who feel nervous, overwhelmed or unheard?</a:t>
            </a:r>
          </a:p>
          <a:p>
            <a:pPr marL="680087" lvl="1" indent="-340043" algn="l">
              <a:lnSpc>
                <a:spcPts val="4473"/>
              </a:lnSpc>
              <a:buFont typeface="Arial"/>
              <a:buChar char="•"/>
            </a:pPr>
            <a:r>
              <a:rPr lang="en-US" sz="3150">
                <a:solidFill>
                  <a:srgbClr val="010204"/>
                </a:solidFill>
                <a:latin typeface="Roboto"/>
                <a:ea typeface="Roboto"/>
                <a:cs typeface="Roboto"/>
                <a:sym typeface="Roboto"/>
              </a:rPr>
              <a:t>What kinds of situations have you experienced that relate to this domain/scenario?</a:t>
            </a:r>
          </a:p>
          <a:p>
            <a:pPr marL="680087" lvl="1" indent="-340043" algn="l">
              <a:lnSpc>
                <a:spcPts val="4473"/>
              </a:lnSpc>
              <a:buFont typeface="Arial"/>
              <a:buChar char="•"/>
            </a:pPr>
            <a:r>
              <a:rPr lang="en-US" sz="3150">
                <a:solidFill>
                  <a:srgbClr val="010204"/>
                </a:solidFill>
                <a:latin typeface="Roboto"/>
                <a:ea typeface="Roboto"/>
                <a:cs typeface="Roboto"/>
                <a:sym typeface="Roboto"/>
              </a:rPr>
              <a:t>What systems/procedures/policies are needed to support respectful care in your clinical setting?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1028700"/>
            <a:ext cx="12088043" cy="1095375"/>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NEXT STEPS</a:t>
            </a:r>
          </a:p>
        </p:txBody>
      </p:sp>
      <p:grpSp>
        <p:nvGrpSpPr>
          <p:cNvPr id="3" name="Group 3"/>
          <p:cNvGrpSpPr/>
          <p:nvPr/>
        </p:nvGrpSpPr>
        <p:grpSpPr>
          <a:xfrm rot="-5400000">
            <a:off x="13276092" y="491405"/>
            <a:ext cx="5503313" cy="4520504"/>
            <a:chOff x="0" y="0"/>
            <a:chExt cx="2800015" cy="2299974"/>
          </a:xfrm>
        </p:grpSpPr>
        <p:sp>
          <p:nvSpPr>
            <p:cNvPr id="4" name="Freeform 4"/>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AED9E0"/>
            </a:solidFill>
          </p:spPr>
          <p:txBody>
            <a:bodyPr/>
            <a:lstStyle/>
            <a:p>
              <a:endParaRPr lang="en-US"/>
            </a:p>
          </p:txBody>
        </p:sp>
        <p:sp>
          <p:nvSpPr>
            <p:cNvPr id="5" name="TextBox 5"/>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12886324" y="2388007"/>
            <a:ext cx="7789683" cy="3013669"/>
            <a:chOff x="0" y="0"/>
            <a:chExt cx="3963291" cy="1533316"/>
          </a:xfrm>
        </p:grpSpPr>
        <p:sp>
          <p:nvSpPr>
            <p:cNvPr id="7" name="Freeform 7"/>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8" name="TextBox 8"/>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5400000">
            <a:off x="12391083" y="4390083"/>
            <a:ext cx="10287000" cy="1506835"/>
            <a:chOff x="0" y="0"/>
            <a:chExt cx="5233894" cy="766658"/>
          </a:xfrm>
        </p:grpSpPr>
        <p:sp>
          <p:nvSpPr>
            <p:cNvPr id="10" name="Freeform 10"/>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1" name="TextBox 11"/>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028700" y="2925149"/>
            <a:ext cx="12738796" cy="550164"/>
          </a:xfrm>
          <a:prstGeom prst="rect">
            <a:avLst/>
          </a:prstGeom>
        </p:spPr>
        <p:txBody>
          <a:bodyPr lIns="0" tIns="0" rIns="0" bIns="0" rtlCol="0" anchor="t">
            <a:spAutoFit/>
          </a:bodyPr>
          <a:lstStyle/>
          <a:p>
            <a:pPr algn="l">
              <a:lnSpc>
                <a:spcPts val="4473"/>
              </a:lnSpc>
            </a:pPr>
            <a:r>
              <a:rPr lang="en-US" sz="3150">
                <a:solidFill>
                  <a:srgbClr val="010204"/>
                </a:solidFill>
                <a:latin typeface="Roboto"/>
                <a:ea typeface="Roboto"/>
                <a:cs typeface="Roboto"/>
                <a:sym typeface="Roboto"/>
              </a:rPr>
              <a:t>Next steps content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Freeform 2"/>
          <p:cNvSpPr/>
          <p:nvPr/>
        </p:nvSpPr>
        <p:spPr>
          <a:xfrm rot="5400000">
            <a:off x="-1928939" y="4752804"/>
            <a:ext cx="16230600" cy="466630"/>
          </a:xfrm>
          <a:custGeom>
            <a:avLst/>
            <a:gdLst/>
            <a:ahLst/>
            <a:cxnLst/>
            <a:rect l="l" t="t" r="r" b="b"/>
            <a:pathLst>
              <a:path w="16230600" h="466630">
                <a:moveTo>
                  <a:pt x="0" y="0"/>
                </a:moveTo>
                <a:lnTo>
                  <a:pt x="16230600" y="0"/>
                </a:lnTo>
                <a:lnTo>
                  <a:pt x="16230600" y="466629"/>
                </a:lnTo>
                <a:lnTo>
                  <a:pt x="0" y="466629"/>
                </a:lnTo>
                <a:lnTo>
                  <a:pt x="0" y="0"/>
                </a:lnTo>
                <a:close/>
              </a:path>
            </a:pathLst>
          </a:custGeom>
          <a:blipFill>
            <a:blip r:embed="rId2">
              <a:alphaModFix amt="70000"/>
            </a:blip>
            <a:stretch>
              <a:fillRect/>
            </a:stretch>
          </a:blipFill>
        </p:spPr>
        <p:txBody>
          <a:bodyPr/>
          <a:lstStyle/>
          <a:p>
            <a:endParaRPr lang="en-US"/>
          </a:p>
        </p:txBody>
      </p:sp>
      <p:grpSp>
        <p:nvGrpSpPr>
          <p:cNvPr id="3" name="Group 3"/>
          <p:cNvGrpSpPr/>
          <p:nvPr/>
        </p:nvGrpSpPr>
        <p:grpSpPr>
          <a:xfrm>
            <a:off x="0" y="0"/>
            <a:ext cx="6186361" cy="10287000"/>
            <a:chOff x="0" y="0"/>
            <a:chExt cx="1629330" cy="2709333"/>
          </a:xfrm>
        </p:grpSpPr>
        <p:sp>
          <p:nvSpPr>
            <p:cNvPr id="4" name="Freeform 4"/>
            <p:cNvSpPr/>
            <p:nvPr/>
          </p:nvSpPr>
          <p:spPr>
            <a:xfrm>
              <a:off x="0" y="0"/>
              <a:ext cx="1629330" cy="2709333"/>
            </a:xfrm>
            <a:custGeom>
              <a:avLst/>
              <a:gdLst/>
              <a:ahLst/>
              <a:cxnLst/>
              <a:rect l="l" t="t" r="r" b="b"/>
              <a:pathLst>
                <a:path w="1629330" h="2709333">
                  <a:moveTo>
                    <a:pt x="0" y="0"/>
                  </a:moveTo>
                  <a:lnTo>
                    <a:pt x="1629330" y="0"/>
                  </a:lnTo>
                  <a:lnTo>
                    <a:pt x="1629330" y="2709333"/>
                  </a:lnTo>
                  <a:lnTo>
                    <a:pt x="0" y="2709333"/>
                  </a:lnTo>
                  <a:close/>
                </a:path>
              </a:pathLst>
            </a:custGeom>
            <a:solidFill>
              <a:srgbClr val="F8A69F"/>
            </a:solidFill>
          </p:spPr>
          <p:txBody>
            <a:bodyPr/>
            <a:lstStyle/>
            <a:p>
              <a:endParaRPr lang="en-US"/>
            </a:p>
          </p:txBody>
        </p:sp>
        <p:sp>
          <p:nvSpPr>
            <p:cNvPr id="5" name="TextBox 5"/>
            <p:cNvSpPr txBox="1"/>
            <p:nvPr/>
          </p:nvSpPr>
          <p:spPr>
            <a:xfrm>
              <a:off x="0" y="-38100"/>
              <a:ext cx="1629330" cy="2747433"/>
            </a:xfrm>
            <a:prstGeom prst="rect">
              <a:avLst/>
            </a:prstGeom>
          </p:spPr>
          <p:txBody>
            <a:bodyPr lIns="50800" tIns="50800" rIns="50800" bIns="50800" rtlCol="0" anchor="ctr"/>
            <a:lstStyle/>
            <a:p>
              <a:pPr algn="ctr">
                <a:lnSpc>
                  <a:spcPts val="3405"/>
                </a:lnSpc>
              </a:pPr>
              <a:endParaRPr/>
            </a:p>
          </p:txBody>
        </p:sp>
      </p:grpSp>
      <p:sp>
        <p:nvSpPr>
          <p:cNvPr id="6" name="Freeform 6"/>
          <p:cNvSpPr/>
          <p:nvPr/>
        </p:nvSpPr>
        <p:spPr>
          <a:xfrm rot="-521369">
            <a:off x="-447805" y="6565876"/>
            <a:ext cx="3569273" cy="3328636"/>
          </a:xfrm>
          <a:custGeom>
            <a:avLst/>
            <a:gdLst/>
            <a:ahLst/>
            <a:cxnLst/>
            <a:rect l="l" t="t" r="r" b="b"/>
            <a:pathLst>
              <a:path w="3569273" h="3328636">
                <a:moveTo>
                  <a:pt x="0" y="0"/>
                </a:moveTo>
                <a:lnTo>
                  <a:pt x="3569274" y="0"/>
                </a:lnTo>
                <a:lnTo>
                  <a:pt x="3569274" y="3328637"/>
                </a:lnTo>
                <a:lnTo>
                  <a:pt x="0" y="3328637"/>
                </a:lnTo>
                <a:lnTo>
                  <a:pt x="0" y="0"/>
                </a:lnTo>
                <a:close/>
              </a:path>
            </a:pathLst>
          </a:custGeom>
          <a:blipFill>
            <a:blip r:embed="rId3"/>
            <a:stretch>
              <a:fillRect l="-131393" t="-492772" r="-354061" b="-35006"/>
            </a:stretch>
          </a:blipFill>
        </p:spPr>
        <p:txBody>
          <a:bodyPr/>
          <a:lstStyle/>
          <a:p>
            <a:endParaRPr lang="en-US"/>
          </a:p>
        </p:txBody>
      </p:sp>
      <p:sp>
        <p:nvSpPr>
          <p:cNvPr id="8" name="Freeform 8"/>
          <p:cNvSpPr/>
          <p:nvPr/>
        </p:nvSpPr>
        <p:spPr>
          <a:xfrm rot="743827">
            <a:off x="2635069" y="7410505"/>
            <a:ext cx="3602821" cy="3087742"/>
          </a:xfrm>
          <a:custGeom>
            <a:avLst/>
            <a:gdLst/>
            <a:ahLst/>
            <a:cxnLst/>
            <a:rect l="l" t="t" r="r" b="b"/>
            <a:pathLst>
              <a:path w="3602821" h="3087742">
                <a:moveTo>
                  <a:pt x="0" y="0"/>
                </a:moveTo>
                <a:lnTo>
                  <a:pt x="3602821" y="0"/>
                </a:lnTo>
                <a:lnTo>
                  <a:pt x="3602821" y="3087742"/>
                </a:lnTo>
                <a:lnTo>
                  <a:pt x="0" y="3087742"/>
                </a:lnTo>
                <a:lnTo>
                  <a:pt x="0" y="0"/>
                </a:lnTo>
                <a:close/>
              </a:path>
            </a:pathLst>
          </a:custGeom>
          <a:blipFill>
            <a:blip r:embed="rId3"/>
            <a:stretch>
              <a:fillRect l="-265917" t="-31387" r="-265642" b="-605524"/>
            </a:stretch>
          </a:blipFill>
        </p:spPr>
        <p:txBody>
          <a:bodyPr/>
          <a:lstStyle/>
          <a:p>
            <a:endParaRPr lang="en-US"/>
          </a:p>
        </p:txBody>
      </p:sp>
      <p:sp>
        <p:nvSpPr>
          <p:cNvPr id="9" name="Freeform 9"/>
          <p:cNvSpPr/>
          <p:nvPr/>
        </p:nvSpPr>
        <p:spPr>
          <a:xfrm rot="-5400000">
            <a:off x="-236294" y="-603731"/>
            <a:ext cx="3456074" cy="3202874"/>
          </a:xfrm>
          <a:custGeom>
            <a:avLst/>
            <a:gdLst/>
            <a:ahLst/>
            <a:cxnLst/>
            <a:rect l="l" t="t" r="r" b="b"/>
            <a:pathLst>
              <a:path w="3456074" h="3202874">
                <a:moveTo>
                  <a:pt x="0" y="0"/>
                </a:moveTo>
                <a:lnTo>
                  <a:pt x="3456074" y="0"/>
                </a:lnTo>
                <a:lnTo>
                  <a:pt x="3456074" y="3202875"/>
                </a:lnTo>
                <a:lnTo>
                  <a:pt x="0" y="3202875"/>
                </a:lnTo>
                <a:lnTo>
                  <a:pt x="0" y="0"/>
                </a:lnTo>
                <a:close/>
              </a:path>
            </a:pathLst>
          </a:custGeom>
          <a:blipFill>
            <a:blip r:embed="rId3"/>
            <a:stretch>
              <a:fillRect l="-332592" t="-237589" r="-114726" b="-252997"/>
            </a:stretch>
          </a:blipFill>
        </p:spPr>
        <p:txBody>
          <a:bodyPr/>
          <a:lstStyle/>
          <a:p>
            <a:endParaRPr lang="en-US"/>
          </a:p>
        </p:txBody>
      </p:sp>
      <p:sp>
        <p:nvSpPr>
          <p:cNvPr id="10" name="Freeform 10"/>
          <p:cNvSpPr/>
          <p:nvPr/>
        </p:nvSpPr>
        <p:spPr>
          <a:xfrm>
            <a:off x="3039164" y="2504952"/>
            <a:ext cx="3803206" cy="4296362"/>
          </a:xfrm>
          <a:custGeom>
            <a:avLst/>
            <a:gdLst/>
            <a:ahLst/>
            <a:cxnLst/>
            <a:rect l="l" t="t" r="r" b="b"/>
            <a:pathLst>
              <a:path w="3803206" h="4296362">
                <a:moveTo>
                  <a:pt x="0" y="0"/>
                </a:moveTo>
                <a:lnTo>
                  <a:pt x="3803206" y="0"/>
                </a:lnTo>
                <a:lnTo>
                  <a:pt x="3803206" y="4296362"/>
                </a:lnTo>
                <a:lnTo>
                  <a:pt x="0" y="4296362"/>
                </a:lnTo>
                <a:lnTo>
                  <a:pt x="0" y="0"/>
                </a:lnTo>
                <a:close/>
              </a:path>
            </a:pathLst>
          </a:custGeom>
          <a:blipFill>
            <a:blip r:embed="rId3"/>
            <a:stretch>
              <a:fillRect l="-38467" t="-511990" r="-594597" b="-36929"/>
            </a:stretch>
          </a:blipFill>
        </p:spPr>
        <p:txBody>
          <a:bodyPr/>
          <a:lstStyle/>
          <a:p>
            <a:endParaRPr lang="en-US"/>
          </a:p>
        </p:txBody>
      </p:sp>
      <p:sp>
        <p:nvSpPr>
          <p:cNvPr id="11" name="Freeform 11"/>
          <p:cNvSpPr/>
          <p:nvPr/>
        </p:nvSpPr>
        <p:spPr>
          <a:xfrm rot="-652084">
            <a:off x="-480721" y="2758941"/>
            <a:ext cx="4112013" cy="3788385"/>
          </a:xfrm>
          <a:custGeom>
            <a:avLst/>
            <a:gdLst/>
            <a:ahLst/>
            <a:cxnLst/>
            <a:rect l="l" t="t" r="r" b="b"/>
            <a:pathLst>
              <a:path w="4112013" h="3788385">
                <a:moveTo>
                  <a:pt x="0" y="0"/>
                </a:moveTo>
                <a:lnTo>
                  <a:pt x="4112013" y="0"/>
                </a:lnTo>
                <a:lnTo>
                  <a:pt x="4112013" y="3788385"/>
                </a:lnTo>
                <a:lnTo>
                  <a:pt x="0" y="3788385"/>
                </a:lnTo>
                <a:lnTo>
                  <a:pt x="0" y="0"/>
                </a:lnTo>
                <a:close/>
              </a:path>
            </a:pathLst>
          </a:custGeom>
          <a:blipFill>
            <a:blip r:embed="rId3"/>
            <a:stretch>
              <a:fillRect l="-235432" t="-252170" r="-234212" b="-266137"/>
            </a:stretch>
          </a:blipFill>
        </p:spPr>
        <p:txBody>
          <a:bodyPr/>
          <a:lstStyle/>
          <a:p>
            <a:endParaRPr lang="en-US"/>
          </a:p>
        </p:txBody>
      </p:sp>
      <p:sp>
        <p:nvSpPr>
          <p:cNvPr id="12" name="Freeform 12"/>
          <p:cNvSpPr/>
          <p:nvPr/>
        </p:nvSpPr>
        <p:spPr>
          <a:xfrm>
            <a:off x="3182117" y="-481444"/>
            <a:ext cx="3237559" cy="3020289"/>
          </a:xfrm>
          <a:custGeom>
            <a:avLst/>
            <a:gdLst/>
            <a:ahLst/>
            <a:cxnLst/>
            <a:rect l="l" t="t" r="r" b="b"/>
            <a:pathLst>
              <a:path w="3237559" h="3020289">
                <a:moveTo>
                  <a:pt x="0" y="0"/>
                </a:moveTo>
                <a:lnTo>
                  <a:pt x="3237558" y="0"/>
                </a:lnTo>
                <a:lnTo>
                  <a:pt x="3237558" y="3020288"/>
                </a:lnTo>
                <a:lnTo>
                  <a:pt x="0" y="3020288"/>
                </a:lnTo>
                <a:lnTo>
                  <a:pt x="0" y="0"/>
                </a:lnTo>
                <a:close/>
              </a:path>
            </a:pathLst>
          </a:custGeom>
          <a:blipFill>
            <a:blip r:embed="rId3"/>
            <a:stretch>
              <a:fillRect l="-252766" t="-145490" r="-252491" b="-403308"/>
            </a:stretch>
          </a:blipFill>
        </p:spPr>
        <p:txBody>
          <a:bodyPr/>
          <a:lstStyle/>
          <a:p>
            <a:endParaRPr lang="en-US"/>
          </a:p>
        </p:txBody>
      </p:sp>
      <p:sp>
        <p:nvSpPr>
          <p:cNvPr id="13" name="TextBox 13"/>
          <p:cNvSpPr txBox="1"/>
          <p:nvPr/>
        </p:nvSpPr>
        <p:spPr>
          <a:xfrm>
            <a:off x="6842370" y="4584700"/>
            <a:ext cx="8826826" cy="1203325"/>
          </a:xfrm>
          <a:prstGeom prst="rect">
            <a:avLst/>
          </a:prstGeom>
        </p:spPr>
        <p:txBody>
          <a:bodyPr lIns="0" tIns="0" rIns="0" bIns="0" rtlCol="0" anchor="t">
            <a:spAutoFit/>
          </a:bodyPr>
          <a:lstStyle/>
          <a:p>
            <a:pPr algn="l">
              <a:lnSpc>
                <a:spcPts val="9349"/>
              </a:lnSpc>
            </a:pPr>
            <a:r>
              <a:rPr lang="en-US" sz="8499" b="1">
                <a:solidFill>
                  <a:srgbClr val="010204"/>
                </a:solidFill>
                <a:latin typeface="Roboto Slab Bold"/>
                <a:ea typeface="Roboto Slab Bold"/>
                <a:cs typeface="Roboto Slab Bold"/>
                <a:sym typeface="Roboto Slab Bold"/>
              </a:rPr>
              <a:t>DIGNITY</a:t>
            </a:r>
          </a:p>
        </p:txBody>
      </p:sp>
      <p:sp>
        <p:nvSpPr>
          <p:cNvPr id="15" name="Freeform 7">
            <a:extLst>
              <a:ext uri="{FF2B5EF4-FFF2-40B4-BE49-F238E27FC236}">
                <a16:creationId xmlns:a16="http://schemas.microsoft.com/office/drawing/2014/main" id="{23C7FD53-23B7-BF5F-EE25-272C25EAC17D}"/>
              </a:ext>
            </a:extLst>
          </p:cNvPr>
          <p:cNvSpPr/>
          <p:nvPr/>
        </p:nvSpPr>
        <p:spPr>
          <a:xfrm>
            <a:off x="10550423" y="8954376"/>
            <a:ext cx="4282106" cy="1078992"/>
          </a:xfrm>
          <a:custGeom>
            <a:avLst/>
            <a:gdLst/>
            <a:ahLst/>
            <a:cxnLst/>
            <a:rect l="l" t="t" r="r" b="b"/>
            <a:pathLst>
              <a:path w="4282106" h="1078900">
                <a:moveTo>
                  <a:pt x="0" y="0"/>
                </a:moveTo>
                <a:lnTo>
                  <a:pt x="4282106" y="0"/>
                </a:lnTo>
                <a:lnTo>
                  <a:pt x="4282106" y="1078900"/>
                </a:lnTo>
                <a:lnTo>
                  <a:pt x="0" y="1078900"/>
                </a:lnTo>
                <a:lnTo>
                  <a:pt x="0" y="0"/>
                </a:lnTo>
                <a:close/>
              </a:path>
            </a:pathLst>
          </a:custGeom>
          <a:blipFill>
            <a:blip r:embed="rId4"/>
            <a:stretch>
              <a:fillRect t="-55093" b="-55922"/>
            </a:stretch>
          </a:blipFill>
        </p:spPr>
        <p:txBody>
          <a:bodyPr/>
          <a:lstStyle/>
          <a:p>
            <a:endParaRPr lang="en-US"/>
          </a:p>
        </p:txBody>
      </p:sp>
      <p:pic>
        <p:nvPicPr>
          <p:cNvPr id="16" name="Picture 15">
            <a:extLst>
              <a:ext uri="{FF2B5EF4-FFF2-40B4-BE49-F238E27FC236}">
                <a16:creationId xmlns:a16="http://schemas.microsoft.com/office/drawing/2014/main" id="{ABC0B9D9-ED7F-FD0B-E318-A458C62667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73503" y="8954376"/>
            <a:ext cx="2713347" cy="107899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Freeform 2"/>
          <p:cNvSpPr/>
          <p:nvPr/>
        </p:nvSpPr>
        <p:spPr>
          <a:xfrm rot="5400000">
            <a:off x="-1928939" y="4752804"/>
            <a:ext cx="16230600" cy="466630"/>
          </a:xfrm>
          <a:custGeom>
            <a:avLst/>
            <a:gdLst/>
            <a:ahLst/>
            <a:cxnLst/>
            <a:rect l="l" t="t" r="r" b="b"/>
            <a:pathLst>
              <a:path w="16230600" h="466630">
                <a:moveTo>
                  <a:pt x="0" y="0"/>
                </a:moveTo>
                <a:lnTo>
                  <a:pt x="16230600" y="0"/>
                </a:lnTo>
                <a:lnTo>
                  <a:pt x="16230600" y="466629"/>
                </a:lnTo>
                <a:lnTo>
                  <a:pt x="0" y="466629"/>
                </a:lnTo>
                <a:lnTo>
                  <a:pt x="0" y="0"/>
                </a:lnTo>
                <a:close/>
              </a:path>
            </a:pathLst>
          </a:custGeom>
          <a:blipFill>
            <a:blip r:embed="rId3">
              <a:alphaModFix amt="70000"/>
            </a:blip>
            <a:stretch>
              <a:fillRect/>
            </a:stretch>
          </a:blipFill>
        </p:spPr>
        <p:txBody>
          <a:bodyPr/>
          <a:lstStyle/>
          <a:p>
            <a:endParaRPr lang="en-US"/>
          </a:p>
        </p:txBody>
      </p:sp>
      <p:grpSp>
        <p:nvGrpSpPr>
          <p:cNvPr id="3" name="Group 3"/>
          <p:cNvGrpSpPr/>
          <p:nvPr/>
        </p:nvGrpSpPr>
        <p:grpSpPr>
          <a:xfrm>
            <a:off x="0" y="0"/>
            <a:ext cx="6186361" cy="10287000"/>
            <a:chOff x="0" y="0"/>
            <a:chExt cx="1629330" cy="2709333"/>
          </a:xfrm>
        </p:grpSpPr>
        <p:sp>
          <p:nvSpPr>
            <p:cNvPr id="4" name="Freeform 4"/>
            <p:cNvSpPr/>
            <p:nvPr/>
          </p:nvSpPr>
          <p:spPr>
            <a:xfrm>
              <a:off x="0" y="0"/>
              <a:ext cx="1629330" cy="2709333"/>
            </a:xfrm>
            <a:custGeom>
              <a:avLst/>
              <a:gdLst/>
              <a:ahLst/>
              <a:cxnLst/>
              <a:rect l="l" t="t" r="r" b="b"/>
              <a:pathLst>
                <a:path w="1629330" h="2709333">
                  <a:moveTo>
                    <a:pt x="0" y="0"/>
                  </a:moveTo>
                  <a:lnTo>
                    <a:pt x="1629330" y="0"/>
                  </a:lnTo>
                  <a:lnTo>
                    <a:pt x="1629330" y="2709333"/>
                  </a:lnTo>
                  <a:lnTo>
                    <a:pt x="0" y="2709333"/>
                  </a:lnTo>
                  <a:close/>
                </a:path>
              </a:pathLst>
            </a:custGeom>
            <a:solidFill>
              <a:srgbClr val="F8A69F"/>
            </a:solidFill>
          </p:spPr>
          <p:txBody>
            <a:bodyPr/>
            <a:lstStyle/>
            <a:p>
              <a:endParaRPr lang="en-US"/>
            </a:p>
          </p:txBody>
        </p:sp>
        <p:sp>
          <p:nvSpPr>
            <p:cNvPr id="5" name="TextBox 5"/>
            <p:cNvSpPr txBox="1"/>
            <p:nvPr/>
          </p:nvSpPr>
          <p:spPr>
            <a:xfrm>
              <a:off x="0" y="-38100"/>
              <a:ext cx="1629330" cy="2747433"/>
            </a:xfrm>
            <a:prstGeom prst="rect">
              <a:avLst/>
            </a:prstGeom>
          </p:spPr>
          <p:txBody>
            <a:bodyPr lIns="50800" tIns="50800" rIns="50800" bIns="50800" rtlCol="0" anchor="ctr"/>
            <a:lstStyle/>
            <a:p>
              <a:pPr algn="ctr">
                <a:lnSpc>
                  <a:spcPts val="3405"/>
                </a:lnSpc>
              </a:pPr>
              <a:endParaRPr/>
            </a:p>
          </p:txBody>
        </p:sp>
      </p:grpSp>
      <p:sp>
        <p:nvSpPr>
          <p:cNvPr id="6" name="Freeform 6"/>
          <p:cNvSpPr/>
          <p:nvPr/>
        </p:nvSpPr>
        <p:spPr>
          <a:xfrm rot="-521369">
            <a:off x="-447805" y="6565876"/>
            <a:ext cx="3569273" cy="3328636"/>
          </a:xfrm>
          <a:custGeom>
            <a:avLst/>
            <a:gdLst/>
            <a:ahLst/>
            <a:cxnLst/>
            <a:rect l="l" t="t" r="r" b="b"/>
            <a:pathLst>
              <a:path w="3569273" h="3328636">
                <a:moveTo>
                  <a:pt x="0" y="0"/>
                </a:moveTo>
                <a:lnTo>
                  <a:pt x="3569274" y="0"/>
                </a:lnTo>
                <a:lnTo>
                  <a:pt x="3569274" y="3328637"/>
                </a:lnTo>
                <a:lnTo>
                  <a:pt x="0" y="3328637"/>
                </a:lnTo>
                <a:lnTo>
                  <a:pt x="0" y="0"/>
                </a:lnTo>
                <a:close/>
              </a:path>
            </a:pathLst>
          </a:custGeom>
          <a:blipFill>
            <a:blip r:embed="rId4"/>
            <a:stretch>
              <a:fillRect l="-131393" t="-492772" r="-354061" b="-35006"/>
            </a:stretch>
          </a:blipFill>
        </p:spPr>
        <p:txBody>
          <a:bodyPr/>
          <a:lstStyle/>
          <a:p>
            <a:endParaRPr lang="en-US"/>
          </a:p>
        </p:txBody>
      </p:sp>
      <p:sp>
        <p:nvSpPr>
          <p:cNvPr id="7" name="Freeform 7"/>
          <p:cNvSpPr/>
          <p:nvPr/>
        </p:nvSpPr>
        <p:spPr>
          <a:xfrm rot="743827">
            <a:off x="2635069" y="7410505"/>
            <a:ext cx="3602821" cy="3087742"/>
          </a:xfrm>
          <a:custGeom>
            <a:avLst/>
            <a:gdLst/>
            <a:ahLst/>
            <a:cxnLst/>
            <a:rect l="l" t="t" r="r" b="b"/>
            <a:pathLst>
              <a:path w="3602821" h="3087742">
                <a:moveTo>
                  <a:pt x="0" y="0"/>
                </a:moveTo>
                <a:lnTo>
                  <a:pt x="3602821" y="0"/>
                </a:lnTo>
                <a:lnTo>
                  <a:pt x="3602821" y="3087742"/>
                </a:lnTo>
                <a:lnTo>
                  <a:pt x="0" y="3087742"/>
                </a:lnTo>
                <a:lnTo>
                  <a:pt x="0" y="0"/>
                </a:lnTo>
                <a:close/>
              </a:path>
            </a:pathLst>
          </a:custGeom>
          <a:blipFill>
            <a:blip r:embed="rId4"/>
            <a:stretch>
              <a:fillRect l="-265917" t="-31387" r="-265642" b="-605524"/>
            </a:stretch>
          </a:blipFill>
        </p:spPr>
        <p:txBody>
          <a:bodyPr/>
          <a:lstStyle/>
          <a:p>
            <a:endParaRPr lang="en-US"/>
          </a:p>
        </p:txBody>
      </p:sp>
      <p:sp>
        <p:nvSpPr>
          <p:cNvPr id="8" name="Freeform 8"/>
          <p:cNvSpPr/>
          <p:nvPr/>
        </p:nvSpPr>
        <p:spPr>
          <a:xfrm rot="-5400000">
            <a:off x="-236294" y="-603731"/>
            <a:ext cx="3456074" cy="3202874"/>
          </a:xfrm>
          <a:custGeom>
            <a:avLst/>
            <a:gdLst/>
            <a:ahLst/>
            <a:cxnLst/>
            <a:rect l="l" t="t" r="r" b="b"/>
            <a:pathLst>
              <a:path w="3456074" h="3202874">
                <a:moveTo>
                  <a:pt x="0" y="0"/>
                </a:moveTo>
                <a:lnTo>
                  <a:pt x="3456074" y="0"/>
                </a:lnTo>
                <a:lnTo>
                  <a:pt x="3456074" y="3202875"/>
                </a:lnTo>
                <a:lnTo>
                  <a:pt x="0" y="3202875"/>
                </a:lnTo>
                <a:lnTo>
                  <a:pt x="0" y="0"/>
                </a:lnTo>
                <a:close/>
              </a:path>
            </a:pathLst>
          </a:custGeom>
          <a:blipFill>
            <a:blip r:embed="rId4"/>
            <a:stretch>
              <a:fillRect l="-332592" t="-237589" r="-114726" b="-252997"/>
            </a:stretch>
          </a:blipFill>
        </p:spPr>
        <p:txBody>
          <a:bodyPr/>
          <a:lstStyle/>
          <a:p>
            <a:endParaRPr lang="en-US"/>
          </a:p>
        </p:txBody>
      </p:sp>
      <p:sp>
        <p:nvSpPr>
          <p:cNvPr id="9" name="Freeform 9"/>
          <p:cNvSpPr/>
          <p:nvPr/>
        </p:nvSpPr>
        <p:spPr>
          <a:xfrm>
            <a:off x="3039164" y="2504952"/>
            <a:ext cx="3803206" cy="4296362"/>
          </a:xfrm>
          <a:custGeom>
            <a:avLst/>
            <a:gdLst/>
            <a:ahLst/>
            <a:cxnLst/>
            <a:rect l="l" t="t" r="r" b="b"/>
            <a:pathLst>
              <a:path w="3803206" h="4296362">
                <a:moveTo>
                  <a:pt x="0" y="0"/>
                </a:moveTo>
                <a:lnTo>
                  <a:pt x="3803206" y="0"/>
                </a:lnTo>
                <a:lnTo>
                  <a:pt x="3803206" y="4296362"/>
                </a:lnTo>
                <a:lnTo>
                  <a:pt x="0" y="4296362"/>
                </a:lnTo>
                <a:lnTo>
                  <a:pt x="0" y="0"/>
                </a:lnTo>
                <a:close/>
              </a:path>
            </a:pathLst>
          </a:custGeom>
          <a:blipFill>
            <a:blip r:embed="rId4"/>
            <a:stretch>
              <a:fillRect l="-38467" t="-511990" r="-594597" b="-36929"/>
            </a:stretch>
          </a:blipFill>
        </p:spPr>
        <p:txBody>
          <a:bodyPr/>
          <a:lstStyle/>
          <a:p>
            <a:endParaRPr lang="en-US"/>
          </a:p>
        </p:txBody>
      </p:sp>
      <p:sp>
        <p:nvSpPr>
          <p:cNvPr id="10" name="Freeform 10"/>
          <p:cNvSpPr/>
          <p:nvPr/>
        </p:nvSpPr>
        <p:spPr>
          <a:xfrm rot="-652084">
            <a:off x="-480721" y="2758941"/>
            <a:ext cx="4112013" cy="3788385"/>
          </a:xfrm>
          <a:custGeom>
            <a:avLst/>
            <a:gdLst/>
            <a:ahLst/>
            <a:cxnLst/>
            <a:rect l="l" t="t" r="r" b="b"/>
            <a:pathLst>
              <a:path w="4112013" h="3788385">
                <a:moveTo>
                  <a:pt x="0" y="0"/>
                </a:moveTo>
                <a:lnTo>
                  <a:pt x="4112013" y="0"/>
                </a:lnTo>
                <a:lnTo>
                  <a:pt x="4112013" y="3788385"/>
                </a:lnTo>
                <a:lnTo>
                  <a:pt x="0" y="3788385"/>
                </a:lnTo>
                <a:lnTo>
                  <a:pt x="0" y="0"/>
                </a:lnTo>
                <a:close/>
              </a:path>
            </a:pathLst>
          </a:custGeom>
          <a:blipFill>
            <a:blip r:embed="rId4"/>
            <a:stretch>
              <a:fillRect l="-235432" t="-252170" r="-234212" b="-266137"/>
            </a:stretch>
          </a:blipFill>
        </p:spPr>
        <p:txBody>
          <a:bodyPr/>
          <a:lstStyle/>
          <a:p>
            <a:endParaRPr lang="en-US"/>
          </a:p>
        </p:txBody>
      </p:sp>
      <p:sp>
        <p:nvSpPr>
          <p:cNvPr id="11" name="Freeform 11"/>
          <p:cNvSpPr/>
          <p:nvPr/>
        </p:nvSpPr>
        <p:spPr>
          <a:xfrm>
            <a:off x="3182117" y="-481444"/>
            <a:ext cx="3237559" cy="3020289"/>
          </a:xfrm>
          <a:custGeom>
            <a:avLst/>
            <a:gdLst/>
            <a:ahLst/>
            <a:cxnLst/>
            <a:rect l="l" t="t" r="r" b="b"/>
            <a:pathLst>
              <a:path w="3237559" h="3020289">
                <a:moveTo>
                  <a:pt x="0" y="0"/>
                </a:moveTo>
                <a:lnTo>
                  <a:pt x="3237558" y="0"/>
                </a:lnTo>
                <a:lnTo>
                  <a:pt x="3237558" y="3020288"/>
                </a:lnTo>
                <a:lnTo>
                  <a:pt x="0" y="3020288"/>
                </a:lnTo>
                <a:lnTo>
                  <a:pt x="0" y="0"/>
                </a:lnTo>
                <a:close/>
              </a:path>
            </a:pathLst>
          </a:custGeom>
          <a:blipFill>
            <a:blip r:embed="rId4"/>
            <a:stretch>
              <a:fillRect l="-252766" t="-145490" r="-252491" b="-403308"/>
            </a:stretch>
          </a:blipFill>
        </p:spPr>
        <p:txBody>
          <a:bodyPr/>
          <a:lstStyle/>
          <a:p>
            <a:endParaRPr lang="en-US"/>
          </a:p>
        </p:txBody>
      </p:sp>
      <p:sp>
        <p:nvSpPr>
          <p:cNvPr id="12" name="TextBox 12"/>
          <p:cNvSpPr txBox="1"/>
          <p:nvPr/>
        </p:nvSpPr>
        <p:spPr>
          <a:xfrm>
            <a:off x="7816256" y="2261968"/>
            <a:ext cx="8940670" cy="5438775"/>
          </a:xfrm>
          <a:prstGeom prst="rect">
            <a:avLst/>
          </a:prstGeom>
        </p:spPr>
        <p:txBody>
          <a:bodyPr lIns="0" tIns="0" rIns="0" bIns="0" rtlCol="0" anchor="t">
            <a:spAutoFit/>
          </a:bodyPr>
          <a:lstStyle/>
          <a:p>
            <a:pPr marL="0" lvl="0" indent="0" algn="ctr">
              <a:lnSpc>
                <a:spcPts val="7195"/>
              </a:lnSpc>
              <a:spcBef>
                <a:spcPct val="0"/>
              </a:spcBef>
            </a:pPr>
            <a:r>
              <a:rPr lang="en-US" sz="5996" b="1">
                <a:solidFill>
                  <a:srgbClr val="010204"/>
                </a:solidFill>
                <a:latin typeface="Roboto Bold"/>
                <a:ea typeface="Roboto Bold"/>
                <a:cs typeface="Roboto Bold"/>
                <a:sym typeface="Roboto Bold"/>
              </a:rPr>
              <a:t>How do we ensure that a maternity patient feels seen, heard, safe and valued in their care, especially during vulnerable moments?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85844" y="822970"/>
            <a:ext cx="18459689" cy="1506835"/>
            <a:chOff x="0" y="0"/>
            <a:chExt cx="9392053" cy="766658"/>
          </a:xfrm>
        </p:grpSpPr>
        <p:sp>
          <p:nvSpPr>
            <p:cNvPr id="3" name="Freeform 3"/>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4" name="TextBox 4"/>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82863" y="4700302"/>
            <a:ext cx="4001956" cy="901611"/>
            <a:chOff x="0" y="0"/>
            <a:chExt cx="1155615" cy="260351"/>
          </a:xfrm>
        </p:grpSpPr>
        <p:sp>
          <p:nvSpPr>
            <p:cNvPr id="6" name="Freeform 6"/>
            <p:cNvSpPr/>
            <p:nvPr/>
          </p:nvSpPr>
          <p:spPr>
            <a:xfrm>
              <a:off x="0" y="0"/>
              <a:ext cx="1155615" cy="260351"/>
            </a:xfrm>
            <a:custGeom>
              <a:avLst/>
              <a:gdLst/>
              <a:ahLst/>
              <a:cxnLst/>
              <a:rect l="l" t="t" r="r" b="b"/>
              <a:pathLst>
                <a:path w="1155615" h="260351">
                  <a:moveTo>
                    <a:pt x="98661" y="0"/>
                  </a:moveTo>
                  <a:lnTo>
                    <a:pt x="1056954" y="0"/>
                  </a:lnTo>
                  <a:cubicBezTo>
                    <a:pt x="1111443" y="0"/>
                    <a:pt x="1155615" y="44172"/>
                    <a:pt x="1155615" y="98661"/>
                  </a:cubicBezTo>
                  <a:lnTo>
                    <a:pt x="1155615" y="161690"/>
                  </a:lnTo>
                  <a:cubicBezTo>
                    <a:pt x="1155615" y="187857"/>
                    <a:pt x="1145220" y="212952"/>
                    <a:pt x="1126718" y="231454"/>
                  </a:cubicBezTo>
                  <a:cubicBezTo>
                    <a:pt x="1108215" y="249957"/>
                    <a:pt x="1083120" y="260351"/>
                    <a:pt x="1056954" y="260351"/>
                  </a:cubicBezTo>
                  <a:lnTo>
                    <a:pt x="98661" y="260351"/>
                  </a:lnTo>
                  <a:cubicBezTo>
                    <a:pt x="72495" y="260351"/>
                    <a:pt x="47400" y="249957"/>
                    <a:pt x="28897" y="231454"/>
                  </a:cubicBezTo>
                  <a:cubicBezTo>
                    <a:pt x="10395" y="212952"/>
                    <a:pt x="0" y="187857"/>
                    <a:pt x="0" y="161690"/>
                  </a:cubicBezTo>
                  <a:lnTo>
                    <a:pt x="0" y="98661"/>
                  </a:lnTo>
                  <a:cubicBezTo>
                    <a:pt x="0" y="72495"/>
                    <a:pt x="10395" y="47400"/>
                    <a:pt x="28897" y="28897"/>
                  </a:cubicBezTo>
                  <a:cubicBezTo>
                    <a:pt x="47400" y="10395"/>
                    <a:pt x="72495" y="0"/>
                    <a:pt x="98661" y="0"/>
                  </a:cubicBezTo>
                  <a:close/>
                </a:path>
              </a:pathLst>
            </a:custGeom>
            <a:solidFill>
              <a:srgbClr val="F8A69F"/>
            </a:solidFill>
          </p:spPr>
          <p:txBody>
            <a:bodyPr/>
            <a:lstStyle/>
            <a:p>
              <a:endParaRPr lang="en-US"/>
            </a:p>
          </p:txBody>
        </p:sp>
        <p:sp>
          <p:nvSpPr>
            <p:cNvPr id="7" name="TextBox 7"/>
            <p:cNvSpPr txBox="1"/>
            <p:nvPr/>
          </p:nvSpPr>
          <p:spPr>
            <a:xfrm>
              <a:off x="0" y="-47625"/>
              <a:ext cx="1155615" cy="307976"/>
            </a:xfrm>
            <a:prstGeom prst="rect">
              <a:avLst/>
            </a:prstGeom>
          </p:spPr>
          <p:txBody>
            <a:bodyPr lIns="254000" tIns="254000" rIns="254000" bIns="254000" rtlCol="0" anchor="ctr"/>
            <a:lstStyle/>
            <a:p>
              <a:pPr marL="0" lvl="0" indent="0" algn="ctr">
                <a:lnSpc>
                  <a:spcPts val="3698"/>
                </a:lnSpc>
              </a:pPr>
              <a:r>
                <a:rPr lang="en-US" sz="2699" b="1" spc="-53">
                  <a:solidFill>
                    <a:srgbClr val="010204"/>
                  </a:solidFill>
                  <a:latin typeface="Roboto Bold"/>
                  <a:ea typeface="Roboto Bold"/>
                  <a:cs typeface="Roboto Bold"/>
                  <a:sym typeface="Roboto Bold"/>
                </a:rPr>
                <a:t>OBJECTIVE 1</a:t>
              </a:r>
            </a:p>
          </p:txBody>
        </p:sp>
      </p:grpSp>
      <p:grpSp>
        <p:nvGrpSpPr>
          <p:cNvPr id="8" name="Group 8"/>
          <p:cNvGrpSpPr/>
          <p:nvPr/>
        </p:nvGrpSpPr>
        <p:grpSpPr>
          <a:xfrm>
            <a:off x="4922969" y="4700302"/>
            <a:ext cx="4001956" cy="901611"/>
            <a:chOff x="0" y="0"/>
            <a:chExt cx="1155615" cy="260351"/>
          </a:xfrm>
        </p:grpSpPr>
        <p:sp>
          <p:nvSpPr>
            <p:cNvPr id="9" name="Freeform 9"/>
            <p:cNvSpPr/>
            <p:nvPr/>
          </p:nvSpPr>
          <p:spPr>
            <a:xfrm>
              <a:off x="0" y="0"/>
              <a:ext cx="1155615" cy="260351"/>
            </a:xfrm>
            <a:custGeom>
              <a:avLst/>
              <a:gdLst/>
              <a:ahLst/>
              <a:cxnLst/>
              <a:rect l="l" t="t" r="r" b="b"/>
              <a:pathLst>
                <a:path w="1155615" h="260351">
                  <a:moveTo>
                    <a:pt x="98661" y="0"/>
                  </a:moveTo>
                  <a:lnTo>
                    <a:pt x="1056954" y="0"/>
                  </a:lnTo>
                  <a:cubicBezTo>
                    <a:pt x="1111443" y="0"/>
                    <a:pt x="1155615" y="44172"/>
                    <a:pt x="1155615" y="98661"/>
                  </a:cubicBezTo>
                  <a:lnTo>
                    <a:pt x="1155615" y="161690"/>
                  </a:lnTo>
                  <a:cubicBezTo>
                    <a:pt x="1155615" y="187857"/>
                    <a:pt x="1145220" y="212952"/>
                    <a:pt x="1126718" y="231454"/>
                  </a:cubicBezTo>
                  <a:cubicBezTo>
                    <a:pt x="1108215" y="249957"/>
                    <a:pt x="1083120" y="260351"/>
                    <a:pt x="1056954" y="260351"/>
                  </a:cubicBezTo>
                  <a:lnTo>
                    <a:pt x="98661" y="260351"/>
                  </a:lnTo>
                  <a:cubicBezTo>
                    <a:pt x="72495" y="260351"/>
                    <a:pt x="47400" y="249957"/>
                    <a:pt x="28897" y="231454"/>
                  </a:cubicBezTo>
                  <a:cubicBezTo>
                    <a:pt x="10395" y="212952"/>
                    <a:pt x="0" y="187857"/>
                    <a:pt x="0" y="161690"/>
                  </a:cubicBezTo>
                  <a:lnTo>
                    <a:pt x="0" y="98661"/>
                  </a:lnTo>
                  <a:cubicBezTo>
                    <a:pt x="0" y="72495"/>
                    <a:pt x="10395" y="47400"/>
                    <a:pt x="28897" y="28897"/>
                  </a:cubicBezTo>
                  <a:cubicBezTo>
                    <a:pt x="47400" y="10395"/>
                    <a:pt x="72495" y="0"/>
                    <a:pt x="98661" y="0"/>
                  </a:cubicBezTo>
                  <a:close/>
                </a:path>
              </a:pathLst>
            </a:custGeom>
            <a:solidFill>
              <a:srgbClr val="F8A69F"/>
            </a:solidFill>
          </p:spPr>
          <p:txBody>
            <a:bodyPr/>
            <a:lstStyle/>
            <a:p>
              <a:endParaRPr lang="en-US"/>
            </a:p>
          </p:txBody>
        </p:sp>
        <p:sp>
          <p:nvSpPr>
            <p:cNvPr id="10" name="TextBox 10"/>
            <p:cNvSpPr txBox="1"/>
            <p:nvPr/>
          </p:nvSpPr>
          <p:spPr>
            <a:xfrm>
              <a:off x="0" y="-47625"/>
              <a:ext cx="1155615" cy="307976"/>
            </a:xfrm>
            <a:prstGeom prst="rect">
              <a:avLst/>
            </a:prstGeom>
          </p:spPr>
          <p:txBody>
            <a:bodyPr lIns="254000" tIns="254000" rIns="254000" bIns="254000" rtlCol="0" anchor="ctr"/>
            <a:lstStyle/>
            <a:p>
              <a:pPr marL="0" lvl="0" indent="0" algn="ctr">
                <a:lnSpc>
                  <a:spcPts val="3698"/>
                </a:lnSpc>
              </a:pPr>
              <a:r>
                <a:rPr lang="en-US" sz="2699" b="1" spc="-53">
                  <a:solidFill>
                    <a:srgbClr val="010204"/>
                  </a:solidFill>
                  <a:latin typeface="Roboto Bold"/>
                  <a:ea typeface="Roboto Bold"/>
                  <a:cs typeface="Roboto Bold"/>
                  <a:sym typeface="Roboto Bold"/>
                </a:rPr>
                <a:t>OBJECTIVE 2</a:t>
              </a:r>
            </a:p>
          </p:txBody>
        </p:sp>
      </p:grpSp>
      <p:sp>
        <p:nvSpPr>
          <p:cNvPr id="11" name="Freeform 11"/>
          <p:cNvSpPr/>
          <p:nvPr/>
        </p:nvSpPr>
        <p:spPr>
          <a:xfrm>
            <a:off x="6163403" y="3207267"/>
            <a:ext cx="1524000" cy="1260764"/>
          </a:xfrm>
          <a:custGeom>
            <a:avLst/>
            <a:gdLst/>
            <a:ahLst/>
            <a:cxnLst/>
            <a:rect l="l" t="t" r="r" b="b"/>
            <a:pathLst>
              <a:path w="1524000" h="1260764">
                <a:moveTo>
                  <a:pt x="0" y="0"/>
                </a:moveTo>
                <a:lnTo>
                  <a:pt x="1524000" y="0"/>
                </a:lnTo>
                <a:lnTo>
                  <a:pt x="1524000" y="1260764"/>
                </a:lnTo>
                <a:lnTo>
                  <a:pt x="0" y="12607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2" name="Group 12"/>
          <p:cNvGrpSpPr/>
          <p:nvPr/>
        </p:nvGrpSpPr>
        <p:grpSpPr>
          <a:xfrm>
            <a:off x="9363075" y="4700302"/>
            <a:ext cx="4001956" cy="901611"/>
            <a:chOff x="0" y="0"/>
            <a:chExt cx="1155615" cy="260351"/>
          </a:xfrm>
        </p:grpSpPr>
        <p:sp>
          <p:nvSpPr>
            <p:cNvPr id="13" name="Freeform 13"/>
            <p:cNvSpPr/>
            <p:nvPr/>
          </p:nvSpPr>
          <p:spPr>
            <a:xfrm>
              <a:off x="0" y="0"/>
              <a:ext cx="1155615" cy="260351"/>
            </a:xfrm>
            <a:custGeom>
              <a:avLst/>
              <a:gdLst/>
              <a:ahLst/>
              <a:cxnLst/>
              <a:rect l="l" t="t" r="r" b="b"/>
              <a:pathLst>
                <a:path w="1155615" h="260351">
                  <a:moveTo>
                    <a:pt x="98661" y="0"/>
                  </a:moveTo>
                  <a:lnTo>
                    <a:pt x="1056954" y="0"/>
                  </a:lnTo>
                  <a:cubicBezTo>
                    <a:pt x="1111443" y="0"/>
                    <a:pt x="1155615" y="44172"/>
                    <a:pt x="1155615" y="98661"/>
                  </a:cubicBezTo>
                  <a:lnTo>
                    <a:pt x="1155615" y="161690"/>
                  </a:lnTo>
                  <a:cubicBezTo>
                    <a:pt x="1155615" y="187857"/>
                    <a:pt x="1145220" y="212952"/>
                    <a:pt x="1126718" y="231454"/>
                  </a:cubicBezTo>
                  <a:cubicBezTo>
                    <a:pt x="1108215" y="249957"/>
                    <a:pt x="1083120" y="260351"/>
                    <a:pt x="1056954" y="260351"/>
                  </a:cubicBezTo>
                  <a:lnTo>
                    <a:pt x="98661" y="260351"/>
                  </a:lnTo>
                  <a:cubicBezTo>
                    <a:pt x="72495" y="260351"/>
                    <a:pt x="47400" y="249957"/>
                    <a:pt x="28897" y="231454"/>
                  </a:cubicBezTo>
                  <a:cubicBezTo>
                    <a:pt x="10395" y="212952"/>
                    <a:pt x="0" y="187857"/>
                    <a:pt x="0" y="161690"/>
                  </a:cubicBezTo>
                  <a:lnTo>
                    <a:pt x="0" y="98661"/>
                  </a:lnTo>
                  <a:cubicBezTo>
                    <a:pt x="0" y="72495"/>
                    <a:pt x="10395" y="47400"/>
                    <a:pt x="28897" y="28897"/>
                  </a:cubicBezTo>
                  <a:cubicBezTo>
                    <a:pt x="47400" y="10395"/>
                    <a:pt x="72495" y="0"/>
                    <a:pt x="98661" y="0"/>
                  </a:cubicBezTo>
                  <a:close/>
                </a:path>
              </a:pathLst>
            </a:custGeom>
            <a:solidFill>
              <a:srgbClr val="F8A69F"/>
            </a:solidFill>
          </p:spPr>
          <p:txBody>
            <a:bodyPr/>
            <a:lstStyle/>
            <a:p>
              <a:endParaRPr lang="en-US"/>
            </a:p>
          </p:txBody>
        </p:sp>
        <p:sp>
          <p:nvSpPr>
            <p:cNvPr id="14" name="TextBox 14"/>
            <p:cNvSpPr txBox="1"/>
            <p:nvPr/>
          </p:nvSpPr>
          <p:spPr>
            <a:xfrm>
              <a:off x="0" y="-47625"/>
              <a:ext cx="1155615" cy="307976"/>
            </a:xfrm>
            <a:prstGeom prst="rect">
              <a:avLst/>
            </a:prstGeom>
          </p:spPr>
          <p:txBody>
            <a:bodyPr lIns="254000" tIns="254000" rIns="254000" bIns="254000" rtlCol="0" anchor="ctr"/>
            <a:lstStyle/>
            <a:p>
              <a:pPr marL="0" lvl="0" indent="0" algn="ctr">
                <a:lnSpc>
                  <a:spcPts val="3698"/>
                </a:lnSpc>
              </a:pPr>
              <a:r>
                <a:rPr lang="en-US" sz="2699" b="1" spc="-53">
                  <a:solidFill>
                    <a:srgbClr val="010204"/>
                  </a:solidFill>
                  <a:latin typeface="Roboto Bold"/>
                  <a:ea typeface="Roboto Bold"/>
                  <a:cs typeface="Roboto Bold"/>
                  <a:sym typeface="Roboto Bold"/>
                </a:rPr>
                <a:t>OBJECTIVE 3</a:t>
              </a:r>
            </a:p>
          </p:txBody>
        </p:sp>
      </p:grpSp>
      <p:sp>
        <p:nvSpPr>
          <p:cNvPr id="15" name="Freeform 15"/>
          <p:cNvSpPr/>
          <p:nvPr/>
        </p:nvSpPr>
        <p:spPr>
          <a:xfrm>
            <a:off x="10602053" y="2990661"/>
            <a:ext cx="1524000" cy="1524000"/>
          </a:xfrm>
          <a:custGeom>
            <a:avLst/>
            <a:gdLst/>
            <a:ahLst/>
            <a:cxnLst/>
            <a:rect l="l" t="t" r="r" b="b"/>
            <a:pathLst>
              <a:path w="1524000" h="1524000">
                <a:moveTo>
                  <a:pt x="0" y="0"/>
                </a:moveTo>
                <a:lnTo>
                  <a:pt x="1524000" y="0"/>
                </a:lnTo>
                <a:lnTo>
                  <a:pt x="1524000" y="1524000"/>
                </a:lnTo>
                <a:lnTo>
                  <a:pt x="0" y="1524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6" name="Group 16"/>
          <p:cNvGrpSpPr/>
          <p:nvPr/>
        </p:nvGrpSpPr>
        <p:grpSpPr>
          <a:xfrm>
            <a:off x="13803181" y="4700302"/>
            <a:ext cx="4001956" cy="901611"/>
            <a:chOff x="0" y="0"/>
            <a:chExt cx="1155615" cy="260351"/>
          </a:xfrm>
        </p:grpSpPr>
        <p:sp>
          <p:nvSpPr>
            <p:cNvPr id="17" name="Freeform 17"/>
            <p:cNvSpPr/>
            <p:nvPr/>
          </p:nvSpPr>
          <p:spPr>
            <a:xfrm>
              <a:off x="0" y="0"/>
              <a:ext cx="1155615" cy="260351"/>
            </a:xfrm>
            <a:custGeom>
              <a:avLst/>
              <a:gdLst/>
              <a:ahLst/>
              <a:cxnLst/>
              <a:rect l="l" t="t" r="r" b="b"/>
              <a:pathLst>
                <a:path w="1155615" h="260351">
                  <a:moveTo>
                    <a:pt x="98661" y="0"/>
                  </a:moveTo>
                  <a:lnTo>
                    <a:pt x="1056954" y="0"/>
                  </a:lnTo>
                  <a:cubicBezTo>
                    <a:pt x="1111443" y="0"/>
                    <a:pt x="1155615" y="44172"/>
                    <a:pt x="1155615" y="98661"/>
                  </a:cubicBezTo>
                  <a:lnTo>
                    <a:pt x="1155615" y="161690"/>
                  </a:lnTo>
                  <a:cubicBezTo>
                    <a:pt x="1155615" y="187857"/>
                    <a:pt x="1145220" y="212952"/>
                    <a:pt x="1126718" y="231454"/>
                  </a:cubicBezTo>
                  <a:cubicBezTo>
                    <a:pt x="1108215" y="249957"/>
                    <a:pt x="1083120" y="260351"/>
                    <a:pt x="1056954" y="260351"/>
                  </a:cubicBezTo>
                  <a:lnTo>
                    <a:pt x="98661" y="260351"/>
                  </a:lnTo>
                  <a:cubicBezTo>
                    <a:pt x="72495" y="260351"/>
                    <a:pt x="47400" y="249957"/>
                    <a:pt x="28897" y="231454"/>
                  </a:cubicBezTo>
                  <a:cubicBezTo>
                    <a:pt x="10395" y="212952"/>
                    <a:pt x="0" y="187857"/>
                    <a:pt x="0" y="161690"/>
                  </a:cubicBezTo>
                  <a:lnTo>
                    <a:pt x="0" y="98661"/>
                  </a:lnTo>
                  <a:cubicBezTo>
                    <a:pt x="0" y="72495"/>
                    <a:pt x="10395" y="47400"/>
                    <a:pt x="28897" y="28897"/>
                  </a:cubicBezTo>
                  <a:cubicBezTo>
                    <a:pt x="47400" y="10395"/>
                    <a:pt x="72495" y="0"/>
                    <a:pt x="98661" y="0"/>
                  </a:cubicBezTo>
                  <a:close/>
                </a:path>
              </a:pathLst>
            </a:custGeom>
            <a:solidFill>
              <a:srgbClr val="F8A69F"/>
            </a:solidFill>
          </p:spPr>
          <p:txBody>
            <a:bodyPr/>
            <a:lstStyle/>
            <a:p>
              <a:endParaRPr lang="en-US"/>
            </a:p>
          </p:txBody>
        </p:sp>
        <p:sp>
          <p:nvSpPr>
            <p:cNvPr id="18" name="TextBox 18"/>
            <p:cNvSpPr txBox="1"/>
            <p:nvPr/>
          </p:nvSpPr>
          <p:spPr>
            <a:xfrm>
              <a:off x="0" y="-47625"/>
              <a:ext cx="1155615" cy="307976"/>
            </a:xfrm>
            <a:prstGeom prst="rect">
              <a:avLst/>
            </a:prstGeom>
          </p:spPr>
          <p:txBody>
            <a:bodyPr lIns="254000" tIns="254000" rIns="254000" bIns="254000" rtlCol="0" anchor="ctr"/>
            <a:lstStyle/>
            <a:p>
              <a:pPr marL="0" lvl="0" indent="0" algn="ctr">
                <a:lnSpc>
                  <a:spcPts val="3698"/>
                </a:lnSpc>
              </a:pPr>
              <a:r>
                <a:rPr lang="en-US" sz="2699" b="1" spc="-53">
                  <a:solidFill>
                    <a:srgbClr val="010204"/>
                  </a:solidFill>
                  <a:latin typeface="Roboto Bold"/>
                  <a:ea typeface="Roboto Bold"/>
                  <a:cs typeface="Roboto Bold"/>
                  <a:sym typeface="Roboto Bold"/>
                </a:rPr>
                <a:t>OBJECTIVE 4</a:t>
              </a:r>
            </a:p>
          </p:txBody>
        </p:sp>
      </p:grpSp>
      <p:sp>
        <p:nvSpPr>
          <p:cNvPr id="19" name="Freeform 19"/>
          <p:cNvSpPr/>
          <p:nvPr/>
        </p:nvSpPr>
        <p:spPr>
          <a:xfrm>
            <a:off x="15042159" y="3037291"/>
            <a:ext cx="1524000" cy="1430740"/>
          </a:xfrm>
          <a:custGeom>
            <a:avLst/>
            <a:gdLst/>
            <a:ahLst/>
            <a:cxnLst/>
            <a:rect l="l" t="t" r="r" b="b"/>
            <a:pathLst>
              <a:path w="1524000" h="1430740">
                <a:moveTo>
                  <a:pt x="0" y="0"/>
                </a:moveTo>
                <a:lnTo>
                  <a:pt x="1524000" y="0"/>
                </a:lnTo>
                <a:lnTo>
                  <a:pt x="1524000" y="1430740"/>
                </a:lnTo>
                <a:lnTo>
                  <a:pt x="0" y="1430740"/>
                </a:lnTo>
                <a:lnTo>
                  <a:pt x="0" y="0"/>
                </a:lnTo>
                <a:close/>
              </a:path>
            </a:pathLst>
          </a:custGeom>
          <a:blipFill>
            <a:blip r:embed="rId7"/>
            <a:stretch>
              <a:fillRect l="-26980" t="-24384" r="-505512" b="-549336"/>
            </a:stretch>
          </a:blipFill>
        </p:spPr>
        <p:txBody>
          <a:bodyPr/>
          <a:lstStyle/>
          <a:p>
            <a:endParaRPr lang="en-US"/>
          </a:p>
        </p:txBody>
      </p:sp>
      <p:sp>
        <p:nvSpPr>
          <p:cNvPr id="20" name="Freeform 20"/>
          <p:cNvSpPr/>
          <p:nvPr/>
        </p:nvSpPr>
        <p:spPr>
          <a:xfrm>
            <a:off x="1721841" y="2918111"/>
            <a:ext cx="1524000" cy="1596549"/>
          </a:xfrm>
          <a:custGeom>
            <a:avLst/>
            <a:gdLst/>
            <a:ahLst/>
            <a:cxnLst/>
            <a:rect l="l" t="t" r="r" b="b"/>
            <a:pathLst>
              <a:path w="1524000" h="1596549">
                <a:moveTo>
                  <a:pt x="0" y="0"/>
                </a:moveTo>
                <a:lnTo>
                  <a:pt x="1524000" y="0"/>
                </a:lnTo>
                <a:lnTo>
                  <a:pt x="1524000" y="1596550"/>
                </a:lnTo>
                <a:lnTo>
                  <a:pt x="0" y="1596550"/>
                </a:lnTo>
                <a:lnTo>
                  <a:pt x="0" y="0"/>
                </a:lnTo>
                <a:close/>
              </a:path>
            </a:pathLst>
          </a:custGeom>
          <a:blipFill>
            <a:blip r:embed="rId8"/>
            <a:stretch>
              <a:fillRect l="-30277" t="-508417" r="-541975" b="-33288"/>
            </a:stretch>
          </a:blipFill>
        </p:spPr>
        <p:txBody>
          <a:bodyPr/>
          <a:lstStyle/>
          <a:p>
            <a:endParaRPr lang="en-US"/>
          </a:p>
        </p:txBody>
      </p:sp>
      <p:sp>
        <p:nvSpPr>
          <p:cNvPr id="21" name="TextBox 21"/>
          <p:cNvSpPr txBox="1"/>
          <p:nvPr/>
        </p:nvSpPr>
        <p:spPr>
          <a:xfrm>
            <a:off x="1028700" y="1028700"/>
            <a:ext cx="11268035" cy="1095375"/>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LEARNING OBJECTIVES</a:t>
            </a:r>
          </a:p>
        </p:txBody>
      </p:sp>
      <p:sp>
        <p:nvSpPr>
          <p:cNvPr id="22" name="TextBox 22"/>
          <p:cNvSpPr txBox="1"/>
          <p:nvPr/>
        </p:nvSpPr>
        <p:spPr>
          <a:xfrm>
            <a:off x="582096" y="5789176"/>
            <a:ext cx="4001956" cy="1856288"/>
          </a:xfrm>
          <a:prstGeom prst="rect">
            <a:avLst/>
          </a:prstGeom>
        </p:spPr>
        <p:txBody>
          <a:bodyPr lIns="0" tIns="0" rIns="0" bIns="0" rtlCol="0" anchor="t">
            <a:spAutoFit/>
          </a:bodyPr>
          <a:lstStyle/>
          <a:p>
            <a:pPr marL="0" lvl="0" indent="0" algn="ctr">
              <a:lnSpc>
                <a:spcPts val="3695"/>
              </a:lnSpc>
              <a:spcBef>
                <a:spcPct val="0"/>
              </a:spcBef>
            </a:pPr>
            <a:r>
              <a:rPr lang="en-US" sz="2697" spc="-53">
                <a:solidFill>
                  <a:srgbClr val="010204"/>
                </a:solidFill>
                <a:latin typeface="Roboto"/>
                <a:ea typeface="Roboto"/>
                <a:cs typeface="Roboto"/>
                <a:sym typeface="Roboto"/>
              </a:rPr>
              <a:t>Identify behaviors and language that can affirm patient dignity during maternity care.</a:t>
            </a:r>
          </a:p>
        </p:txBody>
      </p:sp>
      <p:sp>
        <p:nvSpPr>
          <p:cNvPr id="23" name="TextBox 23"/>
          <p:cNvSpPr txBox="1"/>
          <p:nvPr/>
        </p:nvSpPr>
        <p:spPr>
          <a:xfrm>
            <a:off x="5022202" y="5789176"/>
            <a:ext cx="4001956" cy="3256463"/>
          </a:xfrm>
          <a:prstGeom prst="rect">
            <a:avLst/>
          </a:prstGeom>
        </p:spPr>
        <p:txBody>
          <a:bodyPr lIns="0" tIns="0" rIns="0" bIns="0" rtlCol="0" anchor="t">
            <a:spAutoFit/>
          </a:bodyPr>
          <a:lstStyle/>
          <a:p>
            <a:pPr marL="0" lvl="0" indent="0" algn="ctr">
              <a:lnSpc>
                <a:spcPts val="3695"/>
              </a:lnSpc>
              <a:spcBef>
                <a:spcPct val="0"/>
              </a:spcBef>
            </a:pPr>
            <a:r>
              <a:rPr lang="en-US" sz="2697" spc="-53">
                <a:solidFill>
                  <a:srgbClr val="010204"/>
                </a:solidFill>
                <a:latin typeface="Roboto"/>
                <a:ea typeface="Roboto"/>
                <a:cs typeface="Roboto"/>
                <a:sym typeface="Roboto"/>
              </a:rPr>
              <a:t>D</a:t>
            </a:r>
            <a:r>
              <a:rPr lang="en-US" sz="2697" u="none" strike="noStrike" spc="-53">
                <a:solidFill>
                  <a:srgbClr val="010204"/>
                </a:solidFill>
                <a:latin typeface="Roboto"/>
                <a:ea typeface="Roboto"/>
                <a:cs typeface="Roboto"/>
                <a:sym typeface="Roboto"/>
              </a:rPr>
              <a:t>escribe the impact of maintaining privacy, respectful tone and acknowledging patient identity on maternal health experiences and outcomes.</a:t>
            </a:r>
          </a:p>
        </p:txBody>
      </p:sp>
      <p:sp>
        <p:nvSpPr>
          <p:cNvPr id="24" name="TextBox 24"/>
          <p:cNvSpPr txBox="1"/>
          <p:nvPr/>
        </p:nvSpPr>
        <p:spPr>
          <a:xfrm>
            <a:off x="9462308" y="5789176"/>
            <a:ext cx="4001956" cy="2323013"/>
          </a:xfrm>
          <a:prstGeom prst="rect">
            <a:avLst/>
          </a:prstGeom>
        </p:spPr>
        <p:txBody>
          <a:bodyPr lIns="0" tIns="0" rIns="0" bIns="0" rtlCol="0" anchor="t">
            <a:spAutoFit/>
          </a:bodyPr>
          <a:lstStyle/>
          <a:p>
            <a:pPr marL="0" lvl="0" indent="0" algn="ctr">
              <a:lnSpc>
                <a:spcPts val="3695"/>
              </a:lnSpc>
              <a:spcBef>
                <a:spcPct val="0"/>
              </a:spcBef>
            </a:pPr>
            <a:r>
              <a:rPr lang="en-US" sz="2697" spc="-53">
                <a:solidFill>
                  <a:srgbClr val="010204"/>
                </a:solidFill>
                <a:latin typeface="Roboto"/>
                <a:ea typeface="Roboto"/>
                <a:cs typeface="Roboto"/>
                <a:sym typeface="Roboto"/>
              </a:rPr>
              <a:t>P</a:t>
            </a:r>
            <a:r>
              <a:rPr lang="en-US" sz="2697" u="none" strike="noStrike" spc="-53">
                <a:solidFill>
                  <a:srgbClr val="010204"/>
                </a:solidFill>
                <a:latin typeface="Roboto"/>
                <a:ea typeface="Roboto"/>
                <a:cs typeface="Roboto"/>
                <a:sym typeface="Roboto"/>
              </a:rPr>
              <a:t>ractice responding to patient emotions and fears in ways that promote compassion and humanize care.</a:t>
            </a:r>
          </a:p>
        </p:txBody>
      </p:sp>
      <p:sp>
        <p:nvSpPr>
          <p:cNvPr id="25" name="TextBox 25"/>
          <p:cNvSpPr txBox="1"/>
          <p:nvPr/>
        </p:nvSpPr>
        <p:spPr>
          <a:xfrm>
            <a:off x="13902413" y="5789176"/>
            <a:ext cx="4001956" cy="2323013"/>
          </a:xfrm>
          <a:prstGeom prst="rect">
            <a:avLst/>
          </a:prstGeom>
        </p:spPr>
        <p:txBody>
          <a:bodyPr lIns="0" tIns="0" rIns="0" bIns="0" rtlCol="0" anchor="t">
            <a:spAutoFit/>
          </a:bodyPr>
          <a:lstStyle/>
          <a:p>
            <a:pPr marL="0" lvl="0" indent="0" algn="ctr">
              <a:lnSpc>
                <a:spcPts val="3695"/>
              </a:lnSpc>
              <a:spcBef>
                <a:spcPct val="0"/>
              </a:spcBef>
            </a:pPr>
            <a:r>
              <a:rPr lang="en-US" sz="2697" spc="-53">
                <a:solidFill>
                  <a:srgbClr val="010204"/>
                </a:solidFill>
                <a:latin typeface="Roboto"/>
                <a:ea typeface="Roboto"/>
                <a:cs typeface="Roboto"/>
                <a:sym typeface="Roboto"/>
              </a:rPr>
              <a:t>D</a:t>
            </a:r>
            <a:r>
              <a:rPr lang="en-US" sz="2697" u="none" strike="noStrike" spc="-53">
                <a:solidFill>
                  <a:srgbClr val="010204"/>
                </a:solidFill>
                <a:latin typeface="Roboto"/>
                <a:ea typeface="Roboto"/>
                <a:cs typeface="Roboto"/>
                <a:sym typeface="Roboto"/>
              </a:rPr>
              <a:t>emonstrate strategies to preserve patient dignity even during high-stress or emergency clinical situations.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2668252"/>
            <a:ext cx="16230600" cy="526745"/>
          </a:xfrm>
          <a:prstGeom prst="rect">
            <a:avLst/>
          </a:prstGeom>
        </p:spPr>
        <p:txBody>
          <a:bodyPr lIns="0" tIns="0" rIns="0" bIns="0" rtlCol="0" anchor="t">
            <a:spAutoFit/>
          </a:bodyPr>
          <a:lstStyle/>
          <a:p>
            <a:pPr algn="l">
              <a:lnSpc>
                <a:spcPts val="4196"/>
              </a:lnSpc>
            </a:pPr>
            <a:r>
              <a:rPr lang="en-US" sz="3203">
                <a:solidFill>
                  <a:srgbClr val="000000"/>
                </a:solidFill>
                <a:latin typeface="Roboto"/>
                <a:ea typeface="Roboto"/>
                <a:cs typeface="Roboto"/>
                <a:sym typeface="Roboto"/>
              </a:rPr>
              <a:t>Insert additional facilitator context for each scenario here.</a:t>
            </a:r>
          </a:p>
        </p:txBody>
      </p:sp>
      <p:grpSp>
        <p:nvGrpSpPr>
          <p:cNvPr id="3" name="Group 3"/>
          <p:cNvGrpSpPr/>
          <p:nvPr/>
        </p:nvGrpSpPr>
        <p:grpSpPr>
          <a:xfrm>
            <a:off x="-85844" y="822970"/>
            <a:ext cx="18459689" cy="1506835"/>
            <a:chOff x="0" y="0"/>
            <a:chExt cx="9392053" cy="766658"/>
          </a:xfrm>
        </p:grpSpPr>
        <p:sp>
          <p:nvSpPr>
            <p:cNvPr id="4" name="Freeform 4"/>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5" name="TextBox 5"/>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28700" y="1028700"/>
            <a:ext cx="15272816" cy="1095375"/>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ADDITIONAL CONTEXT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AEB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937099"/>
            <a:ext cx="13858581" cy="2412802"/>
            <a:chOff x="0" y="0"/>
            <a:chExt cx="18478108" cy="3217070"/>
          </a:xfrm>
        </p:grpSpPr>
        <p:sp>
          <p:nvSpPr>
            <p:cNvPr id="3" name="TextBox 3"/>
            <p:cNvSpPr txBox="1"/>
            <p:nvPr/>
          </p:nvSpPr>
          <p:spPr>
            <a:xfrm>
              <a:off x="0" y="0"/>
              <a:ext cx="18478108" cy="1409700"/>
            </a:xfrm>
            <a:prstGeom prst="rect">
              <a:avLst/>
            </a:prstGeom>
          </p:spPr>
          <p:txBody>
            <a:bodyPr lIns="0" tIns="0" rIns="0" bIns="0" rtlCol="0" anchor="t">
              <a:spAutoFit/>
            </a:bodyPr>
            <a:lstStyle/>
            <a:p>
              <a:pPr algn="l">
                <a:lnSpc>
                  <a:spcPts val="8399"/>
                </a:lnSpc>
              </a:pPr>
              <a:r>
                <a:rPr lang="en-US" sz="6999" b="1">
                  <a:solidFill>
                    <a:srgbClr val="010204"/>
                  </a:solidFill>
                  <a:latin typeface="Roboto Slab Bold"/>
                  <a:ea typeface="Roboto Slab Bold"/>
                  <a:cs typeface="Roboto Slab Bold"/>
                  <a:sym typeface="Roboto Slab Bold"/>
                </a:rPr>
                <a:t>DIGNITY DOMAIN</a:t>
              </a:r>
            </a:p>
          </p:txBody>
        </p:sp>
        <p:sp>
          <p:nvSpPr>
            <p:cNvPr id="4" name="TextBox 4"/>
            <p:cNvSpPr txBox="1"/>
            <p:nvPr/>
          </p:nvSpPr>
          <p:spPr>
            <a:xfrm>
              <a:off x="0" y="1797845"/>
              <a:ext cx="18478108" cy="1419225"/>
            </a:xfrm>
            <a:prstGeom prst="rect">
              <a:avLst/>
            </a:prstGeom>
          </p:spPr>
          <p:txBody>
            <a:bodyPr lIns="0" tIns="0" rIns="0" bIns="0" rtlCol="0" anchor="t">
              <a:spAutoFit/>
            </a:bodyPr>
            <a:lstStyle/>
            <a:p>
              <a:pPr algn="l">
                <a:lnSpc>
                  <a:spcPts val="8399"/>
                </a:lnSpc>
              </a:pPr>
              <a:r>
                <a:rPr lang="en-US" sz="6999">
                  <a:solidFill>
                    <a:srgbClr val="010204"/>
                  </a:solidFill>
                  <a:latin typeface="Roboto"/>
                  <a:ea typeface="Roboto"/>
                  <a:cs typeface="Roboto"/>
                  <a:sym typeface="Roboto"/>
                </a:rPr>
                <a:t>Scenario 3: Disrespectful Care</a:t>
              </a:r>
            </a:p>
          </p:txBody>
        </p:sp>
      </p:grpSp>
      <p:grpSp>
        <p:nvGrpSpPr>
          <p:cNvPr id="5" name="Group 5"/>
          <p:cNvGrpSpPr/>
          <p:nvPr/>
        </p:nvGrpSpPr>
        <p:grpSpPr>
          <a:xfrm rot="-5400000">
            <a:off x="13276092" y="491405"/>
            <a:ext cx="5503313" cy="4520504"/>
            <a:chOff x="0" y="0"/>
            <a:chExt cx="2800015" cy="2299974"/>
          </a:xfrm>
        </p:grpSpPr>
        <p:sp>
          <p:nvSpPr>
            <p:cNvPr id="6" name="Freeform 6"/>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FAF3DD"/>
            </a:solidFill>
          </p:spPr>
          <p:txBody>
            <a:bodyPr/>
            <a:lstStyle/>
            <a:p>
              <a:endParaRPr lang="en-US"/>
            </a:p>
          </p:txBody>
        </p:sp>
        <p:sp>
          <p:nvSpPr>
            <p:cNvPr id="7" name="TextBox 7"/>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12886324" y="2388007"/>
            <a:ext cx="7789683" cy="3013669"/>
            <a:chOff x="0" y="0"/>
            <a:chExt cx="3963291" cy="1533316"/>
          </a:xfrm>
        </p:grpSpPr>
        <p:sp>
          <p:nvSpPr>
            <p:cNvPr id="9" name="Freeform 9"/>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10" name="TextBox 10"/>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5400000">
            <a:off x="12391083" y="4390083"/>
            <a:ext cx="10287000" cy="1506835"/>
            <a:chOff x="0" y="0"/>
            <a:chExt cx="5233894" cy="766658"/>
          </a:xfrm>
        </p:grpSpPr>
        <p:sp>
          <p:nvSpPr>
            <p:cNvPr id="12" name="Freeform 12"/>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3" name="TextBox 13"/>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sp>
        <p:nvSpPr>
          <p:cNvPr id="3" name="Freeform 3"/>
          <p:cNvSpPr/>
          <p:nvPr/>
        </p:nvSpPr>
        <p:spPr>
          <a:xfrm>
            <a:off x="1645352" y="1473663"/>
            <a:ext cx="14997296" cy="7339673"/>
          </a:xfrm>
          <a:custGeom>
            <a:avLst/>
            <a:gdLst/>
            <a:ahLst/>
            <a:cxnLst/>
            <a:rect l="l" t="t" r="r" b="b"/>
            <a:pathLst>
              <a:path w="14997296" h="7339673">
                <a:moveTo>
                  <a:pt x="0" y="0"/>
                </a:moveTo>
                <a:lnTo>
                  <a:pt x="14997296" y="0"/>
                </a:lnTo>
                <a:lnTo>
                  <a:pt x="14997296" y="7339674"/>
                </a:lnTo>
                <a:lnTo>
                  <a:pt x="0" y="7339674"/>
                </a:lnTo>
                <a:lnTo>
                  <a:pt x="0" y="0"/>
                </a:lnTo>
                <a:close/>
              </a:path>
            </a:pathLst>
          </a:custGeom>
          <a:blipFill>
            <a:blip r:embed="rId4"/>
            <a:stretch>
              <a:fillRect l="-10970" t="-32124" r="-10970" b="-34064"/>
            </a:stretch>
          </a:blipFill>
        </p:spPr>
        <p:txBody>
          <a:bodyPr/>
          <a:lstStyle/>
          <a:p>
            <a:endParaRPr lang="en-US"/>
          </a:p>
        </p:txBody>
      </p:sp>
      <p:grpSp>
        <p:nvGrpSpPr>
          <p:cNvPr id="4" name="Group 4"/>
          <p:cNvGrpSpPr/>
          <p:nvPr/>
        </p:nvGrpSpPr>
        <p:grpSpPr>
          <a:xfrm>
            <a:off x="1645352" y="1473663"/>
            <a:ext cx="14997296" cy="8415050"/>
            <a:chOff x="0" y="0"/>
            <a:chExt cx="3949905" cy="2216310"/>
          </a:xfrm>
        </p:grpSpPr>
        <p:sp>
          <p:nvSpPr>
            <p:cNvPr id="5" name="Freeform 5"/>
            <p:cNvSpPr/>
            <p:nvPr/>
          </p:nvSpPr>
          <p:spPr>
            <a:xfrm>
              <a:off x="0" y="0"/>
              <a:ext cx="3949905" cy="2216309"/>
            </a:xfrm>
            <a:custGeom>
              <a:avLst/>
              <a:gdLst/>
              <a:ahLst/>
              <a:cxnLst/>
              <a:rect l="l" t="t" r="r" b="b"/>
              <a:pathLst>
                <a:path w="3949905" h="2216309">
                  <a:moveTo>
                    <a:pt x="0" y="0"/>
                  </a:moveTo>
                  <a:lnTo>
                    <a:pt x="3949905" y="0"/>
                  </a:lnTo>
                  <a:lnTo>
                    <a:pt x="3949905" y="2216309"/>
                  </a:lnTo>
                  <a:lnTo>
                    <a:pt x="0" y="2216309"/>
                  </a:lnTo>
                  <a:close/>
                </a:path>
              </a:pathLst>
            </a:custGeom>
            <a:solidFill>
              <a:srgbClr val="FEFAF6">
                <a:alpha val="60000"/>
              </a:srgbClr>
            </a:solidFill>
          </p:spPr>
          <p:txBody>
            <a:bodyPr/>
            <a:lstStyle/>
            <a:p>
              <a:endParaRPr lang="en-US"/>
            </a:p>
          </p:txBody>
        </p:sp>
        <p:sp>
          <p:nvSpPr>
            <p:cNvPr id="6" name="TextBox 6"/>
            <p:cNvSpPr txBox="1"/>
            <p:nvPr/>
          </p:nvSpPr>
          <p:spPr>
            <a:xfrm>
              <a:off x="0" y="-66675"/>
              <a:ext cx="3949905" cy="2282985"/>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1973770" y="1747680"/>
            <a:ext cx="14340461" cy="7790816"/>
          </a:xfrm>
          <a:prstGeom prst="rect">
            <a:avLst/>
          </a:prstGeom>
        </p:spPr>
        <p:txBody>
          <a:bodyPr lIns="0" tIns="0" rIns="0" bIns="0" rtlCol="0" anchor="t">
            <a:spAutoFit/>
          </a:bodyPr>
          <a:lstStyle/>
          <a:p>
            <a:pPr algn="l">
              <a:lnSpc>
                <a:spcPts val="4759"/>
              </a:lnSpc>
            </a:pPr>
            <a:r>
              <a:rPr lang="en-US" sz="3399" b="1">
                <a:solidFill>
                  <a:srgbClr val="000000"/>
                </a:solidFill>
                <a:latin typeface="Roboto Bold"/>
                <a:ea typeface="Roboto Bold"/>
                <a:cs typeface="Roboto Bold"/>
                <a:sym typeface="Roboto Bold"/>
              </a:rPr>
              <a:t>Setting:</a:t>
            </a:r>
          </a:p>
          <a:p>
            <a:pPr marL="734051" lvl="1" indent="-367026" algn="l">
              <a:lnSpc>
                <a:spcPts val="4759"/>
              </a:lnSpc>
              <a:buFont typeface="Arial"/>
              <a:buChar char="•"/>
            </a:pPr>
            <a:r>
              <a:rPr lang="en-US" sz="3399">
                <a:solidFill>
                  <a:srgbClr val="000000"/>
                </a:solidFill>
                <a:latin typeface="Roboto"/>
                <a:ea typeface="Roboto"/>
                <a:cs typeface="Roboto"/>
                <a:sym typeface="Roboto"/>
              </a:rPr>
              <a:t>Same triage room. Sherice is lying on the bed in pain. The nurse has already asked some questions with the interpreter. The provider arrives.</a:t>
            </a:r>
          </a:p>
          <a:p>
            <a:pPr algn="l">
              <a:lnSpc>
                <a:spcPts val="4759"/>
              </a:lnSpc>
            </a:pPr>
            <a:endParaRPr lang="en-US" sz="3399">
              <a:solidFill>
                <a:srgbClr val="000000"/>
              </a:solidFill>
              <a:latin typeface="Roboto"/>
              <a:ea typeface="Roboto"/>
              <a:cs typeface="Roboto"/>
              <a:sym typeface="Roboto"/>
            </a:endParaRPr>
          </a:p>
          <a:p>
            <a:pPr algn="l">
              <a:lnSpc>
                <a:spcPts val="4759"/>
              </a:lnSpc>
            </a:pPr>
            <a:r>
              <a:rPr lang="en-US" sz="3399" b="1">
                <a:solidFill>
                  <a:srgbClr val="000000"/>
                </a:solidFill>
                <a:latin typeface="Roboto Bold"/>
                <a:ea typeface="Roboto Bold"/>
                <a:cs typeface="Roboto Bold"/>
                <a:sym typeface="Roboto Bold"/>
              </a:rPr>
              <a:t>Characters:</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Patient</a:t>
            </a:r>
            <a:r>
              <a:rPr lang="en-US" sz="3399">
                <a:solidFill>
                  <a:srgbClr val="000000"/>
                </a:solidFill>
                <a:latin typeface="Roboto"/>
                <a:ea typeface="Roboto"/>
                <a:cs typeface="Roboto"/>
                <a:sym typeface="Roboto"/>
              </a:rPr>
              <a:t>:</a:t>
            </a:r>
            <a:r>
              <a:rPr lang="en-US" sz="3399" b="1">
                <a:solidFill>
                  <a:srgbClr val="000000"/>
                </a:solidFill>
                <a:latin typeface="Roboto Bold"/>
                <a:ea typeface="Roboto Bold"/>
                <a:cs typeface="Roboto Bold"/>
                <a:sym typeface="Roboto Bold"/>
              </a:rPr>
              <a:t> </a:t>
            </a:r>
            <a:r>
              <a:rPr lang="en-US" sz="3399">
                <a:solidFill>
                  <a:srgbClr val="000000"/>
                </a:solidFill>
                <a:latin typeface="Roboto"/>
                <a:ea typeface="Roboto"/>
                <a:cs typeface="Roboto"/>
                <a:sym typeface="Roboto"/>
              </a:rPr>
              <a:t>29-year-old Black, Spanish-speaking woman named Sherice from the Dominican Republic, has Medicaid coverage for her health care.</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Support Person</a:t>
            </a:r>
            <a:r>
              <a:rPr lang="en-US" sz="3399">
                <a:solidFill>
                  <a:srgbClr val="000000"/>
                </a:solidFill>
                <a:latin typeface="Roboto"/>
                <a:ea typeface="Roboto"/>
                <a:cs typeface="Roboto"/>
                <a:sym typeface="Roboto"/>
              </a:rPr>
              <a:t>:</a:t>
            </a:r>
            <a:r>
              <a:rPr lang="en-US" sz="3399" b="1">
                <a:solidFill>
                  <a:srgbClr val="000000"/>
                </a:solidFill>
                <a:latin typeface="Roboto Bold"/>
                <a:ea typeface="Roboto Bold"/>
                <a:cs typeface="Roboto Bold"/>
                <a:sym typeface="Roboto Bold"/>
              </a:rPr>
              <a:t> </a:t>
            </a:r>
            <a:r>
              <a:rPr lang="en-US" sz="3399">
                <a:solidFill>
                  <a:srgbClr val="000000"/>
                </a:solidFill>
                <a:latin typeface="Roboto"/>
                <a:ea typeface="Roboto"/>
                <a:cs typeface="Roboto"/>
                <a:sym typeface="Roboto"/>
              </a:rPr>
              <a:t>Her cousin, who is also Spanish-speaking and who speaks limited English.</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Obstetrician</a:t>
            </a:r>
            <a:r>
              <a:rPr lang="en-US" sz="3399">
                <a:solidFill>
                  <a:srgbClr val="000000"/>
                </a:solidFill>
                <a:latin typeface="Roboto"/>
                <a:ea typeface="Roboto"/>
                <a:cs typeface="Roboto"/>
                <a:sym typeface="Roboto"/>
              </a:rPr>
              <a:t>: English-speaking, does not speak Spanish.</a:t>
            </a:r>
          </a:p>
          <a:p>
            <a:pPr marL="734051" lvl="1" indent="-367026" algn="l">
              <a:lnSpc>
                <a:spcPts val="4759"/>
              </a:lnSpc>
              <a:spcBef>
                <a:spcPct val="0"/>
              </a:spcBef>
              <a:buFont typeface="Arial"/>
              <a:buChar char="•"/>
            </a:pPr>
            <a:r>
              <a:rPr lang="en-US" sz="3399" b="1">
                <a:solidFill>
                  <a:srgbClr val="000000"/>
                </a:solidFill>
                <a:latin typeface="Roboto Bold"/>
                <a:ea typeface="Roboto Bold"/>
                <a:cs typeface="Roboto Bold"/>
                <a:sym typeface="Roboto Bold"/>
              </a:rPr>
              <a:t>Interpreter</a:t>
            </a:r>
            <a:r>
              <a:rPr lang="en-US" sz="3399">
                <a:solidFill>
                  <a:srgbClr val="000000"/>
                </a:solidFill>
                <a:latin typeface="Roboto"/>
                <a:ea typeface="Roboto"/>
                <a:cs typeface="Roboto"/>
                <a:sym typeface="Roboto"/>
              </a:rPr>
              <a:t>: Spanish and English-speaking. Accessed through video.</a:t>
            </a:r>
          </a:p>
        </p:txBody>
      </p:sp>
      <p:grpSp>
        <p:nvGrpSpPr>
          <p:cNvPr id="8" name="Group 8"/>
          <p:cNvGrpSpPr/>
          <p:nvPr/>
        </p:nvGrpSpPr>
        <p:grpSpPr>
          <a:xfrm>
            <a:off x="0" y="124308"/>
            <a:ext cx="5408497" cy="1150567"/>
            <a:chOff x="0" y="-23813"/>
            <a:chExt cx="1561771" cy="332241"/>
          </a:xfrm>
        </p:grpSpPr>
        <p:sp>
          <p:nvSpPr>
            <p:cNvPr id="9" name="Freeform 9"/>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10" name="TextBox 10"/>
            <p:cNvSpPr txBox="1"/>
            <p:nvPr/>
          </p:nvSpPr>
          <p:spPr>
            <a:xfrm>
              <a:off x="0" y="-23813"/>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DISRESPECT</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grpSp>
        <p:nvGrpSpPr>
          <p:cNvPr id="3" name="Group 3"/>
          <p:cNvGrpSpPr/>
          <p:nvPr/>
        </p:nvGrpSpPr>
        <p:grpSpPr>
          <a:xfrm>
            <a:off x="-3154792" y="3898358"/>
            <a:ext cx="9582963" cy="6388642"/>
            <a:chOff x="0" y="0"/>
            <a:chExt cx="12777284" cy="8518190"/>
          </a:xfrm>
        </p:grpSpPr>
        <p:sp>
          <p:nvSpPr>
            <p:cNvPr id="4" name="Freeform 4"/>
            <p:cNvSpPr/>
            <p:nvPr/>
          </p:nvSpPr>
          <p:spPr>
            <a:xfrm>
              <a:off x="0" y="0"/>
              <a:ext cx="12777284" cy="8518190"/>
            </a:xfrm>
            <a:custGeom>
              <a:avLst/>
              <a:gdLst/>
              <a:ahLst/>
              <a:cxnLst/>
              <a:rect l="l" t="t" r="r" b="b"/>
              <a:pathLst>
                <a:path w="12777284" h="8518190">
                  <a:moveTo>
                    <a:pt x="0" y="0"/>
                  </a:moveTo>
                  <a:lnTo>
                    <a:pt x="12777284" y="0"/>
                  </a:lnTo>
                  <a:lnTo>
                    <a:pt x="12777284" y="8518190"/>
                  </a:lnTo>
                  <a:lnTo>
                    <a:pt x="0" y="8518190"/>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5859931" y="6967432"/>
              <a:ext cx="1954786" cy="1088971"/>
              <a:chOff x="-6120" y="-35389"/>
              <a:chExt cx="386131" cy="215105"/>
            </a:xfrm>
          </p:grpSpPr>
          <p:sp>
            <p:nvSpPr>
              <p:cNvPr id="6" name="Freeform 6"/>
              <p:cNvSpPr/>
              <p:nvPr/>
            </p:nvSpPr>
            <p:spPr>
              <a:xfrm>
                <a:off x="0" y="0"/>
                <a:ext cx="380011" cy="167480"/>
              </a:xfrm>
              <a:custGeom>
                <a:avLst/>
                <a:gdLst/>
                <a:ahLst/>
                <a:cxnLst/>
                <a:rect l="l" t="t" r="r" b="b"/>
                <a:pathLst>
                  <a:path w="380011" h="167480">
                    <a:moveTo>
                      <a:pt x="83740" y="0"/>
                    </a:moveTo>
                    <a:lnTo>
                      <a:pt x="296271" y="0"/>
                    </a:lnTo>
                    <a:cubicBezTo>
                      <a:pt x="342519" y="0"/>
                      <a:pt x="380011" y="37492"/>
                      <a:pt x="380011" y="83740"/>
                    </a:cubicBezTo>
                    <a:lnTo>
                      <a:pt x="380011" y="83740"/>
                    </a:lnTo>
                    <a:cubicBezTo>
                      <a:pt x="380011" y="129988"/>
                      <a:pt x="342519" y="167480"/>
                      <a:pt x="296271"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B8F2E6"/>
                </a:solidFill>
                <a:prstDash val="solid"/>
                <a:round/>
              </a:ln>
            </p:spPr>
            <p:txBody>
              <a:bodyPr/>
              <a:lstStyle/>
              <a:p>
                <a:endParaRPr lang="en-US"/>
              </a:p>
            </p:txBody>
          </p:sp>
          <p:sp>
            <p:nvSpPr>
              <p:cNvPr id="7" name="TextBox 7"/>
              <p:cNvSpPr txBox="1"/>
              <p:nvPr/>
            </p:nvSpPr>
            <p:spPr>
              <a:xfrm>
                <a:off x="-6120" y="-35389"/>
                <a:ext cx="380011"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Patient</a:t>
                </a:r>
              </a:p>
            </p:txBody>
          </p:sp>
        </p:grpSp>
      </p:grpSp>
      <p:grpSp>
        <p:nvGrpSpPr>
          <p:cNvPr id="8" name="Group 8"/>
          <p:cNvGrpSpPr/>
          <p:nvPr/>
        </p:nvGrpSpPr>
        <p:grpSpPr>
          <a:xfrm>
            <a:off x="3969201" y="3100541"/>
            <a:ext cx="6805406" cy="7186459"/>
            <a:chOff x="0" y="0"/>
            <a:chExt cx="9073874" cy="9581946"/>
          </a:xfrm>
        </p:grpSpPr>
        <p:sp>
          <p:nvSpPr>
            <p:cNvPr id="9" name="Freeform 9"/>
            <p:cNvSpPr/>
            <p:nvPr/>
          </p:nvSpPr>
          <p:spPr>
            <a:xfrm>
              <a:off x="0" y="0"/>
              <a:ext cx="9073874" cy="9581946"/>
            </a:xfrm>
            <a:custGeom>
              <a:avLst/>
              <a:gdLst/>
              <a:ahLst/>
              <a:cxnLst/>
              <a:rect l="l" t="t" r="r" b="b"/>
              <a:pathLst>
                <a:path w="9073874" h="9581946">
                  <a:moveTo>
                    <a:pt x="0" y="0"/>
                  </a:moveTo>
                  <a:lnTo>
                    <a:pt x="9073874" y="0"/>
                  </a:lnTo>
                  <a:lnTo>
                    <a:pt x="9073874" y="9581946"/>
                  </a:lnTo>
                  <a:lnTo>
                    <a:pt x="0" y="9581946"/>
                  </a:lnTo>
                  <a:lnTo>
                    <a:pt x="0" y="0"/>
                  </a:lnTo>
                  <a:close/>
                </a:path>
              </a:pathLst>
            </a:custGeom>
            <a:blipFill>
              <a:blip r:embed="rId5"/>
              <a:stretch>
                <a:fillRect l="-58324"/>
              </a:stretch>
            </a:blipFill>
          </p:spPr>
          <p:txBody>
            <a:bodyPr/>
            <a:lstStyle/>
            <a:p>
              <a:endParaRPr lang="en-US"/>
            </a:p>
          </p:txBody>
        </p:sp>
        <p:grpSp>
          <p:nvGrpSpPr>
            <p:cNvPr id="10" name="Group 10"/>
            <p:cNvGrpSpPr/>
            <p:nvPr/>
          </p:nvGrpSpPr>
          <p:grpSpPr>
            <a:xfrm>
              <a:off x="1163650" y="8149626"/>
              <a:ext cx="2804115" cy="1088971"/>
              <a:chOff x="0" y="-35985"/>
              <a:chExt cx="553899" cy="215105"/>
            </a:xfrm>
          </p:grpSpPr>
          <p:sp>
            <p:nvSpPr>
              <p:cNvPr id="11" name="Freeform 11"/>
              <p:cNvSpPr/>
              <p:nvPr/>
            </p:nvSpPr>
            <p:spPr>
              <a:xfrm>
                <a:off x="0" y="0"/>
                <a:ext cx="553899" cy="167480"/>
              </a:xfrm>
              <a:custGeom>
                <a:avLst/>
                <a:gdLst/>
                <a:ahLst/>
                <a:cxnLst/>
                <a:rect l="l" t="t" r="r" b="b"/>
                <a:pathLst>
                  <a:path w="553899" h="167480">
                    <a:moveTo>
                      <a:pt x="83740" y="0"/>
                    </a:moveTo>
                    <a:lnTo>
                      <a:pt x="470159" y="0"/>
                    </a:lnTo>
                    <a:cubicBezTo>
                      <a:pt x="516408" y="0"/>
                      <a:pt x="553899" y="37492"/>
                      <a:pt x="553899" y="83740"/>
                    </a:cubicBezTo>
                    <a:lnTo>
                      <a:pt x="553899" y="83740"/>
                    </a:lnTo>
                    <a:cubicBezTo>
                      <a:pt x="553899" y="129988"/>
                      <a:pt x="516408" y="167480"/>
                      <a:pt x="470159"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F8A69F"/>
                </a:solidFill>
                <a:prstDash val="solid"/>
                <a:round/>
              </a:ln>
            </p:spPr>
            <p:txBody>
              <a:bodyPr/>
              <a:lstStyle/>
              <a:p>
                <a:endParaRPr lang="en-US"/>
              </a:p>
            </p:txBody>
          </p:sp>
          <p:sp>
            <p:nvSpPr>
              <p:cNvPr id="12" name="TextBox 12"/>
              <p:cNvSpPr txBox="1"/>
              <p:nvPr/>
            </p:nvSpPr>
            <p:spPr>
              <a:xfrm>
                <a:off x="0" y="-35985"/>
                <a:ext cx="553899"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panose="02000000000000000000" pitchFamily="2" charset="0"/>
                    <a:ea typeface="Roboto" panose="02000000000000000000" pitchFamily="2" charset="0"/>
                    <a:cs typeface="Roboto" panose="02000000000000000000" pitchFamily="2" charset="0"/>
                    <a:sym typeface="Tahoma"/>
                  </a:rPr>
                  <a:t>Support Person</a:t>
                </a:r>
              </a:p>
            </p:txBody>
          </p:sp>
        </p:grpSp>
      </p:grpSp>
      <p:grpSp>
        <p:nvGrpSpPr>
          <p:cNvPr id="13" name="Group 13"/>
          <p:cNvGrpSpPr/>
          <p:nvPr/>
        </p:nvGrpSpPr>
        <p:grpSpPr>
          <a:xfrm>
            <a:off x="11543670" y="2340399"/>
            <a:ext cx="6896338" cy="10344507"/>
            <a:chOff x="0" y="0"/>
            <a:chExt cx="9195117" cy="13792676"/>
          </a:xfrm>
        </p:grpSpPr>
        <p:sp>
          <p:nvSpPr>
            <p:cNvPr id="14" name="Freeform 14"/>
            <p:cNvSpPr/>
            <p:nvPr/>
          </p:nvSpPr>
          <p:spPr>
            <a:xfrm>
              <a:off x="0" y="0"/>
              <a:ext cx="9195117" cy="13792676"/>
            </a:xfrm>
            <a:custGeom>
              <a:avLst/>
              <a:gdLst/>
              <a:ahLst/>
              <a:cxnLst/>
              <a:rect l="l" t="t" r="r" b="b"/>
              <a:pathLst>
                <a:path w="9195117" h="13792676">
                  <a:moveTo>
                    <a:pt x="0" y="0"/>
                  </a:moveTo>
                  <a:lnTo>
                    <a:pt x="9195117" y="0"/>
                  </a:lnTo>
                  <a:lnTo>
                    <a:pt x="9195117" y="13792676"/>
                  </a:lnTo>
                  <a:lnTo>
                    <a:pt x="0" y="13792676"/>
                  </a:lnTo>
                  <a:lnTo>
                    <a:pt x="0" y="0"/>
                  </a:lnTo>
                  <a:close/>
                </a:path>
              </a:pathLst>
            </a:custGeom>
            <a:blipFill>
              <a:blip r:embed="rId6"/>
              <a:stretch>
                <a:fillRect/>
              </a:stretch>
            </a:blipFill>
          </p:spPr>
          <p:txBody>
            <a:bodyPr/>
            <a:lstStyle/>
            <a:p>
              <a:endParaRPr lang="en-US"/>
            </a:p>
          </p:txBody>
        </p:sp>
        <p:grpSp>
          <p:nvGrpSpPr>
            <p:cNvPr id="15" name="Group 15"/>
            <p:cNvGrpSpPr/>
            <p:nvPr/>
          </p:nvGrpSpPr>
          <p:grpSpPr>
            <a:xfrm>
              <a:off x="1506039" y="9037435"/>
              <a:ext cx="2658917" cy="1088971"/>
              <a:chOff x="0" y="-36826"/>
              <a:chExt cx="525218" cy="215105"/>
            </a:xfrm>
          </p:grpSpPr>
          <p:sp>
            <p:nvSpPr>
              <p:cNvPr id="16" name="Freeform 16"/>
              <p:cNvSpPr/>
              <p:nvPr/>
            </p:nvSpPr>
            <p:spPr>
              <a:xfrm>
                <a:off x="0" y="0"/>
                <a:ext cx="525218" cy="167480"/>
              </a:xfrm>
              <a:custGeom>
                <a:avLst/>
                <a:gdLst/>
                <a:ahLst/>
                <a:cxnLst/>
                <a:rect l="l" t="t" r="r" b="b"/>
                <a:pathLst>
                  <a:path w="525218" h="167480">
                    <a:moveTo>
                      <a:pt x="83740" y="0"/>
                    </a:moveTo>
                    <a:lnTo>
                      <a:pt x="441478" y="0"/>
                    </a:lnTo>
                    <a:cubicBezTo>
                      <a:pt x="487726" y="0"/>
                      <a:pt x="525218" y="37492"/>
                      <a:pt x="525218" y="83740"/>
                    </a:cubicBezTo>
                    <a:lnTo>
                      <a:pt x="525218" y="83740"/>
                    </a:lnTo>
                    <a:cubicBezTo>
                      <a:pt x="525218" y="129988"/>
                      <a:pt x="487726" y="167480"/>
                      <a:pt x="441478"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5E6472"/>
                </a:solidFill>
                <a:prstDash val="solid"/>
                <a:round/>
              </a:ln>
            </p:spPr>
            <p:txBody>
              <a:bodyPr/>
              <a:lstStyle/>
              <a:p>
                <a:endParaRPr lang="en-US"/>
              </a:p>
            </p:txBody>
          </p:sp>
          <p:sp>
            <p:nvSpPr>
              <p:cNvPr id="17" name="TextBox 17"/>
              <p:cNvSpPr txBox="1"/>
              <p:nvPr/>
            </p:nvSpPr>
            <p:spPr>
              <a:xfrm>
                <a:off x="0" y="-36826"/>
                <a:ext cx="525218"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panose="02000000000000000000" pitchFamily="2" charset="0"/>
                    <a:ea typeface="Roboto" panose="02000000000000000000" pitchFamily="2" charset="0"/>
                    <a:cs typeface="Roboto" panose="02000000000000000000" pitchFamily="2" charset="0"/>
                    <a:sym typeface="Tahoma"/>
                  </a:rPr>
                  <a:t>Physician</a:t>
                </a:r>
              </a:p>
            </p:txBody>
          </p:sp>
        </p:grpSp>
      </p:grpSp>
      <p:grpSp>
        <p:nvGrpSpPr>
          <p:cNvPr id="18" name="Group 18"/>
          <p:cNvGrpSpPr/>
          <p:nvPr/>
        </p:nvGrpSpPr>
        <p:grpSpPr>
          <a:xfrm>
            <a:off x="10383008" y="1673845"/>
            <a:ext cx="4230504" cy="1829375"/>
            <a:chOff x="0" y="-144661"/>
            <a:chExt cx="5640672" cy="2439166"/>
          </a:xfrm>
        </p:grpSpPr>
        <p:sp>
          <p:nvSpPr>
            <p:cNvPr id="19" name="AutoShape 19"/>
            <p:cNvSpPr/>
            <p:nvPr/>
          </p:nvSpPr>
          <p:spPr>
            <a:xfrm>
              <a:off x="3652302" y="1620590"/>
              <a:ext cx="930336"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20" name="Group 20"/>
            <p:cNvGrpSpPr/>
            <p:nvPr/>
          </p:nvGrpSpPr>
          <p:grpSpPr>
            <a:xfrm>
              <a:off x="0" y="-144661"/>
              <a:ext cx="5640672" cy="1997939"/>
              <a:chOff x="0" y="-28575"/>
              <a:chExt cx="1114207" cy="394655"/>
            </a:xfrm>
          </p:grpSpPr>
          <p:sp>
            <p:nvSpPr>
              <p:cNvPr id="21" name="Freeform 21"/>
              <p:cNvSpPr/>
              <p:nvPr/>
            </p:nvSpPr>
            <p:spPr>
              <a:xfrm>
                <a:off x="0" y="0"/>
                <a:ext cx="1114207" cy="337505"/>
              </a:xfrm>
              <a:custGeom>
                <a:avLst/>
                <a:gdLst/>
                <a:ahLst/>
                <a:cxnLst/>
                <a:rect l="l" t="t" r="r" b="b"/>
                <a:pathLst>
                  <a:path w="1114207" h="337505">
                    <a:moveTo>
                      <a:pt x="93331" y="0"/>
                    </a:moveTo>
                    <a:lnTo>
                      <a:pt x="1020876" y="0"/>
                    </a:lnTo>
                    <a:cubicBezTo>
                      <a:pt x="1072421" y="0"/>
                      <a:pt x="1114207" y="41786"/>
                      <a:pt x="1114207" y="93331"/>
                    </a:cubicBezTo>
                    <a:lnTo>
                      <a:pt x="1114207" y="244173"/>
                    </a:lnTo>
                    <a:cubicBezTo>
                      <a:pt x="1114207" y="268926"/>
                      <a:pt x="1104374" y="292666"/>
                      <a:pt x="1086871" y="310168"/>
                    </a:cubicBezTo>
                    <a:cubicBezTo>
                      <a:pt x="1069368" y="327671"/>
                      <a:pt x="1045629" y="337505"/>
                      <a:pt x="1020876" y="337505"/>
                    </a:cubicBezTo>
                    <a:lnTo>
                      <a:pt x="93331" y="337505"/>
                    </a:lnTo>
                    <a:cubicBezTo>
                      <a:pt x="68578" y="337505"/>
                      <a:pt x="44839" y="327671"/>
                      <a:pt x="27336" y="310168"/>
                    </a:cubicBezTo>
                    <a:cubicBezTo>
                      <a:pt x="9833" y="292666"/>
                      <a:pt x="0" y="268926"/>
                      <a:pt x="0" y="244173"/>
                    </a:cubicBezTo>
                    <a:lnTo>
                      <a:pt x="0" y="93331"/>
                    </a:lnTo>
                    <a:cubicBezTo>
                      <a:pt x="0" y="68578"/>
                      <a:pt x="9833" y="44839"/>
                      <a:pt x="27336" y="27336"/>
                    </a:cubicBezTo>
                    <a:cubicBezTo>
                      <a:pt x="44839" y="9833"/>
                      <a:pt x="68578" y="0"/>
                      <a:pt x="93331" y="0"/>
                    </a:cubicBezTo>
                    <a:close/>
                  </a:path>
                </a:pathLst>
              </a:custGeom>
              <a:solidFill>
                <a:srgbClr val="FEFAF6"/>
              </a:solidFill>
              <a:ln w="66675" cap="rnd">
                <a:solidFill>
                  <a:srgbClr val="5E6472"/>
                </a:solidFill>
                <a:prstDash val="solid"/>
                <a:round/>
              </a:ln>
            </p:spPr>
            <p:txBody>
              <a:bodyPr/>
              <a:lstStyle/>
              <a:p>
                <a:endParaRPr lang="en-US"/>
              </a:p>
            </p:txBody>
          </p:sp>
          <p:sp>
            <p:nvSpPr>
              <p:cNvPr id="22" name="TextBox 22"/>
              <p:cNvSpPr txBox="1"/>
              <p:nvPr/>
            </p:nvSpPr>
            <p:spPr>
              <a:xfrm>
                <a:off x="0" y="-28575"/>
                <a:ext cx="1114207"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Okay. Let’s see what’s going on.</a:t>
                </a:r>
              </a:p>
            </p:txBody>
          </p:sp>
        </p:grpSp>
      </p:grpSp>
      <p:grpSp>
        <p:nvGrpSpPr>
          <p:cNvPr id="23" name="Group 23"/>
          <p:cNvGrpSpPr/>
          <p:nvPr/>
        </p:nvGrpSpPr>
        <p:grpSpPr>
          <a:xfrm>
            <a:off x="9144000" y="3526361"/>
            <a:ext cx="4207884" cy="4468032"/>
            <a:chOff x="0" y="0"/>
            <a:chExt cx="5610512" cy="5957376"/>
          </a:xfrm>
        </p:grpSpPr>
        <p:grpSp>
          <p:nvGrpSpPr>
            <p:cNvPr id="24" name="Group 24"/>
            <p:cNvGrpSpPr/>
            <p:nvPr/>
          </p:nvGrpSpPr>
          <p:grpSpPr>
            <a:xfrm>
              <a:off x="0" y="0"/>
              <a:ext cx="5610512" cy="5621733"/>
              <a:chOff x="0" y="0"/>
              <a:chExt cx="6350000" cy="6362700"/>
            </a:xfrm>
          </p:grpSpPr>
          <p:sp>
            <p:nvSpPr>
              <p:cNvPr id="25" name="Freeform 25"/>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26" name="Group 26"/>
            <p:cNvGrpSpPr/>
            <p:nvPr/>
          </p:nvGrpSpPr>
          <p:grpSpPr>
            <a:xfrm>
              <a:off x="1120839" y="4815720"/>
              <a:ext cx="3368834" cy="1141656"/>
              <a:chOff x="0" y="-32688"/>
              <a:chExt cx="828022" cy="280606"/>
            </a:xfrm>
          </p:grpSpPr>
          <p:sp>
            <p:nvSpPr>
              <p:cNvPr id="27" name="Freeform 27"/>
              <p:cNvSpPr/>
              <p:nvPr/>
            </p:nvSpPr>
            <p:spPr>
              <a:xfrm>
                <a:off x="0" y="0"/>
                <a:ext cx="828022" cy="223456"/>
              </a:xfrm>
              <a:custGeom>
                <a:avLst/>
                <a:gdLst/>
                <a:ahLst/>
                <a:cxnLst/>
                <a:rect l="l" t="t" r="r" b="b"/>
                <a:pathLst>
                  <a:path w="828022" h="223456">
                    <a:moveTo>
                      <a:pt x="111728" y="0"/>
                    </a:moveTo>
                    <a:lnTo>
                      <a:pt x="716294" y="0"/>
                    </a:lnTo>
                    <a:cubicBezTo>
                      <a:pt x="778000" y="0"/>
                      <a:pt x="828022" y="50022"/>
                      <a:pt x="828022" y="111728"/>
                    </a:cubicBezTo>
                    <a:lnTo>
                      <a:pt x="828022" y="111728"/>
                    </a:lnTo>
                    <a:cubicBezTo>
                      <a:pt x="828022" y="141360"/>
                      <a:pt x="816251" y="169779"/>
                      <a:pt x="795298" y="190732"/>
                    </a:cubicBezTo>
                    <a:cubicBezTo>
                      <a:pt x="774345" y="211685"/>
                      <a:pt x="745926" y="223456"/>
                      <a:pt x="716294" y="223456"/>
                    </a:cubicBezTo>
                    <a:lnTo>
                      <a:pt x="111728" y="223456"/>
                    </a:lnTo>
                    <a:cubicBezTo>
                      <a:pt x="50022" y="223456"/>
                      <a:pt x="0" y="173434"/>
                      <a:pt x="0" y="111728"/>
                    </a:cubicBezTo>
                    <a:lnTo>
                      <a:pt x="0" y="111728"/>
                    </a:lnTo>
                    <a:cubicBezTo>
                      <a:pt x="0" y="50022"/>
                      <a:pt x="50022" y="0"/>
                      <a:pt x="111728" y="0"/>
                    </a:cubicBezTo>
                    <a:close/>
                  </a:path>
                </a:pathLst>
              </a:custGeom>
              <a:solidFill>
                <a:srgbClr val="FEFAF6"/>
              </a:solidFill>
              <a:ln w="66675" cap="rnd">
                <a:solidFill>
                  <a:srgbClr val="FAF3DD"/>
                </a:solidFill>
                <a:prstDash val="solid"/>
                <a:round/>
              </a:ln>
            </p:spPr>
            <p:txBody>
              <a:bodyPr/>
              <a:lstStyle/>
              <a:p>
                <a:endParaRPr lang="en-US"/>
              </a:p>
            </p:txBody>
          </p:sp>
          <p:sp>
            <p:nvSpPr>
              <p:cNvPr id="28" name="TextBox 28"/>
              <p:cNvSpPr txBox="1"/>
              <p:nvPr/>
            </p:nvSpPr>
            <p:spPr>
              <a:xfrm>
                <a:off x="0" y="-32688"/>
                <a:ext cx="828022" cy="280606"/>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Video Interpreter</a:t>
                </a:r>
              </a:p>
            </p:txBody>
          </p:sp>
        </p:grpSp>
      </p:grpSp>
      <p:grpSp>
        <p:nvGrpSpPr>
          <p:cNvPr id="32" name="Group 32"/>
          <p:cNvGrpSpPr/>
          <p:nvPr/>
        </p:nvGrpSpPr>
        <p:grpSpPr>
          <a:xfrm>
            <a:off x="0" y="124308"/>
            <a:ext cx="5408497" cy="1150567"/>
            <a:chOff x="0" y="-23813"/>
            <a:chExt cx="1561771" cy="332241"/>
          </a:xfrm>
        </p:grpSpPr>
        <p:sp>
          <p:nvSpPr>
            <p:cNvPr id="33" name="Freeform 33"/>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34" name="TextBox 34"/>
            <p:cNvSpPr txBox="1"/>
            <p:nvPr/>
          </p:nvSpPr>
          <p:spPr>
            <a:xfrm>
              <a:off x="0" y="-23813"/>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DISRESPECT</a:t>
              </a:r>
            </a:p>
          </p:txBody>
        </p:sp>
      </p:grpSp>
      <p:grpSp>
        <p:nvGrpSpPr>
          <p:cNvPr id="29" name="Group 29"/>
          <p:cNvGrpSpPr/>
          <p:nvPr/>
        </p:nvGrpSpPr>
        <p:grpSpPr>
          <a:xfrm>
            <a:off x="3468560" y="9119873"/>
            <a:ext cx="14819440" cy="1300906"/>
            <a:chOff x="0" y="-31441"/>
            <a:chExt cx="3903062" cy="342626"/>
          </a:xfrm>
        </p:grpSpPr>
        <p:sp>
          <p:nvSpPr>
            <p:cNvPr id="30" name="Freeform 30"/>
            <p:cNvSpPr/>
            <p:nvPr/>
          </p:nvSpPr>
          <p:spPr>
            <a:xfrm>
              <a:off x="0" y="0"/>
              <a:ext cx="3903062" cy="275951"/>
            </a:xfrm>
            <a:custGeom>
              <a:avLst/>
              <a:gdLst/>
              <a:ahLst/>
              <a:cxnLst/>
              <a:rect l="l" t="t" r="r" b="b"/>
              <a:pathLst>
                <a:path w="3903062" h="275951">
                  <a:moveTo>
                    <a:pt x="0" y="0"/>
                  </a:moveTo>
                  <a:lnTo>
                    <a:pt x="3903062" y="0"/>
                  </a:lnTo>
                  <a:lnTo>
                    <a:pt x="3903062" y="275951"/>
                  </a:lnTo>
                  <a:lnTo>
                    <a:pt x="0" y="275951"/>
                  </a:lnTo>
                  <a:close/>
                </a:path>
              </a:pathLst>
            </a:custGeom>
            <a:solidFill>
              <a:srgbClr val="FEFAF6"/>
            </a:solidFill>
          </p:spPr>
          <p:txBody>
            <a:bodyPr/>
            <a:lstStyle/>
            <a:p>
              <a:endParaRPr lang="en-US"/>
            </a:p>
          </p:txBody>
        </p:sp>
        <p:sp>
          <p:nvSpPr>
            <p:cNvPr id="31" name="TextBox 31"/>
            <p:cNvSpPr txBox="1"/>
            <p:nvPr/>
          </p:nvSpPr>
          <p:spPr>
            <a:xfrm>
              <a:off x="0" y="-31441"/>
              <a:ext cx="3903062" cy="342626"/>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Interpreter interprets the entire conversation with the obstetrician in Spanish.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a:extLst>
            <a:ext uri="{FF2B5EF4-FFF2-40B4-BE49-F238E27FC236}">
              <a16:creationId xmlns:a16="http://schemas.microsoft.com/office/drawing/2014/main" id="{8FB83DD9-1443-C8AF-307F-0BAB2D3BAC0B}"/>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85D3E43-88D5-6A81-6D37-3855F234D7DA}"/>
              </a:ext>
            </a:extLst>
          </p:cNvPr>
          <p:cNvSpPr txBox="1"/>
          <p:nvPr/>
        </p:nvSpPr>
        <p:spPr>
          <a:xfrm>
            <a:off x="1028700" y="3540079"/>
            <a:ext cx="16230600" cy="2324482"/>
          </a:xfrm>
          <a:prstGeom prst="rect">
            <a:avLst/>
          </a:prstGeom>
        </p:spPr>
        <p:txBody>
          <a:bodyPr lIns="0" tIns="0" rIns="0" bIns="0" rtlCol="0" anchor="t">
            <a:spAutoFit/>
          </a:bodyPr>
          <a:lstStyle/>
          <a:p>
            <a:pPr algn="ctr">
              <a:lnSpc>
                <a:spcPts val="4589"/>
              </a:lnSpc>
            </a:pPr>
            <a:r>
              <a:rPr lang="en-US" sz="3503" i="1" dirty="0">
                <a:solidFill>
                  <a:srgbClr val="000000"/>
                </a:solidFill>
                <a:latin typeface="Roboto Italics"/>
                <a:ea typeface="Roboto Italics"/>
                <a:cs typeface="Roboto Italics"/>
                <a:sym typeface="Roboto Italics"/>
              </a:rPr>
              <a:t>The National Institute for Children’s Health Quality (NICHQ) developed this resource in March 2026. We acknowledge and appreciate the expertise provided by the NICHQ Respectful Maternity Care Toolkit Workgroup Members.</a:t>
            </a:r>
          </a:p>
          <a:p>
            <a:pPr algn="ctr">
              <a:lnSpc>
                <a:spcPts val="4589"/>
              </a:lnSpc>
            </a:pPr>
            <a:endParaRPr lang="en-US" sz="3503" i="1" dirty="0">
              <a:solidFill>
                <a:srgbClr val="000000"/>
              </a:solidFill>
              <a:latin typeface="Roboto Italics"/>
              <a:ea typeface="Roboto Italics"/>
              <a:cs typeface="Roboto Italics"/>
              <a:sym typeface="Roboto Italics"/>
            </a:endParaRPr>
          </a:p>
        </p:txBody>
      </p:sp>
      <p:grpSp>
        <p:nvGrpSpPr>
          <p:cNvPr id="3" name="Group 3">
            <a:extLst>
              <a:ext uri="{FF2B5EF4-FFF2-40B4-BE49-F238E27FC236}">
                <a16:creationId xmlns:a16="http://schemas.microsoft.com/office/drawing/2014/main" id="{3091C0B5-9DD2-A48B-C1DA-63478AB080B7}"/>
              </a:ext>
            </a:extLst>
          </p:cNvPr>
          <p:cNvGrpSpPr/>
          <p:nvPr/>
        </p:nvGrpSpPr>
        <p:grpSpPr>
          <a:xfrm>
            <a:off x="-85844" y="822970"/>
            <a:ext cx="18459689" cy="1506835"/>
            <a:chOff x="0" y="0"/>
            <a:chExt cx="9392053" cy="766658"/>
          </a:xfrm>
        </p:grpSpPr>
        <p:sp>
          <p:nvSpPr>
            <p:cNvPr id="4" name="Freeform 4">
              <a:extLst>
                <a:ext uri="{FF2B5EF4-FFF2-40B4-BE49-F238E27FC236}">
                  <a16:creationId xmlns:a16="http://schemas.microsoft.com/office/drawing/2014/main" id="{31CB0B67-4218-A639-86D8-17C573FE1C1F}"/>
                </a:ext>
              </a:extLst>
            </p:cNvPr>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5" name="TextBox 5">
              <a:extLst>
                <a:ext uri="{FF2B5EF4-FFF2-40B4-BE49-F238E27FC236}">
                  <a16:creationId xmlns:a16="http://schemas.microsoft.com/office/drawing/2014/main" id="{367001A8-B35A-00FE-C4BF-3F16EC587BE2}"/>
                </a:ext>
              </a:extLst>
            </p:cNvPr>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3F44399C-39B4-A2B5-2D24-CF6046311590}"/>
              </a:ext>
            </a:extLst>
          </p:cNvPr>
          <p:cNvSpPr txBox="1"/>
          <p:nvPr/>
        </p:nvSpPr>
        <p:spPr>
          <a:xfrm>
            <a:off x="0" y="1028700"/>
            <a:ext cx="18288000" cy="1095375"/>
          </a:xfrm>
          <a:prstGeom prst="rect">
            <a:avLst/>
          </a:prstGeom>
        </p:spPr>
        <p:txBody>
          <a:bodyPr lIns="0" tIns="0" rIns="0" bIns="0" rtlCol="0" anchor="t">
            <a:spAutoFit/>
          </a:bodyPr>
          <a:lstStyle/>
          <a:p>
            <a:pPr algn="ctr">
              <a:lnSpc>
                <a:spcPts val="8640"/>
              </a:lnSpc>
            </a:pPr>
            <a:r>
              <a:rPr lang="en-US" sz="7200" b="1" dirty="0">
                <a:solidFill>
                  <a:srgbClr val="010204"/>
                </a:solidFill>
                <a:latin typeface="Roboto Slab Bold"/>
                <a:ea typeface="Roboto Slab Bold"/>
                <a:cs typeface="Roboto Slab Bold"/>
                <a:sym typeface="Roboto Slab Bold"/>
              </a:rPr>
              <a:t>ACKNOWLEDGEMENT</a:t>
            </a:r>
          </a:p>
        </p:txBody>
      </p:sp>
    </p:spTree>
    <p:extLst>
      <p:ext uri="{BB962C8B-B14F-4D97-AF65-F5344CB8AC3E}">
        <p14:creationId xmlns:p14="http://schemas.microsoft.com/office/powerpoint/2010/main" val="3174467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endParaRPr lang="en-US"/>
          </a:p>
        </p:txBody>
      </p:sp>
      <p:sp>
        <p:nvSpPr>
          <p:cNvPr id="5" name="Freeform 5"/>
          <p:cNvSpPr/>
          <p:nvPr/>
        </p:nvSpPr>
        <p:spPr>
          <a:xfrm>
            <a:off x="11543670" y="2340399"/>
            <a:ext cx="6896338" cy="10344507"/>
          </a:xfrm>
          <a:custGeom>
            <a:avLst/>
            <a:gdLst/>
            <a:ahLst/>
            <a:cxnLst/>
            <a:rect l="l" t="t" r="r" b="b"/>
            <a:pathLst>
              <a:path w="6896338" h="10344507">
                <a:moveTo>
                  <a:pt x="0" y="0"/>
                </a:moveTo>
                <a:lnTo>
                  <a:pt x="6896338" y="0"/>
                </a:lnTo>
                <a:lnTo>
                  <a:pt x="6896338" y="10344507"/>
                </a:lnTo>
                <a:lnTo>
                  <a:pt x="0" y="10344507"/>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a:off x="222868" y="2060806"/>
            <a:ext cx="3746333" cy="1814531"/>
            <a:chOff x="0" y="-141264"/>
            <a:chExt cx="4995111" cy="2419374"/>
          </a:xfrm>
        </p:grpSpPr>
        <p:sp>
          <p:nvSpPr>
            <p:cNvPr id="10" name="AutoShape 10"/>
            <p:cNvSpPr/>
            <p:nvPr/>
          </p:nvSpPr>
          <p:spPr>
            <a:xfrm>
              <a:off x="2657064" y="1637711"/>
              <a:ext cx="870872" cy="640399"/>
            </a:xfrm>
            <a:prstGeom prst="line">
              <a:avLst/>
            </a:prstGeom>
            <a:ln w="76200" cap="rnd">
              <a:solidFill>
                <a:srgbClr val="B8F2E6"/>
              </a:solidFill>
              <a:prstDash val="solid"/>
              <a:headEnd type="none" w="sm" len="sm"/>
              <a:tailEnd type="none" w="sm" len="sm"/>
            </a:ln>
          </p:spPr>
          <p:txBody>
            <a:bodyPr/>
            <a:lstStyle/>
            <a:p>
              <a:endParaRPr lang="en-US"/>
            </a:p>
          </p:txBody>
        </p:sp>
        <p:grpSp>
          <p:nvGrpSpPr>
            <p:cNvPr id="7" name="Group 7"/>
            <p:cNvGrpSpPr/>
            <p:nvPr/>
          </p:nvGrpSpPr>
          <p:grpSpPr>
            <a:xfrm>
              <a:off x="0" y="-141264"/>
              <a:ext cx="4995111" cy="1997939"/>
              <a:chOff x="0" y="-27904"/>
              <a:chExt cx="986689" cy="394655"/>
            </a:xfrm>
          </p:grpSpPr>
          <p:sp>
            <p:nvSpPr>
              <p:cNvPr id="8" name="Freeform 8"/>
              <p:cNvSpPr/>
              <p:nvPr/>
            </p:nvSpPr>
            <p:spPr>
              <a:xfrm>
                <a:off x="0" y="0"/>
                <a:ext cx="986689" cy="337505"/>
              </a:xfrm>
              <a:custGeom>
                <a:avLst/>
                <a:gdLst/>
                <a:ahLst/>
                <a:cxnLst/>
                <a:rect l="l" t="t" r="r" b="b"/>
                <a:pathLst>
                  <a:path w="986689" h="337505">
                    <a:moveTo>
                      <a:pt x="105393" y="0"/>
                    </a:moveTo>
                    <a:lnTo>
                      <a:pt x="881295" y="0"/>
                    </a:lnTo>
                    <a:cubicBezTo>
                      <a:pt x="939502" y="0"/>
                      <a:pt x="986689" y="47186"/>
                      <a:pt x="986689" y="105393"/>
                    </a:cubicBezTo>
                    <a:lnTo>
                      <a:pt x="986689" y="232111"/>
                    </a:lnTo>
                    <a:cubicBezTo>
                      <a:pt x="986689" y="290318"/>
                      <a:pt x="939502" y="337505"/>
                      <a:pt x="881295" y="337505"/>
                    </a:cubicBezTo>
                    <a:lnTo>
                      <a:pt x="105393" y="337505"/>
                    </a:lnTo>
                    <a:cubicBezTo>
                      <a:pt x="47186" y="337505"/>
                      <a:pt x="0" y="290318"/>
                      <a:pt x="0" y="232111"/>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endParaRPr lang="en-US"/>
              </a:p>
            </p:txBody>
          </p:sp>
          <p:sp>
            <p:nvSpPr>
              <p:cNvPr id="9" name="TextBox 9"/>
              <p:cNvSpPr txBox="1"/>
              <p:nvPr/>
            </p:nvSpPr>
            <p:spPr>
              <a:xfrm>
                <a:off x="0" y="-27904"/>
                <a:ext cx="98668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a:t>
                </a:r>
                <a:r>
                  <a:rPr lang="en-US" sz="2000" err="1">
                    <a:solidFill>
                      <a:srgbClr val="000000"/>
                    </a:solidFill>
                    <a:latin typeface="Roboto"/>
                    <a:ea typeface="Roboto"/>
                    <a:cs typeface="Roboto"/>
                    <a:sym typeface="Roboto"/>
                  </a:rPr>
                  <a:t>Aquí</a:t>
                </a:r>
                <a:r>
                  <a:rPr lang="en-US" sz="2000">
                    <a:solidFill>
                      <a:srgbClr val="000000"/>
                    </a:solidFill>
                    <a:latin typeface="Roboto"/>
                    <a:ea typeface="Roboto"/>
                    <a:cs typeface="Roboto"/>
                    <a:sym typeface="Roboto"/>
                  </a:rPr>
                  <a:t>? Hay </a:t>
                </a:r>
                <a:r>
                  <a:rPr lang="en-US" sz="2000" err="1">
                    <a:solidFill>
                      <a:srgbClr val="000000"/>
                    </a:solidFill>
                    <a:latin typeface="Roboto"/>
                    <a:ea typeface="Roboto"/>
                    <a:cs typeface="Roboto"/>
                    <a:sym typeface="Roboto"/>
                  </a:rPr>
                  <a:t>gente</a:t>
                </a:r>
                <a:r>
                  <a:rPr lang="en-US" sz="2000">
                    <a:solidFill>
                      <a:srgbClr val="000000"/>
                    </a:solidFill>
                    <a:latin typeface="Roboto"/>
                    <a:ea typeface="Roboto"/>
                    <a:cs typeface="Roboto"/>
                    <a:sym typeface="Roboto"/>
                  </a:rPr>
                  <a:t>…</a:t>
                </a:r>
              </a:p>
            </p:txBody>
          </p:sp>
        </p:grpSp>
      </p:grpSp>
      <p:grpSp>
        <p:nvGrpSpPr>
          <p:cNvPr id="11" name="Group 11"/>
          <p:cNvGrpSpPr/>
          <p:nvPr/>
        </p:nvGrpSpPr>
        <p:grpSpPr>
          <a:xfrm>
            <a:off x="6185278" y="1357088"/>
            <a:ext cx="4116739" cy="2148658"/>
            <a:chOff x="-43937" y="-136956"/>
            <a:chExt cx="5488985" cy="2864877"/>
          </a:xfrm>
        </p:grpSpPr>
        <p:sp>
          <p:nvSpPr>
            <p:cNvPr id="15" name="AutoShape 15"/>
            <p:cNvSpPr/>
            <p:nvPr/>
          </p:nvSpPr>
          <p:spPr>
            <a:xfrm flipV="1">
              <a:off x="2076962" y="1661740"/>
              <a:ext cx="1110768" cy="1066181"/>
            </a:xfrm>
            <a:prstGeom prst="line">
              <a:avLst/>
            </a:prstGeom>
            <a:ln w="76200" cap="rnd">
              <a:solidFill>
                <a:srgbClr val="FFB7AF"/>
              </a:solidFill>
              <a:prstDash val="solid"/>
              <a:headEnd type="none" w="sm" len="sm"/>
              <a:tailEnd type="none" w="sm" len="sm"/>
            </a:ln>
          </p:spPr>
          <p:txBody>
            <a:bodyPr/>
            <a:lstStyle/>
            <a:p>
              <a:endParaRPr lang="en-US"/>
            </a:p>
          </p:txBody>
        </p:sp>
        <p:grpSp>
          <p:nvGrpSpPr>
            <p:cNvPr id="12" name="Group 12"/>
            <p:cNvGrpSpPr/>
            <p:nvPr/>
          </p:nvGrpSpPr>
          <p:grpSpPr>
            <a:xfrm>
              <a:off x="-43937" y="-136956"/>
              <a:ext cx="5488985" cy="1997939"/>
              <a:chOff x="-8679" y="-27053"/>
              <a:chExt cx="1084244" cy="394655"/>
            </a:xfrm>
          </p:grpSpPr>
          <p:sp>
            <p:nvSpPr>
              <p:cNvPr id="13" name="Freeform 13"/>
              <p:cNvSpPr/>
              <p:nvPr/>
            </p:nvSpPr>
            <p:spPr>
              <a:xfrm>
                <a:off x="0" y="0"/>
                <a:ext cx="1075565" cy="337505"/>
              </a:xfrm>
              <a:custGeom>
                <a:avLst/>
                <a:gdLst/>
                <a:ahLst/>
                <a:cxnLst/>
                <a:rect l="l" t="t" r="r" b="b"/>
                <a:pathLst>
                  <a:path w="1075565" h="337505">
                    <a:moveTo>
                      <a:pt x="96684" y="0"/>
                    </a:moveTo>
                    <a:lnTo>
                      <a:pt x="978881" y="0"/>
                    </a:lnTo>
                    <a:cubicBezTo>
                      <a:pt x="1004523" y="0"/>
                      <a:pt x="1029115" y="10186"/>
                      <a:pt x="1047247" y="28318"/>
                    </a:cubicBezTo>
                    <a:cubicBezTo>
                      <a:pt x="1065379" y="46450"/>
                      <a:pt x="1075565" y="71042"/>
                      <a:pt x="1075565" y="96684"/>
                    </a:cubicBezTo>
                    <a:lnTo>
                      <a:pt x="1075565" y="240820"/>
                    </a:lnTo>
                    <a:cubicBezTo>
                      <a:pt x="1075565" y="266463"/>
                      <a:pt x="1065379" y="291055"/>
                      <a:pt x="1047247" y="309186"/>
                    </a:cubicBezTo>
                    <a:cubicBezTo>
                      <a:pt x="1029115" y="327318"/>
                      <a:pt x="1004523" y="337505"/>
                      <a:pt x="978881" y="337505"/>
                    </a:cubicBezTo>
                    <a:lnTo>
                      <a:pt x="96684" y="337505"/>
                    </a:lnTo>
                    <a:cubicBezTo>
                      <a:pt x="71042" y="337505"/>
                      <a:pt x="46450" y="327318"/>
                      <a:pt x="28318" y="309186"/>
                    </a:cubicBezTo>
                    <a:cubicBezTo>
                      <a:pt x="10186" y="291055"/>
                      <a:pt x="0" y="266463"/>
                      <a:pt x="0" y="240820"/>
                    </a:cubicBezTo>
                    <a:lnTo>
                      <a:pt x="0" y="96684"/>
                    </a:lnTo>
                    <a:cubicBezTo>
                      <a:pt x="0" y="71042"/>
                      <a:pt x="10186" y="46450"/>
                      <a:pt x="28318" y="28318"/>
                    </a:cubicBezTo>
                    <a:cubicBezTo>
                      <a:pt x="46450" y="10186"/>
                      <a:pt x="71042" y="0"/>
                      <a:pt x="96684" y="0"/>
                    </a:cubicBezTo>
                    <a:close/>
                  </a:path>
                </a:pathLst>
              </a:custGeom>
              <a:solidFill>
                <a:srgbClr val="FEFAF6"/>
              </a:solidFill>
              <a:ln w="66675" cap="rnd">
                <a:solidFill>
                  <a:srgbClr val="FFB7AF"/>
                </a:solidFill>
                <a:prstDash val="solid"/>
                <a:round/>
              </a:ln>
            </p:spPr>
            <p:txBody>
              <a:bodyPr/>
              <a:lstStyle/>
              <a:p>
                <a:endParaRPr lang="en-US"/>
              </a:p>
            </p:txBody>
          </p:sp>
          <p:sp>
            <p:nvSpPr>
              <p:cNvPr id="14" name="TextBox 14"/>
              <p:cNvSpPr txBox="1"/>
              <p:nvPr/>
            </p:nvSpPr>
            <p:spPr>
              <a:xfrm>
                <a:off x="-8679" y="-27053"/>
                <a:ext cx="1075565"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She… want privacy…</a:t>
                </a:r>
              </a:p>
            </p:txBody>
          </p:sp>
        </p:grpSp>
      </p:grpSp>
      <p:grpSp>
        <p:nvGrpSpPr>
          <p:cNvPr id="16" name="Group 16"/>
          <p:cNvGrpSpPr/>
          <p:nvPr/>
        </p:nvGrpSpPr>
        <p:grpSpPr>
          <a:xfrm>
            <a:off x="9919721" y="69846"/>
            <a:ext cx="5506955" cy="1498454"/>
            <a:chOff x="0" y="-28575"/>
            <a:chExt cx="1450391" cy="394655"/>
          </a:xfrm>
        </p:grpSpPr>
        <p:sp>
          <p:nvSpPr>
            <p:cNvPr id="17" name="Freeform 17"/>
            <p:cNvSpPr/>
            <p:nvPr/>
          </p:nvSpPr>
          <p:spPr>
            <a:xfrm>
              <a:off x="0" y="0"/>
              <a:ext cx="1450391" cy="337505"/>
            </a:xfrm>
            <a:custGeom>
              <a:avLst/>
              <a:gdLst/>
              <a:ahLst/>
              <a:cxnLst/>
              <a:rect l="l" t="t" r="r" b="b"/>
              <a:pathLst>
                <a:path w="1450391" h="337505">
                  <a:moveTo>
                    <a:pt x="71698" y="0"/>
                  </a:moveTo>
                  <a:lnTo>
                    <a:pt x="1378693" y="0"/>
                  </a:lnTo>
                  <a:cubicBezTo>
                    <a:pt x="1397709" y="0"/>
                    <a:pt x="1415946" y="7554"/>
                    <a:pt x="1429392" y="21000"/>
                  </a:cubicBezTo>
                  <a:cubicBezTo>
                    <a:pt x="1442838" y="34446"/>
                    <a:pt x="1450391" y="52683"/>
                    <a:pt x="1450391" y="71698"/>
                  </a:cubicBezTo>
                  <a:lnTo>
                    <a:pt x="1450391" y="265807"/>
                  </a:lnTo>
                  <a:cubicBezTo>
                    <a:pt x="1450391" y="284822"/>
                    <a:pt x="1442838" y="303059"/>
                    <a:pt x="1429392" y="316505"/>
                  </a:cubicBezTo>
                  <a:cubicBezTo>
                    <a:pt x="1415946" y="329951"/>
                    <a:pt x="1397709" y="337505"/>
                    <a:pt x="1378693" y="337505"/>
                  </a:cubicBezTo>
                  <a:lnTo>
                    <a:pt x="71698" y="337505"/>
                  </a:lnTo>
                  <a:cubicBezTo>
                    <a:pt x="32100" y="337505"/>
                    <a:pt x="0" y="305404"/>
                    <a:pt x="0" y="265807"/>
                  </a:cubicBezTo>
                  <a:lnTo>
                    <a:pt x="0" y="71698"/>
                  </a:lnTo>
                  <a:cubicBezTo>
                    <a:pt x="0" y="52683"/>
                    <a:pt x="7554" y="34446"/>
                    <a:pt x="21000" y="21000"/>
                  </a:cubicBezTo>
                  <a:cubicBezTo>
                    <a:pt x="34446" y="7554"/>
                    <a:pt x="52683" y="0"/>
                    <a:pt x="71698" y="0"/>
                  </a:cubicBezTo>
                  <a:close/>
                </a:path>
              </a:pathLst>
            </a:custGeom>
            <a:solidFill>
              <a:srgbClr val="FEFAF6"/>
            </a:solidFill>
            <a:ln w="66675" cap="rnd">
              <a:solidFill>
                <a:srgbClr val="5E6472"/>
              </a:solidFill>
              <a:prstDash val="solid"/>
              <a:round/>
            </a:ln>
          </p:spPr>
          <p:txBody>
            <a:bodyPr/>
            <a:lstStyle/>
            <a:p>
              <a:endParaRPr lang="en-US"/>
            </a:p>
          </p:txBody>
        </p:sp>
        <p:sp>
          <p:nvSpPr>
            <p:cNvPr id="18" name="TextBox 18"/>
            <p:cNvSpPr txBox="1"/>
            <p:nvPr/>
          </p:nvSpPr>
          <p:spPr>
            <a:xfrm>
              <a:off x="0" y="-28575"/>
              <a:ext cx="1450391"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I’m going to check you now.</a:t>
              </a:r>
            </a:p>
          </p:txBody>
        </p:sp>
      </p:grpSp>
      <p:grpSp>
        <p:nvGrpSpPr>
          <p:cNvPr id="19" name="Group 19"/>
          <p:cNvGrpSpPr/>
          <p:nvPr/>
        </p:nvGrpSpPr>
        <p:grpSpPr>
          <a:xfrm>
            <a:off x="10573862" y="1459805"/>
            <a:ext cx="4230504" cy="2438554"/>
            <a:chOff x="0" y="0"/>
            <a:chExt cx="5640672" cy="3251404"/>
          </a:xfrm>
        </p:grpSpPr>
        <p:sp>
          <p:nvSpPr>
            <p:cNvPr id="20" name="AutoShape 20"/>
            <p:cNvSpPr/>
            <p:nvPr/>
          </p:nvSpPr>
          <p:spPr>
            <a:xfrm>
              <a:off x="3652302" y="2577489"/>
              <a:ext cx="930336"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21" name="Group 21"/>
            <p:cNvGrpSpPr/>
            <p:nvPr/>
          </p:nvGrpSpPr>
          <p:grpSpPr>
            <a:xfrm>
              <a:off x="0" y="813939"/>
              <a:ext cx="5640672" cy="1997939"/>
              <a:chOff x="0" y="-28239"/>
              <a:chExt cx="1114207" cy="394655"/>
            </a:xfrm>
          </p:grpSpPr>
          <p:sp>
            <p:nvSpPr>
              <p:cNvPr id="22" name="Freeform 22"/>
              <p:cNvSpPr/>
              <p:nvPr/>
            </p:nvSpPr>
            <p:spPr>
              <a:xfrm>
                <a:off x="0" y="0"/>
                <a:ext cx="1114207" cy="337505"/>
              </a:xfrm>
              <a:custGeom>
                <a:avLst/>
                <a:gdLst/>
                <a:ahLst/>
                <a:cxnLst/>
                <a:rect l="l" t="t" r="r" b="b"/>
                <a:pathLst>
                  <a:path w="1114207" h="337505">
                    <a:moveTo>
                      <a:pt x="93331" y="0"/>
                    </a:moveTo>
                    <a:lnTo>
                      <a:pt x="1020876" y="0"/>
                    </a:lnTo>
                    <a:cubicBezTo>
                      <a:pt x="1072421" y="0"/>
                      <a:pt x="1114207" y="41786"/>
                      <a:pt x="1114207" y="93331"/>
                    </a:cubicBezTo>
                    <a:lnTo>
                      <a:pt x="1114207" y="244173"/>
                    </a:lnTo>
                    <a:cubicBezTo>
                      <a:pt x="1114207" y="268926"/>
                      <a:pt x="1104374" y="292666"/>
                      <a:pt x="1086871" y="310168"/>
                    </a:cubicBezTo>
                    <a:cubicBezTo>
                      <a:pt x="1069368" y="327671"/>
                      <a:pt x="1045629" y="337505"/>
                      <a:pt x="1020876" y="337505"/>
                    </a:cubicBezTo>
                    <a:lnTo>
                      <a:pt x="93331" y="337505"/>
                    </a:lnTo>
                    <a:cubicBezTo>
                      <a:pt x="68578" y="337505"/>
                      <a:pt x="44839" y="327671"/>
                      <a:pt x="27336" y="310168"/>
                    </a:cubicBezTo>
                    <a:cubicBezTo>
                      <a:pt x="9833" y="292666"/>
                      <a:pt x="0" y="268926"/>
                      <a:pt x="0" y="244173"/>
                    </a:cubicBezTo>
                    <a:lnTo>
                      <a:pt x="0" y="93331"/>
                    </a:lnTo>
                    <a:cubicBezTo>
                      <a:pt x="0" y="68578"/>
                      <a:pt x="9833" y="44839"/>
                      <a:pt x="27336" y="27336"/>
                    </a:cubicBezTo>
                    <a:cubicBezTo>
                      <a:pt x="44839" y="9833"/>
                      <a:pt x="68578" y="0"/>
                      <a:pt x="93331" y="0"/>
                    </a:cubicBezTo>
                    <a:close/>
                  </a:path>
                </a:pathLst>
              </a:custGeom>
              <a:solidFill>
                <a:srgbClr val="FEFAF6"/>
              </a:solidFill>
              <a:ln w="66675" cap="rnd">
                <a:solidFill>
                  <a:srgbClr val="5E6472"/>
                </a:solidFill>
                <a:prstDash val="solid"/>
                <a:round/>
              </a:ln>
            </p:spPr>
            <p:txBody>
              <a:bodyPr/>
              <a:lstStyle/>
              <a:p>
                <a:endParaRPr lang="en-US"/>
              </a:p>
            </p:txBody>
          </p:sp>
          <p:sp>
            <p:nvSpPr>
              <p:cNvPr id="23" name="TextBox 23"/>
              <p:cNvSpPr txBox="1"/>
              <p:nvPr/>
            </p:nvSpPr>
            <p:spPr>
              <a:xfrm>
                <a:off x="0" y="-28239"/>
                <a:ext cx="1114207"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Ok, sorry about that. </a:t>
                </a:r>
              </a:p>
            </p:txBody>
          </p:sp>
        </p:grpSp>
        <p:sp>
          <p:nvSpPr>
            <p:cNvPr id="24" name="AutoShape 24"/>
            <p:cNvSpPr/>
            <p:nvPr/>
          </p:nvSpPr>
          <p:spPr>
            <a:xfrm>
              <a:off x="4632250" y="0"/>
              <a:ext cx="0" cy="956899"/>
            </a:xfrm>
            <a:prstGeom prst="line">
              <a:avLst/>
            </a:prstGeom>
            <a:ln w="76200" cap="flat">
              <a:solidFill>
                <a:srgbClr val="5E6472"/>
              </a:solidFill>
              <a:prstDash val="solid"/>
              <a:headEnd type="none" w="sm" len="sm"/>
              <a:tailEnd type="none" w="sm" len="sm"/>
            </a:ln>
          </p:spPr>
          <p:txBody>
            <a:bodyPr/>
            <a:lstStyle/>
            <a:p>
              <a:endParaRPr lang="en-US"/>
            </a:p>
          </p:txBody>
        </p:sp>
      </p:grpSp>
      <p:grpSp>
        <p:nvGrpSpPr>
          <p:cNvPr id="25" name="Group 25"/>
          <p:cNvGrpSpPr/>
          <p:nvPr/>
        </p:nvGrpSpPr>
        <p:grpSpPr>
          <a:xfrm>
            <a:off x="9144000" y="3526361"/>
            <a:ext cx="4207884" cy="4216300"/>
            <a:chOff x="0" y="0"/>
            <a:chExt cx="6350000" cy="6362700"/>
          </a:xfrm>
        </p:grpSpPr>
        <p:sp>
          <p:nvSpPr>
            <p:cNvPr id="26" name="Freeform 26"/>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27" name="Group 27"/>
          <p:cNvGrpSpPr/>
          <p:nvPr/>
        </p:nvGrpSpPr>
        <p:grpSpPr>
          <a:xfrm>
            <a:off x="0" y="9078342"/>
            <a:ext cx="18288000" cy="1300906"/>
            <a:chOff x="0" y="-42379"/>
            <a:chExt cx="4816593" cy="342626"/>
          </a:xfrm>
        </p:grpSpPr>
        <p:sp>
          <p:nvSpPr>
            <p:cNvPr id="28" name="Freeform 28"/>
            <p:cNvSpPr/>
            <p:nvPr/>
          </p:nvSpPr>
          <p:spPr>
            <a:xfrm>
              <a:off x="0" y="0"/>
              <a:ext cx="4816592" cy="275951"/>
            </a:xfrm>
            <a:custGeom>
              <a:avLst/>
              <a:gdLst/>
              <a:ahLst/>
              <a:cxnLst/>
              <a:rect l="l" t="t" r="r" b="b"/>
              <a:pathLst>
                <a:path w="4816592" h="275951">
                  <a:moveTo>
                    <a:pt x="0" y="0"/>
                  </a:moveTo>
                  <a:lnTo>
                    <a:pt x="4816592" y="0"/>
                  </a:lnTo>
                  <a:lnTo>
                    <a:pt x="4816592" y="275951"/>
                  </a:lnTo>
                  <a:lnTo>
                    <a:pt x="0" y="275951"/>
                  </a:lnTo>
                  <a:close/>
                </a:path>
              </a:pathLst>
            </a:custGeom>
            <a:solidFill>
              <a:srgbClr val="FEFAF6"/>
            </a:solidFill>
          </p:spPr>
          <p:txBody>
            <a:bodyPr/>
            <a:lstStyle/>
            <a:p>
              <a:endParaRPr lang="en-US"/>
            </a:p>
          </p:txBody>
        </p:sp>
        <p:sp>
          <p:nvSpPr>
            <p:cNvPr id="29" name="TextBox 29"/>
            <p:cNvSpPr txBox="1"/>
            <p:nvPr/>
          </p:nvSpPr>
          <p:spPr>
            <a:xfrm>
              <a:off x="0" y="-42379"/>
              <a:ext cx="4816593" cy="342626"/>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The obstetrician closes the curtain while starting to reach and lift the patient’s gown for the exam.</a:t>
              </a:r>
            </a:p>
          </p:txBody>
        </p:sp>
      </p:grpSp>
      <p:grpSp>
        <p:nvGrpSpPr>
          <p:cNvPr id="30" name="Group 30"/>
          <p:cNvGrpSpPr/>
          <p:nvPr/>
        </p:nvGrpSpPr>
        <p:grpSpPr>
          <a:xfrm>
            <a:off x="0" y="92248"/>
            <a:ext cx="5408497" cy="1150567"/>
            <a:chOff x="0" y="-33071"/>
            <a:chExt cx="1561771" cy="332241"/>
          </a:xfrm>
        </p:grpSpPr>
        <p:sp>
          <p:nvSpPr>
            <p:cNvPr id="31" name="Freeform 31"/>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32" name="TextBox 32"/>
            <p:cNvSpPr txBox="1"/>
            <p:nvPr/>
          </p:nvSpPr>
          <p:spPr>
            <a:xfrm>
              <a:off x="0" y="-33071"/>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DISRESPECT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endParaRPr lang="en-US"/>
          </a:p>
        </p:txBody>
      </p:sp>
      <p:sp>
        <p:nvSpPr>
          <p:cNvPr id="5" name="Freeform 5"/>
          <p:cNvSpPr/>
          <p:nvPr/>
        </p:nvSpPr>
        <p:spPr>
          <a:xfrm>
            <a:off x="11543670" y="2340399"/>
            <a:ext cx="6896338" cy="10344507"/>
          </a:xfrm>
          <a:custGeom>
            <a:avLst/>
            <a:gdLst/>
            <a:ahLst/>
            <a:cxnLst/>
            <a:rect l="l" t="t" r="r" b="b"/>
            <a:pathLst>
              <a:path w="6896338" h="10344507">
                <a:moveTo>
                  <a:pt x="0" y="0"/>
                </a:moveTo>
                <a:lnTo>
                  <a:pt x="6896338" y="0"/>
                </a:lnTo>
                <a:lnTo>
                  <a:pt x="6896338" y="10344507"/>
                </a:lnTo>
                <a:lnTo>
                  <a:pt x="0" y="10344507"/>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a:off x="9543250" y="1894168"/>
            <a:ext cx="5261116" cy="1653162"/>
            <a:chOff x="0" y="-144661"/>
            <a:chExt cx="7014822" cy="2204216"/>
          </a:xfrm>
        </p:grpSpPr>
        <p:sp>
          <p:nvSpPr>
            <p:cNvPr id="7" name="AutoShape 7"/>
            <p:cNvSpPr/>
            <p:nvPr/>
          </p:nvSpPr>
          <p:spPr>
            <a:xfrm>
              <a:off x="4338478" y="1463835"/>
              <a:ext cx="1360557" cy="595720"/>
            </a:xfrm>
            <a:prstGeom prst="line">
              <a:avLst/>
            </a:prstGeom>
            <a:ln w="76200" cap="rnd">
              <a:solidFill>
                <a:srgbClr val="5E6472"/>
              </a:solidFill>
              <a:prstDash val="solid"/>
              <a:headEnd type="none" w="sm" len="sm"/>
              <a:tailEnd type="none" w="sm" len="sm"/>
            </a:ln>
          </p:spPr>
          <p:txBody>
            <a:bodyPr/>
            <a:lstStyle/>
            <a:p>
              <a:endParaRPr lang="en-US"/>
            </a:p>
          </p:txBody>
        </p:sp>
        <p:grpSp>
          <p:nvGrpSpPr>
            <p:cNvPr id="8" name="Group 8"/>
            <p:cNvGrpSpPr/>
            <p:nvPr/>
          </p:nvGrpSpPr>
          <p:grpSpPr>
            <a:xfrm>
              <a:off x="0" y="-144661"/>
              <a:ext cx="7014822" cy="1997939"/>
              <a:chOff x="0" y="-28575"/>
              <a:chExt cx="1385644" cy="394655"/>
            </a:xfrm>
          </p:grpSpPr>
          <p:sp>
            <p:nvSpPr>
              <p:cNvPr id="9" name="Freeform 9"/>
              <p:cNvSpPr/>
              <p:nvPr/>
            </p:nvSpPr>
            <p:spPr>
              <a:xfrm>
                <a:off x="0" y="0"/>
                <a:ext cx="1385644" cy="337505"/>
              </a:xfrm>
              <a:custGeom>
                <a:avLst/>
                <a:gdLst/>
                <a:ahLst/>
                <a:cxnLst/>
                <a:rect l="l" t="t" r="r" b="b"/>
                <a:pathLst>
                  <a:path w="1385644" h="337505">
                    <a:moveTo>
                      <a:pt x="75048" y="0"/>
                    </a:moveTo>
                    <a:lnTo>
                      <a:pt x="1310595" y="0"/>
                    </a:lnTo>
                    <a:cubicBezTo>
                      <a:pt x="1352044" y="0"/>
                      <a:pt x="1385644" y="33600"/>
                      <a:pt x="1385644" y="75048"/>
                    </a:cubicBezTo>
                    <a:lnTo>
                      <a:pt x="1385644" y="262456"/>
                    </a:lnTo>
                    <a:cubicBezTo>
                      <a:pt x="1385644" y="303904"/>
                      <a:pt x="1352044" y="337505"/>
                      <a:pt x="1310595" y="337505"/>
                    </a:cubicBezTo>
                    <a:lnTo>
                      <a:pt x="75048" y="337505"/>
                    </a:lnTo>
                    <a:cubicBezTo>
                      <a:pt x="33600" y="337505"/>
                      <a:pt x="0" y="303904"/>
                      <a:pt x="0" y="262456"/>
                    </a:cubicBezTo>
                    <a:lnTo>
                      <a:pt x="0" y="75048"/>
                    </a:lnTo>
                    <a:cubicBezTo>
                      <a:pt x="0" y="33600"/>
                      <a:pt x="33600" y="0"/>
                      <a:pt x="75048" y="0"/>
                    </a:cubicBezTo>
                    <a:close/>
                  </a:path>
                </a:pathLst>
              </a:custGeom>
              <a:solidFill>
                <a:srgbClr val="FEFAF6"/>
              </a:solidFill>
              <a:ln w="66675" cap="rnd">
                <a:solidFill>
                  <a:srgbClr val="5E6472"/>
                </a:solidFill>
                <a:prstDash val="solid"/>
                <a:round/>
              </a:ln>
            </p:spPr>
            <p:txBody>
              <a:bodyPr/>
              <a:lstStyle/>
              <a:p>
                <a:endParaRPr lang="en-US"/>
              </a:p>
            </p:txBody>
          </p:sp>
          <p:sp>
            <p:nvSpPr>
              <p:cNvPr id="10" name="TextBox 10"/>
              <p:cNvSpPr txBox="1"/>
              <p:nvPr/>
            </p:nvSpPr>
            <p:spPr>
              <a:xfrm>
                <a:off x="0" y="-28575"/>
                <a:ext cx="1385644"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This exam should not hurt if you just let your legs flop apart and relax.</a:t>
                </a:r>
              </a:p>
            </p:txBody>
          </p:sp>
        </p:grpSp>
      </p:grpSp>
      <p:grpSp>
        <p:nvGrpSpPr>
          <p:cNvPr id="11" name="Group 11"/>
          <p:cNvGrpSpPr/>
          <p:nvPr/>
        </p:nvGrpSpPr>
        <p:grpSpPr>
          <a:xfrm>
            <a:off x="9144000" y="3526361"/>
            <a:ext cx="4207884" cy="4216300"/>
            <a:chOff x="0" y="0"/>
            <a:chExt cx="6350000" cy="6362700"/>
          </a:xfrm>
        </p:grpSpPr>
        <p:sp>
          <p:nvSpPr>
            <p:cNvPr id="12" name="Freeform 12"/>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13" name="Group 13"/>
          <p:cNvGrpSpPr/>
          <p:nvPr/>
        </p:nvGrpSpPr>
        <p:grpSpPr>
          <a:xfrm>
            <a:off x="10248866" y="9117697"/>
            <a:ext cx="8039134" cy="1300906"/>
            <a:chOff x="0" y="-32014"/>
            <a:chExt cx="2117303" cy="342626"/>
          </a:xfrm>
        </p:grpSpPr>
        <p:sp>
          <p:nvSpPr>
            <p:cNvPr id="14" name="Freeform 14"/>
            <p:cNvSpPr/>
            <p:nvPr/>
          </p:nvSpPr>
          <p:spPr>
            <a:xfrm>
              <a:off x="0" y="0"/>
              <a:ext cx="2117303" cy="275951"/>
            </a:xfrm>
            <a:custGeom>
              <a:avLst/>
              <a:gdLst/>
              <a:ahLst/>
              <a:cxnLst/>
              <a:rect l="l" t="t" r="r" b="b"/>
              <a:pathLst>
                <a:path w="2117303" h="275951">
                  <a:moveTo>
                    <a:pt x="0" y="0"/>
                  </a:moveTo>
                  <a:lnTo>
                    <a:pt x="2117303" y="0"/>
                  </a:lnTo>
                  <a:lnTo>
                    <a:pt x="2117303" y="275951"/>
                  </a:lnTo>
                  <a:lnTo>
                    <a:pt x="0" y="275951"/>
                  </a:lnTo>
                  <a:close/>
                </a:path>
              </a:pathLst>
            </a:custGeom>
            <a:solidFill>
              <a:srgbClr val="FEFAF6"/>
            </a:solidFill>
          </p:spPr>
          <p:txBody>
            <a:bodyPr/>
            <a:lstStyle/>
            <a:p>
              <a:endParaRPr lang="en-US"/>
            </a:p>
          </p:txBody>
        </p:sp>
        <p:sp>
          <p:nvSpPr>
            <p:cNvPr id="15" name="TextBox 15"/>
            <p:cNvSpPr txBox="1"/>
            <p:nvPr/>
          </p:nvSpPr>
          <p:spPr>
            <a:xfrm>
              <a:off x="0" y="-32014"/>
              <a:ext cx="2117303" cy="342626"/>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The obstetrician proceeds to start the exam.</a:t>
              </a:r>
            </a:p>
          </p:txBody>
        </p:sp>
      </p:grpSp>
      <p:grpSp>
        <p:nvGrpSpPr>
          <p:cNvPr id="16" name="Group 16"/>
          <p:cNvGrpSpPr/>
          <p:nvPr/>
        </p:nvGrpSpPr>
        <p:grpSpPr>
          <a:xfrm>
            <a:off x="-29737" y="124308"/>
            <a:ext cx="5438234" cy="1150567"/>
            <a:chOff x="-8587" y="-23813"/>
            <a:chExt cx="1570358" cy="332241"/>
          </a:xfrm>
        </p:grpSpPr>
        <p:sp>
          <p:nvSpPr>
            <p:cNvPr id="17" name="Freeform 17"/>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18" name="TextBox 18"/>
            <p:cNvSpPr txBox="1"/>
            <p:nvPr/>
          </p:nvSpPr>
          <p:spPr>
            <a:xfrm>
              <a:off x="-8587" y="-23813"/>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DISRESPECT</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endParaRPr lang="en-US"/>
          </a:p>
        </p:txBody>
      </p:sp>
      <p:sp>
        <p:nvSpPr>
          <p:cNvPr id="5" name="Freeform 5"/>
          <p:cNvSpPr/>
          <p:nvPr/>
        </p:nvSpPr>
        <p:spPr>
          <a:xfrm>
            <a:off x="11543670" y="2340399"/>
            <a:ext cx="6896338" cy="10344507"/>
          </a:xfrm>
          <a:custGeom>
            <a:avLst/>
            <a:gdLst/>
            <a:ahLst/>
            <a:cxnLst/>
            <a:rect l="l" t="t" r="r" b="b"/>
            <a:pathLst>
              <a:path w="6896338" h="10344507">
                <a:moveTo>
                  <a:pt x="0" y="0"/>
                </a:moveTo>
                <a:lnTo>
                  <a:pt x="6896338" y="0"/>
                </a:lnTo>
                <a:lnTo>
                  <a:pt x="6896338" y="10344507"/>
                </a:lnTo>
                <a:lnTo>
                  <a:pt x="0" y="10344507"/>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a:off x="222868" y="2027113"/>
            <a:ext cx="3746333" cy="1848224"/>
            <a:chOff x="0" y="-186189"/>
            <a:chExt cx="4995111" cy="2464299"/>
          </a:xfrm>
        </p:grpSpPr>
        <p:sp>
          <p:nvSpPr>
            <p:cNvPr id="10" name="AutoShape 10"/>
            <p:cNvSpPr/>
            <p:nvPr/>
          </p:nvSpPr>
          <p:spPr>
            <a:xfrm>
              <a:off x="2657064" y="1637711"/>
              <a:ext cx="870872" cy="640399"/>
            </a:xfrm>
            <a:prstGeom prst="line">
              <a:avLst/>
            </a:prstGeom>
            <a:ln w="76200" cap="rnd">
              <a:solidFill>
                <a:srgbClr val="B8F2E6"/>
              </a:solidFill>
              <a:prstDash val="solid"/>
              <a:headEnd type="none" w="sm" len="sm"/>
              <a:tailEnd type="none" w="sm" len="sm"/>
            </a:ln>
          </p:spPr>
          <p:txBody>
            <a:bodyPr/>
            <a:lstStyle/>
            <a:p>
              <a:endParaRPr lang="en-US"/>
            </a:p>
          </p:txBody>
        </p:sp>
        <p:grpSp>
          <p:nvGrpSpPr>
            <p:cNvPr id="7" name="Group 7"/>
            <p:cNvGrpSpPr/>
            <p:nvPr/>
          </p:nvGrpSpPr>
          <p:grpSpPr>
            <a:xfrm>
              <a:off x="0" y="-186189"/>
              <a:ext cx="4995111" cy="1997939"/>
              <a:chOff x="0" y="-36778"/>
              <a:chExt cx="986689" cy="394655"/>
            </a:xfrm>
          </p:grpSpPr>
          <p:sp>
            <p:nvSpPr>
              <p:cNvPr id="8" name="Freeform 8"/>
              <p:cNvSpPr/>
              <p:nvPr/>
            </p:nvSpPr>
            <p:spPr>
              <a:xfrm>
                <a:off x="0" y="0"/>
                <a:ext cx="986689" cy="337505"/>
              </a:xfrm>
              <a:custGeom>
                <a:avLst/>
                <a:gdLst/>
                <a:ahLst/>
                <a:cxnLst/>
                <a:rect l="l" t="t" r="r" b="b"/>
                <a:pathLst>
                  <a:path w="986689" h="337505">
                    <a:moveTo>
                      <a:pt x="105393" y="0"/>
                    </a:moveTo>
                    <a:lnTo>
                      <a:pt x="881295" y="0"/>
                    </a:lnTo>
                    <a:cubicBezTo>
                      <a:pt x="939502" y="0"/>
                      <a:pt x="986689" y="47186"/>
                      <a:pt x="986689" y="105393"/>
                    </a:cubicBezTo>
                    <a:lnTo>
                      <a:pt x="986689" y="232111"/>
                    </a:lnTo>
                    <a:cubicBezTo>
                      <a:pt x="986689" y="290318"/>
                      <a:pt x="939502" y="337505"/>
                      <a:pt x="881295" y="337505"/>
                    </a:cubicBezTo>
                    <a:lnTo>
                      <a:pt x="105393" y="337505"/>
                    </a:lnTo>
                    <a:cubicBezTo>
                      <a:pt x="47186" y="337505"/>
                      <a:pt x="0" y="290318"/>
                      <a:pt x="0" y="232111"/>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endParaRPr lang="en-US"/>
              </a:p>
            </p:txBody>
          </p:sp>
          <p:sp>
            <p:nvSpPr>
              <p:cNvPr id="9" name="TextBox 9"/>
              <p:cNvSpPr txBox="1"/>
              <p:nvPr/>
            </p:nvSpPr>
            <p:spPr>
              <a:xfrm>
                <a:off x="0" y="-36778"/>
                <a:ext cx="98668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Por favor…</a:t>
                </a:r>
              </a:p>
            </p:txBody>
          </p:sp>
        </p:grpSp>
      </p:grpSp>
      <p:grpSp>
        <p:nvGrpSpPr>
          <p:cNvPr id="11" name="Group 11"/>
          <p:cNvGrpSpPr/>
          <p:nvPr/>
        </p:nvGrpSpPr>
        <p:grpSpPr>
          <a:xfrm>
            <a:off x="9543250" y="1901454"/>
            <a:ext cx="5261116" cy="1645876"/>
            <a:chOff x="0" y="-134946"/>
            <a:chExt cx="7014822" cy="2194501"/>
          </a:xfrm>
        </p:grpSpPr>
        <p:sp>
          <p:nvSpPr>
            <p:cNvPr id="12" name="AutoShape 12"/>
            <p:cNvSpPr/>
            <p:nvPr/>
          </p:nvSpPr>
          <p:spPr>
            <a:xfrm>
              <a:off x="4542055" y="1385640"/>
              <a:ext cx="1156980"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13" name="Group 13"/>
            <p:cNvGrpSpPr/>
            <p:nvPr/>
          </p:nvGrpSpPr>
          <p:grpSpPr>
            <a:xfrm>
              <a:off x="0" y="-134946"/>
              <a:ext cx="7014822" cy="2021483"/>
              <a:chOff x="0" y="-26656"/>
              <a:chExt cx="1385644" cy="399305"/>
            </a:xfrm>
          </p:grpSpPr>
          <p:sp>
            <p:nvSpPr>
              <p:cNvPr id="14" name="Freeform 14"/>
              <p:cNvSpPr/>
              <p:nvPr/>
            </p:nvSpPr>
            <p:spPr>
              <a:xfrm>
                <a:off x="0" y="0"/>
                <a:ext cx="1385644" cy="342155"/>
              </a:xfrm>
              <a:custGeom>
                <a:avLst/>
                <a:gdLst/>
                <a:ahLst/>
                <a:cxnLst/>
                <a:rect l="l" t="t" r="r" b="b"/>
                <a:pathLst>
                  <a:path w="1385644" h="342155">
                    <a:moveTo>
                      <a:pt x="75048" y="0"/>
                    </a:moveTo>
                    <a:lnTo>
                      <a:pt x="1310595" y="0"/>
                    </a:lnTo>
                    <a:cubicBezTo>
                      <a:pt x="1352044" y="0"/>
                      <a:pt x="1385644" y="33600"/>
                      <a:pt x="1385644" y="75048"/>
                    </a:cubicBezTo>
                    <a:lnTo>
                      <a:pt x="1385644" y="267107"/>
                    </a:lnTo>
                    <a:cubicBezTo>
                      <a:pt x="1385644" y="308555"/>
                      <a:pt x="1352044" y="342155"/>
                      <a:pt x="1310595" y="342155"/>
                    </a:cubicBezTo>
                    <a:lnTo>
                      <a:pt x="75048" y="342155"/>
                    </a:lnTo>
                    <a:cubicBezTo>
                      <a:pt x="33600" y="342155"/>
                      <a:pt x="0" y="308555"/>
                      <a:pt x="0" y="267107"/>
                    </a:cubicBezTo>
                    <a:lnTo>
                      <a:pt x="0" y="75048"/>
                    </a:lnTo>
                    <a:cubicBezTo>
                      <a:pt x="0" y="33600"/>
                      <a:pt x="33600" y="0"/>
                      <a:pt x="75048" y="0"/>
                    </a:cubicBezTo>
                    <a:close/>
                  </a:path>
                </a:pathLst>
              </a:custGeom>
              <a:solidFill>
                <a:srgbClr val="FEFAF6"/>
              </a:solidFill>
              <a:ln w="66675" cap="rnd">
                <a:solidFill>
                  <a:srgbClr val="5E6472"/>
                </a:solidFill>
                <a:prstDash val="solid"/>
                <a:round/>
              </a:ln>
            </p:spPr>
            <p:txBody>
              <a:bodyPr/>
              <a:lstStyle/>
              <a:p>
                <a:endParaRPr lang="en-US"/>
              </a:p>
            </p:txBody>
          </p:sp>
          <p:sp>
            <p:nvSpPr>
              <p:cNvPr id="15" name="TextBox 15"/>
              <p:cNvSpPr txBox="1"/>
              <p:nvPr/>
            </p:nvSpPr>
            <p:spPr>
              <a:xfrm>
                <a:off x="0" y="-26656"/>
                <a:ext cx="1385644" cy="39930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Relax. If you don’t relax the exam will be uncomfortable and I won’t be able to tell how far along you are. </a:t>
                </a:r>
              </a:p>
            </p:txBody>
          </p:sp>
        </p:grpSp>
      </p:grpSp>
      <p:grpSp>
        <p:nvGrpSpPr>
          <p:cNvPr id="16" name="Group 16"/>
          <p:cNvGrpSpPr/>
          <p:nvPr/>
        </p:nvGrpSpPr>
        <p:grpSpPr>
          <a:xfrm>
            <a:off x="9144000" y="3526361"/>
            <a:ext cx="4207884" cy="4216300"/>
            <a:chOff x="0" y="0"/>
            <a:chExt cx="6350000" cy="6362700"/>
          </a:xfrm>
        </p:grpSpPr>
        <p:sp>
          <p:nvSpPr>
            <p:cNvPr id="17" name="Freeform 17"/>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18" name="Group 18"/>
          <p:cNvGrpSpPr/>
          <p:nvPr/>
        </p:nvGrpSpPr>
        <p:grpSpPr>
          <a:xfrm>
            <a:off x="7099773" y="9101880"/>
            <a:ext cx="11188227" cy="1300906"/>
            <a:chOff x="0" y="-41197"/>
            <a:chExt cx="2946693" cy="342626"/>
          </a:xfrm>
        </p:grpSpPr>
        <p:sp>
          <p:nvSpPr>
            <p:cNvPr id="19" name="Freeform 19"/>
            <p:cNvSpPr/>
            <p:nvPr/>
          </p:nvSpPr>
          <p:spPr>
            <a:xfrm>
              <a:off x="0" y="0"/>
              <a:ext cx="2946693" cy="275951"/>
            </a:xfrm>
            <a:custGeom>
              <a:avLst/>
              <a:gdLst/>
              <a:ahLst/>
              <a:cxnLst/>
              <a:rect l="l" t="t" r="r" b="b"/>
              <a:pathLst>
                <a:path w="2946693" h="275951">
                  <a:moveTo>
                    <a:pt x="0" y="0"/>
                  </a:moveTo>
                  <a:lnTo>
                    <a:pt x="2946693" y="0"/>
                  </a:lnTo>
                  <a:lnTo>
                    <a:pt x="2946693" y="275951"/>
                  </a:lnTo>
                  <a:lnTo>
                    <a:pt x="0" y="275951"/>
                  </a:lnTo>
                  <a:close/>
                </a:path>
              </a:pathLst>
            </a:custGeom>
            <a:solidFill>
              <a:srgbClr val="FEFAF6"/>
            </a:solidFill>
          </p:spPr>
          <p:txBody>
            <a:bodyPr/>
            <a:lstStyle/>
            <a:p>
              <a:endParaRPr lang="en-US"/>
            </a:p>
          </p:txBody>
        </p:sp>
        <p:sp>
          <p:nvSpPr>
            <p:cNvPr id="20" name="TextBox 20"/>
            <p:cNvSpPr txBox="1"/>
            <p:nvPr/>
          </p:nvSpPr>
          <p:spPr>
            <a:xfrm>
              <a:off x="0" y="-41197"/>
              <a:ext cx="2946693" cy="342626"/>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The patient is visibly tense, squeezing her cousin’s hand.</a:t>
              </a:r>
            </a:p>
          </p:txBody>
        </p:sp>
      </p:grpSp>
      <p:grpSp>
        <p:nvGrpSpPr>
          <p:cNvPr id="21" name="Group 21"/>
          <p:cNvGrpSpPr/>
          <p:nvPr/>
        </p:nvGrpSpPr>
        <p:grpSpPr>
          <a:xfrm>
            <a:off x="-5576" y="124308"/>
            <a:ext cx="5414073" cy="1150567"/>
            <a:chOff x="-1610" y="-23813"/>
            <a:chExt cx="1563381" cy="332241"/>
          </a:xfrm>
        </p:grpSpPr>
        <p:sp>
          <p:nvSpPr>
            <p:cNvPr id="22" name="Freeform 22"/>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23" name="TextBox 23"/>
            <p:cNvSpPr txBox="1"/>
            <p:nvPr/>
          </p:nvSpPr>
          <p:spPr>
            <a:xfrm>
              <a:off x="-1610" y="-23813"/>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DISRESPECT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endParaRPr lang="en-US"/>
          </a:p>
        </p:txBody>
      </p:sp>
      <p:sp>
        <p:nvSpPr>
          <p:cNvPr id="5" name="Freeform 5"/>
          <p:cNvSpPr/>
          <p:nvPr/>
        </p:nvSpPr>
        <p:spPr>
          <a:xfrm>
            <a:off x="11543670" y="2340399"/>
            <a:ext cx="6896338" cy="10344507"/>
          </a:xfrm>
          <a:custGeom>
            <a:avLst/>
            <a:gdLst/>
            <a:ahLst/>
            <a:cxnLst/>
            <a:rect l="l" t="t" r="r" b="b"/>
            <a:pathLst>
              <a:path w="6896338" h="10344507">
                <a:moveTo>
                  <a:pt x="0" y="0"/>
                </a:moveTo>
                <a:lnTo>
                  <a:pt x="6896338" y="0"/>
                </a:lnTo>
                <a:lnTo>
                  <a:pt x="6896338" y="10344507"/>
                </a:lnTo>
                <a:lnTo>
                  <a:pt x="0" y="10344507"/>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a:off x="9518597" y="1754252"/>
            <a:ext cx="5112635" cy="1793078"/>
            <a:chOff x="0" y="-119607"/>
            <a:chExt cx="6816847" cy="2390771"/>
          </a:xfrm>
        </p:grpSpPr>
        <p:sp>
          <p:nvSpPr>
            <p:cNvPr id="7" name="AutoShape 7"/>
            <p:cNvSpPr/>
            <p:nvPr/>
          </p:nvSpPr>
          <p:spPr>
            <a:xfrm>
              <a:off x="4610808" y="1597249"/>
              <a:ext cx="1140191"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8" name="Group 8"/>
            <p:cNvGrpSpPr/>
            <p:nvPr/>
          </p:nvGrpSpPr>
          <p:grpSpPr>
            <a:xfrm>
              <a:off x="0" y="-119607"/>
              <a:ext cx="6816847" cy="2310041"/>
              <a:chOff x="0" y="-23626"/>
              <a:chExt cx="1346538" cy="456304"/>
            </a:xfrm>
          </p:grpSpPr>
          <p:sp>
            <p:nvSpPr>
              <p:cNvPr id="9" name="Freeform 9"/>
              <p:cNvSpPr/>
              <p:nvPr/>
            </p:nvSpPr>
            <p:spPr>
              <a:xfrm>
                <a:off x="0" y="0"/>
                <a:ext cx="1346538" cy="399154"/>
              </a:xfrm>
              <a:custGeom>
                <a:avLst/>
                <a:gdLst/>
                <a:ahLst/>
                <a:cxnLst/>
                <a:rect l="l" t="t" r="r" b="b"/>
                <a:pathLst>
                  <a:path w="1346538" h="399154">
                    <a:moveTo>
                      <a:pt x="77228" y="0"/>
                    </a:moveTo>
                    <a:lnTo>
                      <a:pt x="1269310" y="0"/>
                    </a:lnTo>
                    <a:cubicBezTo>
                      <a:pt x="1311962" y="0"/>
                      <a:pt x="1346538" y="34576"/>
                      <a:pt x="1346538" y="77228"/>
                    </a:cubicBezTo>
                    <a:lnTo>
                      <a:pt x="1346538" y="321926"/>
                    </a:lnTo>
                    <a:cubicBezTo>
                      <a:pt x="1346538" y="364578"/>
                      <a:pt x="1311962" y="399154"/>
                      <a:pt x="1269310" y="399154"/>
                    </a:cubicBezTo>
                    <a:lnTo>
                      <a:pt x="77228" y="399154"/>
                    </a:lnTo>
                    <a:cubicBezTo>
                      <a:pt x="34576" y="399154"/>
                      <a:pt x="0" y="364578"/>
                      <a:pt x="0" y="321926"/>
                    </a:cubicBezTo>
                    <a:lnTo>
                      <a:pt x="0" y="77228"/>
                    </a:lnTo>
                    <a:cubicBezTo>
                      <a:pt x="0" y="34576"/>
                      <a:pt x="34576" y="0"/>
                      <a:pt x="77228" y="0"/>
                    </a:cubicBezTo>
                    <a:close/>
                  </a:path>
                </a:pathLst>
              </a:custGeom>
              <a:solidFill>
                <a:srgbClr val="FEFAF6"/>
              </a:solidFill>
              <a:ln w="66675" cap="rnd">
                <a:solidFill>
                  <a:srgbClr val="5E6472"/>
                </a:solidFill>
                <a:prstDash val="solid"/>
                <a:round/>
              </a:ln>
            </p:spPr>
            <p:txBody>
              <a:bodyPr/>
              <a:lstStyle/>
              <a:p>
                <a:endParaRPr lang="en-US"/>
              </a:p>
            </p:txBody>
          </p:sp>
          <p:sp>
            <p:nvSpPr>
              <p:cNvPr id="10" name="TextBox 10"/>
              <p:cNvSpPr txBox="1"/>
              <p:nvPr/>
            </p:nvSpPr>
            <p:spPr>
              <a:xfrm>
                <a:off x="0" y="-23626"/>
                <a:ext cx="1346538" cy="456304"/>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 You’re barely dilated. You aren’t in real labor yet. Just wait and we will check you again in a bit.</a:t>
                </a:r>
              </a:p>
            </p:txBody>
          </p:sp>
        </p:grpSp>
      </p:grpSp>
      <p:grpSp>
        <p:nvGrpSpPr>
          <p:cNvPr id="11" name="Group 11"/>
          <p:cNvGrpSpPr/>
          <p:nvPr/>
        </p:nvGrpSpPr>
        <p:grpSpPr>
          <a:xfrm>
            <a:off x="9144000" y="3526361"/>
            <a:ext cx="4207884" cy="4216300"/>
            <a:chOff x="0" y="0"/>
            <a:chExt cx="6350000" cy="6362700"/>
          </a:xfrm>
        </p:grpSpPr>
        <p:sp>
          <p:nvSpPr>
            <p:cNvPr id="12" name="Freeform 12"/>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13" name="Group 13"/>
          <p:cNvGrpSpPr/>
          <p:nvPr/>
        </p:nvGrpSpPr>
        <p:grpSpPr>
          <a:xfrm>
            <a:off x="8722033" y="9125565"/>
            <a:ext cx="9565967" cy="1300906"/>
            <a:chOff x="0" y="-34959"/>
            <a:chExt cx="2519432" cy="342626"/>
          </a:xfrm>
        </p:grpSpPr>
        <p:sp>
          <p:nvSpPr>
            <p:cNvPr id="14" name="Freeform 14"/>
            <p:cNvSpPr/>
            <p:nvPr/>
          </p:nvSpPr>
          <p:spPr>
            <a:xfrm>
              <a:off x="0" y="0"/>
              <a:ext cx="2519431" cy="275951"/>
            </a:xfrm>
            <a:custGeom>
              <a:avLst/>
              <a:gdLst/>
              <a:ahLst/>
              <a:cxnLst/>
              <a:rect l="l" t="t" r="r" b="b"/>
              <a:pathLst>
                <a:path w="2519431" h="275951">
                  <a:moveTo>
                    <a:pt x="0" y="0"/>
                  </a:moveTo>
                  <a:lnTo>
                    <a:pt x="2519431" y="0"/>
                  </a:lnTo>
                  <a:lnTo>
                    <a:pt x="2519431" y="275951"/>
                  </a:lnTo>
                  <a:lnTo>
                    <a:pt x="0" y="275951"/>
                  </a:lnTo>
                  <a:close/>
                </a:path>
              </a:pathLst>
            </a:custGeom>
            <a:solidFill>
              <a:srgbClr val="FEFAF6"/>
            </a:solidFill>
          </p:spPr>
          <p:txBody>
            <a:bodyPr/>
            <a:lstStyle/>
            <a:p>
              <a:endParaRPr lang="en-US"/>
            </a:p>
          </p:txBody>
        </p:sp>
        <p:sp>
          <p:nvSpPr>
            <p:cNvPr id="15" name="TextBox 15"/>
            <p:cNvSpPr txBox="1"/>
            <p:nvPr/>
          </p:nvSpPr>
          <p:spPr>
            <a:xfrm>
              <a:off x="0" y="-34959"/>
              <a:ext cx="2519432" cy="342626"/>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The patient is lying there, exposed, crying softly.</a:t>
              </a:r>
            </a:p>
          </p:txBody>
        </p:sp>
      </p:grpSp>
      <p:grpSp>
        <p:nvGrpSpPr>
          <p:cNvPr id="16" name="Group 16"/>
          <p:cNvGrpSpPr/>
          <p:nvPr/>
        </p:nvGrpSpPr>
        <p:grpSpPr>
          <a:xfrm>
            <a:off x="0" y="124308"/>
            <a:ext cx="5408497" cy="1150567"/>
            <a:chOff x="0" y="-23813"/>
            <a:chExt cx="1561771" cy="332241"/>
          </a:xfrm>
        </p:grpSpPr>
        <p:sp>
          <p:nvSpPr>
            <p:cNvPr id="17" name="Freeform 17"/>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18" name="TextBox 18"/>
            <p:cNvSpPr txBox="1"/>
            <p:nvPr/>
          </p:nvSpPr>
          <p:spPr>
            <a:xfrm>
              <a:off x="0" y="-23813"/>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DISRESPECT</a:t>
              </a: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8851475" y="2825956"/>
            <a:ext cx="7796266" cy="3629025"/>
          </a:xfrm>
          <a:prstGeom prst="rect">
            <a:avLst/>
          </a:prstGeom>
        </p:spPr>
        <p:txBody>
          <a:bodyPr lIns="0" tIns="0" rIns="0" bIns="0" rtlCol="0" anchor="t">
            <a:spAutoFit/>
          </a:bodyPr>
          <a:lstStyle/>
          <a:p>
            <a:pPr marL="0" lvl="0" indent="0" algn="ctr">
              <a:lnSpc>
                <a:spcPts val="7195"/>
              </a:lnSpc>
              <a:spcBef>
                <a:spcPct val="0"/>
              </a:spcBef>
            </a:pPr>
            <a:r>
              <a:rPr lang="en-US" sz="5996" b="1">
                <a:solidFill>
                  <a:srgbClr val="010204"/>
                </a:solidFill>
                <a:latin typeface="Roboto Bold"/>
                <a:ea typeface="Roboto Bold"/>
                <a:cs typeface="Roboto Bold"/>
                <a:sym typeface="Roboto Bold"/>
              </a:rPr>
              <a:t>What disrespectful care practices did you observe in this scenario?</a:t>
            </a:r>
          </a:p>
        </p:txBody>
      </p:sp>
      <p:sp>
        <p:nvSpPr>
          <p:cNvPr id="3" name="Freeform 3"/>
          <p:cNvSpPr/>
          <p:nvPr/>
        </p:nvSpPr>
        <p:spPr>
          <a:xfrm>
            <a:off x="0" y="0"/>
            <a:ext cx="7716910" cy="10287000"/>
          </a:xfrm>
          <a:custGeom>
            <a:avLst/>
            <a:gdLst/>
            <a:ahLst/>
            <a:cxnLst/>
            <a:rect l="l" t="t" r="r" b="b"/>
            <a:pathLst>
              <a:path w="7716910" h="10287000">
                <a:moveTo>
                  <a:pt x="0" y="0"/>
                </a:moveTo>
                <a:lnTo>
                  <a:pt x="7716910" y="0"/>
                </a:lnTo>
                <a:lnTo>
                  <a:pt x="7716910" y="10287000"/>
                </a:lnTo>
                <a:lnTo>
                  <a:pt x="0" y="10287000"/>
                </a:lnTo>
                <a:lnTo>
                  <a:pt x="0" y="0"/>
                </a:lnTo>
                <a:close/>
              </a:path>
            </a:pathLst>
          </a:custGeom>
          <a:blipFill>
            <a:blip r:embed="rId3"/>
            <a:stretch>
              <a:fillRect r="-99862"/>
            </a:stretch>
          </a:blipFill>
        </p:spPr>
        <p:txBody>
          <a:bodyPr/>
          <a:lstStyle/>
          <a:p>
            <a:endParaRPr lang="en-US"/>
          </a:p>
        </p:txBody>
      </p:sp>
      <p:sp>
        <p:nvSpPr>
          <p:cNvPr id="4" name="Freeform 4"/>
          <p:cNvSpPr/>
          <p:nvPr/>
        </p:nvSpPr>
        <p:spPr>
          <a:xfrm>
            <a:off x="-4970511" y="0"/>
            <a:ext cx="12687421" cy="10287000"/>
          </a:xfrm>
          <a:custGeom>
            <a:avLst/>
            <a:gdLst/>
            <a:ahLst/>
            <a:cxnLst/>
            <a:rect l="l" t="t" r="r" b="b"/>
            <a:pathLst>
              <a:path w="12687421" h="10287000">
                <a:moveTo>
                  <a:pt x="0" y="0"/>
                </a:moveTo>
                <a:lnTo>
                  <a:pt x="12687421" y="0"/>
                </a:lnTo>
                <a:lnTo>
                  <a:pt x="12687421" y="10287000"/>
                </a:lnTo>
                <a:lnTo>
                  <a:pt x="0" y="10287000"/>
                </a:lnTo>
                <a:lnTo>
                  <a:pt x="0" y="0"/>
                </a:lnTo>
                <a:close/>
              </a:path>
            </a:pathLst>
          </a:custGeom>
          <a:blipFill>
            <a:blip r:embed="rId4"/>
            <a:stretch>
              <a:fillRect l="-9952" r="-11668"/>
            </a:stretch>
          </a:blipFill>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85844" y="822970"/>
            <a:ext cx="18459689" cy="1506835"/>
            <a:chOff x="0" y="0"/>
            <a:chExt cx="9392053" cy="766658"/>
          </a:xfrm>
        </p:grpSpPr>
        <p:sp>
          <p:nvSpPr>
            <p:cNvPr id="3" name="Freeform 3"/>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4" name="TextBox 4"/>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028700" y="1147763"/>
            <a:ext cx="15135315" cy="847725"/>
          </a:xfrm>
          <a:prstGeom prst="rect">
            <a:avLst/>
          </a:prstGeom>
        </p:spPr>
        <p:txBody>
          <a:bodyPr wrap="square" lIns="0" tIns="0" rIns="0" bIns="0" rtlCol="0" anchor="t">
            <a:spAutoFit/>
          </a:bodyPr>
          <a:lstStyle/>
          <a:p>
            <a:pPr algn="l">
              <a:lnSpc>
                <a:spcPts val="6600"/>
              </a:lnSpc>
            </a:pPr>
            <a:r>
              <a:rPr lang="en-US" sz="5500" b="1">
                <a:solidFill>
                  <a:srgbClr val="010204"/>
                </a:solidFill>
                <a:latin typeface="Roboto Slab Bold"/>
                <a:ea typeface="Roboto Slab Bold"/>
                <a:cs typeface="Roboto Slab Bold"/>
                <a:sym typeface="Roboto Slab Bold"/>
              </a:rPr>
              <a:t>DISRESPECTFUL PRACTICES HIGHLIGHTED</a:t>
            </a:r>
          </a:p>
        </p:txBody>
      </p:sp>
      <p:grpSp>
        <p:nvGrpSpPr>
          <p:cNvPr id="6" name="Group 6"/>
          <p:cNvGrpSpPr/>
          <p:nvPr/>
        </p:nvGrpSpPr>
        <p:grpSpPr>
          <a:xfrm>
            <a:off x="1677896" y="2714711"/>
            <a:ext cx="7439140" cy="1819275"/>
            <a:chOff x="0" y="0"/>
            <a:chExt cx="9918853" cy="2425700"/>
          </a:xfrm>
        </p:grpSpPr>
        <p:grpSp>
          <p:nvGrpSpPr>
            <p:cNvPr id="7" name="Group 7"/>
            <p:cNvGrpSpPr/>
            <p:nvPr/>
          </p:nvGrpSpPr>
          <p:grpSpPr>
            <a:xfrm>
              <a:off x="203200" y="203200"/>
              <a:ext cx="9715653" cy="2222500"/>
              <a:chOff x="0" y="0"/>
              <a:chExt cx="1919141" cy="439012"/>
            </a:xfrm>
          </p:grpSpPr>
          <p:sp>
            <p:nvSpPr>
              <p:cNvPr id="8" name="Freeform 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p:spPr>
            <p:txBody>
              <a:bodyPr/>
              <a:lstStyle/>
              <a:p>
                <a:endParaRPr lang="en-US"/>
              </a:p>
            </p:txBody>
          </p:sp>
          <p:sp>
            <p:nvSpPr>
              <p:cNvPr id="9" name="TextBox 9"/>
              <p:cNvSpPr txBox="1"/>
              <p:nvPr/>
            </p:nvSpPr>
            <p:spPr>
              <a:xfrm>
                <a:off x="0" y="-38100"/>
                <a:ext cx="1919141" cy="477112"/>
              </a:xfrm>
              <a:prstGeom prst="rect">
                <a:avLst/>
              </a:prstGeom>
            </p:spPr>
            <p:txBody>
              <a:bodyPr lIns="50800" tIns="50800" rIns="50800" bIns="50800" rtlCol="0" anchor="ctr"/>
              <a:lstStyle/>
              <a:p>
                <a:pPr algn="ctr">
                  <a:lnSpc>
                    <a:spcPts val="3359"/>
                  </a:lnSpc>
                </a:pPr>
                <a:endParaRPr/>
              </a:p>
            </p:txBody>
          </p:sp>
        </p:grpSp>
        <p:sp>
          <p:nvSpPr>
            <p:cNvPr id="10" name="TextBox 10"/>
            <p:cNvSpPr txBox="1"/>
            <p:nvPr/>
          </p:nvSpPr>
          <p:spPr>
            <a:xfrm>
              <a:off x="853342" y="517102"/>
              <a:ext cx="8415369"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11" name="Group 11"/>
            <p:cNvGrpSpPr/>
            <p:nvPr/>
          </p:nvGrpSpPr>
          <p:grpSpPr>
            <a:xfrm>
              <a:off x="0" y="0"/>
              <a:ext cx="9715653" cy="2222500"/>
              <a:chOff x="0" y="0"/>
              <a:chExt cx="1919141" cy="439012"/>
            </a:xfrm>
          </p:grpSpPr>
          <p:sp>
            <p:nvSpPr>
              <p:cNvPr id="12" name="Freeform 12"/>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p:spPr>
            <p:txBody>
              <a:bodyPr/>
              <a:lstStyle/>
              <a:p>
                <a:endParaRPr lang="en-US"/>
              </a:p>
            </p:txBody>
          </p:sp>
          <p:sp>
            <p:nvSpPr>
              <p:cNvPr id="13" name="TextBox 13"/>
              <p:cNvSpPr txBox="1"/>
              <p:nvPr/>
            </p:nvSpPr>
            <p:spPr>
              <a:xfrm>
                <a:off x="0" y="-47625"/>
                <a:ext cx="1919141" cy="486637"/>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650142" y="313902"/>
              <a:ext cx="8415369" cy="1528022"/>
            </a:xfrm>
            <a:prstGeom prst="rect">
              <a:avLst/>
            </a:prstGeom>
          </p:spPr>
          <p:txBody>
            <a:bodyPr lIns="0" tIns="0" rIns="0" bIns="0" rtlCol="0" anchor="t">
              <a:spAutoFit/>
            </a:bodyPr>
            <a:lstStyle/>
            <a:p>
              <a:pPr marL="0" lvl="0" indent="0" algn="ctr">
                <a:lnSpc>
                  <a:spcPts val="4690"/>
                </a:lnSpc>
                <a:spcBef>
                  <a:spcPct val="0"/>
                </a:spcBef>
              </a:pPr>
              <a:r>
                <a:rPr lang="en-US" sz="3350">
                  <a:solidFill>
                    <a:srgbClr val="010204"/>
                  </a:solidFill>
                  <a:latin typeface="Roboto"/>
                  <a:ea typeface="Roboto"/>
                  <a:cs typeface="Roboto"/>
                  <a:sym typeface="Roboto"/>
                </a:rPr>
                <a:t>No introduction or use of her name</a:t>
              </a:r>
            </a:p>
          </p:txBody>
        </p:sp>
      </p:grpSp>
      <p:grpSp>
        <p:nvGrpSpPr>
          <p:cNvPr id="15" name="Group 15"/>
          <p:cNvGrpSpPr/>
          <p:nvPr/>
        </p:nvGrpSpPr>
        <p:grpSpPr>
          <a:xfrm>
            <a:off x="9323364" y="2714711"/>
            <a:ext cx="7439140" cy="1819275"/>
            <a:chOff x="0" y="0"/>
            <a:chExt cx="9918853" cy="2425700"/>
          </a:xfrm>
        </p:grpSpPr>
        <p:grpSp>
          <p:nvGrpSpPr>
            <p:cNvPr id="16" name="Group 16"/>
            <p:cNvGrpSpPr/>
            <p:nvPr/>
          </p:nvGrpSpPr>
          <p:grpSpPr>
            <a:xfrm>
              <a:off x="203200" y="203200"/>
              <a:ext cx="9715653" cy="2222500"/>
              <a:chOff x="0" y="0"/>
              <a:chExt cx="1919141" cy="439012"/>
            </a:xfrm>
          </p:grpSpPr>
          <p:sp>
            <p:nvSpPr>
              <p:cNvPr id="17" name="Freeform 1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18" name="TextBox 18"/>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19" name="TextBox 19"/>
            <p:cNvSpPr txBox="1"/>
            <p:nvPr/>
          </p:nvSpPr>
          <p:spPr>
            <a:xfrm>
              <a:off x="488966" y="517102"/>
              <a:ext cx="9156820"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20" name="Group 20"/>
            <p:cNvGrpSpPr/>
            <p:nvPr/>
          </p:nvGrpSpPr>
          <p:grpSpPr>
            <a:xfrm>
              <a:off x="0" y="0"/>
              <a:ext cx="9715653" cy="2222500"/>
              <a:chOff x="0" y="0"/>
              <a:chExt cx="1919141" cy="439012"/>
            </a:xfrm>
          </p:grpSpPr>
          <p:sp>
            <p:nvSpPr>
              <p:cNvPr id="21" name="Freeform 21"/>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22" name="TextBox 22"/>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3" name="TextBox 23"/>
            <p:cNvSpPr txBox="1"/>
            <p:nvPr/>
          </p:nvSpPr>
          <p:spPr>
            <a:xfrm>
              <a:off x="279416" y="707602"/>
              <a:ext cx="9156820" cy="740622"/>
            </a:xfrm>
            <a:prstGeom prst="rect">
              <a:avLst/>
            </a:prstGeom>
          </p:spPr>
          <p:txBody>
            <a:bodyPr lIns="0" tIns="0" rIns="0" bIns="0" rtlCol="0" anchor="t">
              <a:spAutoFit/>
            </a:bodyPr>
            <a:lstStyle/>
            <a:p>
              <a:pPr marL="0" lvl="0" indent="0" algn="ctr">
                <a:lnSpc>
                  <a:spcPts val="4690"/>
                </a:lnSpc>
                <a:spcBef>
                  <a:spcPct val="0"/>
                </a:spcBef>
              </a:pPr>
              <a:r>
                <a:rPr lang="en-US" sz="3350">
                  <a:solidFill>
                    <a:srgbClr val="010204"/>
                  </a:solidFill>
                  <a:latin typeface="Roboto"/>
                  <a:ea typeface="Roboto"/>
                  <a:cs typeface="Roboto"/>
                  <a:sym typeface="Roboto"/>
                </a:rPr>
                <a:t>No explanation before touching</a:t>
              </a:r>
            </a:p>
          </p:txBody>
        </p:sp>
      </p:grpSp>
      <p:grpSp>
        <p:nvGrpSpPr>
          <p:cNvPr id="24" name="Group 24"/>
          <p:cNvGrpSpPr/>
          <p:nvPr/>
        </p:nvGrpSpPr>
        <p:grpSpPr>
          <a:xfrm>
            <a:off x="1677896" y="4637586"/>
            <a:ext cx="7439140" cy="1819275"/>
            <a:chOff x="0" y="0"/>
            <a:chExt cx="9918853" cy="2425700"/>
          </a:xfrm>
        </p:grpSpPr>
        <p:grpSp>
          <p:nvGrpSpPr>
            <p:cNvPr id="25" name="Group 25"/>
            <p:cNvGrpSpPr/>
            <p:nvPr/>
          </p:nvGrpSpPr>
          <p:grpSpPr>
            <a:xfrm>
              <a:off x="203200" y="203200"/>
              <a:ext cx="9715653" cy="2222500"/>
              <a:chOff x="0" y="0"/>
              <a:chExt cx="1919141" cy="439012"/>
            </a:xfrm>
          </p:grpSpPr>
          <p:sp>
            <p:nvSpPr>
              <p:cNvPr id="26" name="Freeform 2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27" name="TextBox 27"/>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8" name="TextBox 28"/>
            <p:cNvSpPr txBox="1"/>
            <p:nvPr/>
          </p:nvSpPr>
          <p:spPr>
            <a:xfrm>
              <a:off x="100118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29" name="Group 29"/>
            <p:cNvGrpSpPr/>
            <p:nvPr/>
          </p:nvGrpSpPr>
          <p:grpSpPr>
            <a:xfrm>
              <a:off x="0" y="0"/>
              <a:ext cx="9715653" cy="2222500"/>
              <a:chOff x="0" y="0"/>
              <a:chExt cx="1919141" cy="439012"/>
            </a:xfrm>
          </p:grpSpPr>
          <p:sp>
            <p:nvSpPr>
              <p:cNvPr id="30" name="Freeform 30"/>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31" name="TextBox 31"/>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32" name="TextBox 32"/>
            <p:cNvSpPr txBox="1"/>
            <p:nvPr/>
          </p:nvSpPr>
          <p:spPr>
            <a:xfrm>
              <a:off x="500593" y="707601"/>
              <a:ext cx="8714468" cy="740622"/>
            </a:xfrm>
            <a:prstGeom prst="rect">
              <a:avLst/>
            </a:prstGeom>
          </p:spPr>
          <p:txBody>
            <a:bodyPr lIns="0" tIns="0" rIns="0" bIns="0" rtlCol="0" anchor="t">
              <a:spAutoFit/>
            </a:bodyPr>
            <a:lstStyle/>
            <a:p>
              <a:pPr marL="0" lvl="0" indent="0" algn="ctr">
                <a:lnSpc>
                  <a:spcPts val="4689"/>
                </a:lnSpc>
                <a:spcBef>
                  <a:spcPct val="0"/>
                </a:spcBef>
              </a:pPr>
              <a:r>
                <a:rPr lang="en-US" sz="3349">
                  <a:solidFill>
                    <a:srgbClr val="010204"/>
                  </a:solidFill>
                  <a:latin typeface="Roboto"/>
                  <a:ea typeface="Roboto"/>
                  <a:cs typeface="Roboto"/>
                  <a:sym typeface="Roboto"/>
                </a:rPr>
                <a:t>Dismisses request for privacy</a:t>
              </a:r>
            </a:p>
          </p:txBody>
        </p:sp>
      </p:grpSp>
      <p:grpSp>
        <p:nvGrpSpPr>
          <p:cNvPr id="33" name="Group 33"/>
          <p:cNvGrpSpPr/>
          <p:nvPr/>
        </p:nvGrpSpPr>
        <p:grpSpPr>
          <a:xfrm>
            <a:off x="9323364" y="4637586"/>
            <a:ext cx="7439140" cy="1819275"/>
            <a:chOff x="0" y="0"/>
            <a:chExt cx="9918853" cy="2425700"/>
          </a:xfrm>
        </p:grpSpPr>
        <p:grpSp>
          <p:nvGrpSpPr>
            <p:cNvPr id="34" name="Group 34"/>
            <p:cNvGrpSpPr/>
            <p:nvPr/>
          </p:nvGrpSpPr>
          <p:grpSpPr>
            <a:xfrm>
              <a:off x="203200" y="203200"/>
              <a:ext cx="9715653" cy="2222500"/>
              <a:chOff x="0" y="0"/>
              <a:chExt cx="1919141" cy="439012"/>
            </a:xfrm>
          </p:grpSpPr>
          <p:sp>
            <p:nvSpPr>
              <p:cNvPr id="35" name="Freeform 35"/>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36" name="TextBox 36"/>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37" name="TextBox 37"/>
            <p:cNvSpPr txBox="1"/>
            <p:nvPr/>
          </p:nvSpPr>
          <p:spPr>
            <a:xfrm>
              <a:off x="1007535" y="286385"/>
              <a:ext cx="8119683" cy="643254"/>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38" name="Group 38"/>
            <p:cNvGrpSpPr/>
            <p:nvPr/>
          </p:nvGrpSpPr>
          <p:grpSpPr>
            <a:xfrm>
              <a:off x="0" y="0"/>
              <a:ext cx="9715653" cy="2222500"/>
              <a:chOff x="0" y="0"/>
              <a:chExt cx="1919141" cy="439012"/>
            </a:xfrm>
          </p:grpSpPr>
          <p:sp>
            <p:nvSpPr>
              <p:cNvPr id="39" name="Freeform 39"/>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40" name="TextBox 40"/>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1" name="TextBox 41"/>
            <p:cNvSpPr txBox="1"/>
            <p:nvPr/>
          </p:nvSpPr>
          <p:spPr>
            <a:xfrm>
              <a:off x="1001185" y="707602"/>
              <a:ext cx="8119683" cy="740622"/>
            </a:xfrm>
            <a:prstGeom prst="rect">
              <a:avLst/>
            </a:prstGeom>
          </p:spPr>
          <p:txBody>
            <a:bodyPr lIns="0" tIns="0" rIns="0" bIns="0" rtlCol="0" anchor="t">
              <a:spAutoFit/>
            </a:bodyPr>
            <a:lstStyle/>
            <a:p>
              <a:pPr marL="0" lvl="0" indent="0" algn="ctr">
                <a:lnSpc>
                  <a:spcPts val="4690"/>
                </a:lnSpc>
                <a:spcBef>
                  <a:spcPct val="0"/>
                </a:spcBef>
              </a:pPr>
              <a:r>
                <a:rPr lang="en-US" sz="3350">
                  <a:solidFill>
                    <a:srgbClr val="010204"/>
                  </a:solidFill>
                  <a:latin typeface="Roboto"/>
                  <a:ea typeface="Roboto"/>
                  <a:cs typeface="Roboto"/>
                  <a:sym typeface="Roboto"/>
                </a:rPr>
                <a:t>No draping or effort to cover her</a:t>
              </a:r>
            </a:p>
          </p:txBody>
        </p:sp>
      </p:grpSp>
      <p:grpSp>
        <p:nvGrpSpPr>
          <p:cNvPr id="42" name="Group 42"/>
          <p:cNvGrpSpPr/>
          <p:nvPr/>
        </p:nvGrpSpPr>
        <p:grpSpPr>
          <a:xfrm>
            <a:off x="1677896" y="6561636"/>
            <a:ext cx="7439140" cy="1819275"/>
            <a:chOff x="0" y="0"/>
            <a:chExt cx="9918853" cy="2425700"/>
          </a:xfrm>
        </p:grpSpPr>
        <p:grpSp>
          <p:nvGrpSpPr>
            <p:cNvPr id="43" name="Group 43"/>
            <p:cNvGrpSpPr/>
            <p:nvPr/>
          </p:nvGrpSpPr>
          <p:grpSpPr>
            <a:xfrm>
              <a:off x="203200" y="203200"/>
              <a:ext cx="9715653" cy="2222500"/>
              <a:chOff x="0" y="0"/>
              <a:chExt cx="1919141" cy="439012"/>
            </a:xfrm>
          </p:grpSpPr>
          <p:sp>
            <p:nvSpPr>
              <p:cNvPr id="44" name="Freeform 44"/>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45" name="TextBox 45"/>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6" name="TextBox 46"/>
            <p:cNvSpPr txBox="1"/>
            <p:nvPr/>
          </p:nvSpPr>
          <p:spPr>
            <a:xfrm>
              <a:off x="1001185" y="622935"/>
              <a:ext cx="8119683" cy="643255"/>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47" name="Group 47"/>
            <p:cNvGrpSpPr/>
            <p:nvPr/>
          </p:nvGrpSpPr>
          <p:grpSpPr>
            <a:xfrm>
              <a:off x="0" y="0"/>
              <a:ext cx="9715653" cy="2222500"/>
              <a:chOff x="0" y="0"/>
              <a:chExt cx="1919141" cy="439012"/>
            </a:xfrm>
          </p:grpSpPr>
          <p:sp>
            <p:nvSpPr>
              <p:cNvPr id="48" name="Freeform 4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49" name="TextBox 49"/>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0" name="TextBox 50"/>
            <p:cNvSpPr txBox="1"/>
            <p:nvPr/>
          </p:nvSpPr>
          <p:spPr>
            <a:xfrm>
              <a:off x="797985" y="707601"/>
              <a:ext cx="8119683" cy="740622"/>
            </a:xfrm>
            <a:prstGeom prst="rect">
              <a:avLst/>
            </a:prstGeom>
          </p:spPr>
          <p:txBody>
            <a:bodyPr lIns="0" tIns="0" rIns="0" bIns="0" rtlCol="0" anchor="t">
              <a:spAutoFit/>
            </a:bodyPr>
            <a:lstStyle/>
            <a:p>
              <a:pPr marL="0" lvl="0" indent="0" algn="ctr">
                <a:lnSpc>
                  <a:spcPts val="4689"/>
                </a:lnSpc>
                <a:spcBef>
                  <a:spcPct val="0"/>
                </a:spcBef>
              </a:pPr>
              <a:r>
                <a:rPr lang="en-US" sz="3349">
                  <a:solidFill>
                    <a:srgbClr val="010204"/>
                  </a:solidFill>
                  <a:latin typeface="Roboto"/>
                  <a:ea typeface="Roboto"/>
                  <a:cs typeface="Roboto"/>
                  <a:sym typeface="Roboto"/>
                </a:rPr>
                <a:t>Rushes and is rough</a:t>
              </a:r>
            </a:p>
          </p:txBody>
        </p:sp>
      </p:grpSp>
      <p:grpSp>
        <p:nvGrpSpPr>
          <p:cNvPr id="51" name="Group 51"/>
          <p:cNvGrpSpPr/>
          <p:nvPr/>
        </p:nvGrpSpPr>
        <p:grpSpPr>
          <a:xfrm>
            <a:off x="9323364" y="6561636"/>
            <a:ext cx="7439140" cy="1819275"/>
            <a:chOff x="0" y="0"/>
            <a:chExt cx="9918853" cy="2425700"/>
          </a:xfrm>
        </p:grpSpPr>
        <p:grpSp>
          <p:nvGrpSpPr>
            <p:cNvPr id="52" name="Group 52"/>
            <p:cNvGrpSpPr/>
            <p:nvPr/>
          </p:nvGrpSpPr>
          <p:grpSpPr>
            <a:xfrm>
              <a:off x="203200" y="203200"/>
              <a:ext cx="9715653" cy="2222500"/>
              <a:chOff x="0" y="0"/>
              <a:chExt cx="1919141" cy="439012"/>
            </a:xfrm>
          </p:grpSpPr>
          <p:sp>
            <p:nvSpPr>
              <p:cNvPr id="53" name="Freeform 53"/>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54" name="TextBox 54"/>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5" name="TextBox 55"/>
            <p:cNvSpPr txBox="1"/>
            <p:nvPr/>
          </p:nvSpPr>
          <p:spPr>
            <a:xfrm>
              <a:off x="100753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56" name="Group 56"/>
            <p:cNvGrpSpPr/>
            <p:nvPr/>
          </p:nvGrpSpPr>
          <p:grpSpPr>
            <a:xfrm>
              <a:off x="0" y="0"/>
              <a:ext cx="9715653" cy="2222500"/>
              <a:chOff x="0" y="0"/>
              <a:chExt cx="1919141" cy="439012"/>
            </a:xfrm>
          </p:grpSpPr>
          <p:sp>
            <p:nvSpPr>
              <p:cNvPr id="57" name="Freeform 5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58" name="TextBox 58"/>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9" name="TextBox 59"/>
            <p:cNvSpPr txBox="1"/>
            <p:nvPr/>
          </p:nvSpPr>
          <p:spPr>
            <a:xfrm>
              <a:off x="804335" y="313902"/>
              <a:ext cx="8119683" cy="1528022"/>
            </a:xfrm>
            <a:prstGeom prst="rect">
              <a:avLst/>
            </a:prstGeom>
          </p:spPr>
          <p:txBody>
            <a:bodyPr lIns="0" tIns="0" rIns="0" bIns="0" rtlCol="0" anchor="t">
              <a:spAutoFit/>
            </a:bodyPr>
            <a:lstStyle/>
            <a:p>
              <a:pPr marL="0" lvl="0" indent="0" algn="ctr">
                <a:lnSpc>
                  <a:spcPts val="4690"/>
                </a:lnSpc>
                <a:spcBef>
                  <a:spcPct val="0"/>
                </a:spcBef>
              </a:pPr>
              <a:r>
                <a:rPr lang="en-US" sz="3350">
                  <a:solidFill>
                    <a:srgbClr val="010204"/>
                  </a:solidFill>
                  <a:latin typeface="Roboto"/>
                  <a:ea typeface="Roboto"/>
                  <a:cs typeface="Roboto"/>
                  <a:sym typeface="Roboto"/>
                </a:rPr>
                <a:t>No empathy or emotional support</a:t>
              </a:r>
            </a:p>
          </p:txBody>
        </p:sp>
      </p:grpSp>
      <p:grpSp>
        <p:nvGrpSpPr>
          <p:cNvPr id="60" name="Group 60"/>
          <p:cNvGrpSpPr/>
          <p:nvPr/>
        </p:nvGrpSpPr>
        <p:grpSpPr>
          <a:xfrm>
            <a:off x="5500630" y="8485686"/>
            <a:ext cx="7439140" cy="1628775"/>
            <a:chOff x="0" y="0"/>
            <a:chExt cx="9918853" cy="2171700"/>
          </a:xfrm>
        </p:grpSpPr>
        <p:grpSp>
          <p:nvGrpSpPr>
            <p:cNvPr id="61" name="Group 61"/>
            <p:cNvGrpSpPr/>
            <p:nvPr/>
          </p:nvGrpSpPr>
          <p:grpSpPr>
            <a:xfrm>
              <a:off x="203200" y="203200"/>
              <a:ext cx="9715653" cy="1968500"/>
              <a:chOff x="0" y="0"/>
              <a:chExt cx="1919141" cy="388840"/>
            </a:xfrm>
          </p:grpSpPr>
          <p:sp>
            <p:nvSpPr>
              <p:cNvPr id="62" name="Freeform 62"/>
              <p:cNvSpPr/>
              <p:nvPr/>
            </p:nvSpPr>
            <p:spPr>
              <a:xfrm>
                <a:off x="0" y="0"/>
                <a:ext cx="1919141" cy="388840"/>
              </a:xfrm>
              <a:custGeom>
                <a:avLst/>
                <a:gdLst/>
                <a:ahLst/>
                <a:cxnLst/>
                <a:rect l="l" t="t" r="r" b="b"/>
                <a:pathLst>
                  <a:path w="1919141" h="388840">
                    <a:moveTo>
                      <a:pt x="66935" y="0"/>
                    </a:moveTo>
                    <a:lnTo>
                      <a:pt x="1852206" y="0"/>
                    </a:lnTo>
                    <a:cubicBezTo>
                      <a:pt x="1869958" y="0"/>
                      <a:pt x="1886984" y="7052"/>
                      <a:pt x="1899536" y="19605"/>
                    </a:cubicBezTo>
                    <a:cubicBezTo>
                      <a:pt x="1912089" y="32158"/>
                      <a:pt x="1919141" y="49183"/>
                      <a:pt x="1919141" y="66935"/>
                    </a:cubicBezTo>
                    <a:lnTo>
                      <a:pt x="1919141" y="321904"/>
                    </a:lnTo>
                    <a:cubicBezTo>
                      <a:pt x="1919141" y="339656"/>
                      <a:pt x="1912089" y="356682"/>
                      <a:pt x="1899536" y="369235"/>
                    </a:cubicBezTo>
                    <a:cubicBezTo>
                      <a:pt x="1886984" y="381787"/>
                      <a:pt x="1869958" y="388840"/>
                      <a:pt x="1852206" y="388840"/>
                    </a:cubicBezTo>
                    <a:lnTo>
                      <a:pt x="66935" y="388840"/>
                    </a:lnTo>
                    <a:cubicBezTo>
                      <a:pt x="49183" y="388840"/>
                      <a:pt x="32158" y="381787"/>
                      <a:pt x="19605" y="369235"/>
                    </a:cubicBezTo>
                    <a:cubicBezTo>
                      <a:pt x="7052" y="356682"/>
                      <a:pt x="0" y="339656"/>
                      <a:pt x="0" y="321904"/>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63" name="TextBox 63"/>
              <p:cNvSpPr txBox="1"/>
              <p:nvPr/>
            </p:nvSpPr>
            <p:spPr>
              <a:xfrm>
                <a:off x="0" y="-38100"/>
                <a:ext cx="1919141" cy="426940"/>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64" name="TextBox 64"/>
            <p:cNvSpPr txBox="1"/>
            <p:nvPr/>
          </p:nvSpPr>
          <p:spPr>
            <a:xfrm>
              <a:off x="1001185" y="878387"/>
              <a:ext cx="8119683" cy="643254"/>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65" name="Group 65"/>
            <p:cNvGrpSpPr/>
            <p:nvPr/>
          </p:nvGrpSpPr>
          <p:grpSpPr>
            <a:xfrm>
              <a:off x="0" y="0"/>
              <a:ext cx="9715653" cy="1968500"/>
              <a:chOff x="0" y="0"/>
              <a:chExt cx="1919141" cy="388840"/>
            </a:xfrm>
          </p:grpSpPr>
          <p:sp>
            <p:nvSpPr>
              <p:cNvPr id="66" name="Freeform 66"/>
              <p:cNvSpPr/>
              <p:nvPr/>
            </p:nvSpPr>
            <p:spPr>
              <a:xfrm>
                <a:off x="0" y="0"/>
                <a:ext cx="1919141" cy="388840"/>
              </a:xfrm>
              <a:custGeom>
                <a:avLst/>
                <a:gdLst/>
                <a:ahLst/>
                <a:cxnLst/>
                <a:rect l="l" t="t" r="r" b="b"/>
                <a:pathLst>
                  <a:path w="1919141" h="388840">
                    <a:moveTo>
                      <a:pt x="66935" y="0"/>
                    </a:moveTo>
                    <a:lnTo>
                      <a:pt x="1852206" y="0"/>
                    </a:lnTo>
                    <a:cubicBezTo>
                      <a:pt x="1869958" y="0"/>
                      <a:pt x="1886984" y="7052"/>
                      <a:pt x="1899536" y="19605"/>
                    </a:cubicBezTo>
                    <a:cubicBezTo>
                      <a:pt x="1912089" y="32158"/>
                      <a:pt x="1919141" y="49183"/>
                      <a:pt x="1919141" y="66935"/>
                    </a:cubicBezTo>
                    <a:lnTo>
                      <a:pt x="1919141" y="321904"/>
                    </a:lnTo>
                    <a:cubicBezTo>
                      <a:pt x="1919141" y="339656"/>
                      <a:pt x="1912089" y="356682"/>
                      <a:pt x="1899536" y="369235"/>
                    </a:cubicBezTo>
                    <a:cubicBezTo>
                      <a:pt x="1886984" y="381787"/>
                      <a:pt x="1869958" y="388840"/>
                      <a:pt x="1852206" y="388840"/>
                    </a:cubicBezTo>
                    <a:lnTo>
                      <a:pt x="66935" y="388840"/>
                    </a:lnTo>
                    <a:cubicBezTo>
                      <a:pt x="49183" y="388840"/>
                      <a:pt x="32158" y="381787"/>
                      <a:pt x="19605" y="369235"/>
                    </a:cubicBezTo>
                    <a:cubicBezTo>
                      <a:pt x="7052" y="356682"/>
                      <a:pt x="0" y="339656"/>
                      <a:pt x="0" y="321904"/>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67" name="TextBox 67"/>
              <p:cNvSpPr txBox="1"/>
              <p:nvPr/>
            </p:nvSpPr>
            <p:spPr>
              <a:xfrm>
                <a:off x="0" y="-47625"/>
                <a:ext cx="1919141" cy="436465"/>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68" name="TextBox 68"/>
            <p:cNvSpPr txBox="1"/>
            <p:nvPr/>
          </p:nvSpPr>
          <p:spPr>
            <a:xfrm>
              <a:off x="797985" y="186902"/>
              <a:ext cx="8119683" cy="1528022"/>
            </a:xfrm>
            <a:prstGeom prst="rect">
              <a:avLst/>
            </a:prstGeom>
          </p:spPr>
          <p:txBody>
            <a:bodyPr lIns="0" tIns="0" rIns="0" bIns="0" rtlCol="0" anchor="t">
              <a:spAutoFit/>
            </a:bodyPr>
            <a:lstStyle/>
            <a:p>
              <a:pPr marL="0" lvl="0" indent="0" algn="ctr">
                <a:lnSpc>
                  <a:spcPts val="4690"/>
                </a:lnSpc>
                <a:spcBef>
                  <a:spcPct val="0"/>
                </a:spcBef>
              </a:pPr>
              <a:r>
                <a:rPr lang="en-US" sz="3350">
                  <a:solidFill>
                    <a:srgbClr val="010204"/>
                  </a:solidFill>
                  <a:latin typeface="Roboto"/>
                  <a:ea typeface="Roboto"/>
                  <a:cs typeface="Roboto"/>
                  <a:sym typeface="Roboto"/>
                </a:rPr>
                <a:t>Talks about her loudly in front of others</a:t>
              </a: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AEB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937099"/>
            <a:ext cx="13858581" cy="2412802"/>
            <a:chOff x="0" y="0"/>
            <a:chExt cx="18478108" cy="3217070"/>
          </a:xfrm>
        </p:grpSpPr>
        <p:sp>
          <p:nvSpPr>
            <p:cNvPr id="3" name="TextBox 3"/>
            <p:cNvSpPr txBox="1"/>
            <p:nvPr/>
          </p:nvSpPr>
          <p:spPr>
            <a:xfrm>
              <a:off x="0" y="0"/>
              <a:ext cx="18478108" cy="1409700"/>
            </a:xfrm>
            <a:prstGeom prst="rect">
              <a:avLst/>
            </a:prstGeom>
          </p:spPr>
          <p:txBody>
            <a:bodyPr lIns="0" tIns="0" rIns="0" bIns="0" rtlCol="0" anchor="t">
              <a:spAutoFit/>
            </a:bodyPr>
            <a:lstStyle/>
            <a:p>
              <a:pPr algn="l">
                <a:lnSpc>
                  <a:spcPts val="8399"/>
                </a:lnSpc>
              </a:pPr>
              <a:r>
                <a:rPr lang="en-US" sz="6999" b="1">
                  <a:solidFill>
                    <a:srgbClr val="010204"/>
                  </a:solidFill>
                  <a:latin typeface="Roboto Slab Bold"/>
                  <a:ea typeface="Roboto Slab Bold"/>
                  <a:cs typeface="Roboto Slab Bold"/>
                  <a:sym typeface="Roboto Slab Bold"/>
                </a:rPr>
                <a:t>DIGNITY DOMAIN</a:t>
              </a:r>
            </a:p>
          </p:txBody>
        </p:sp>
        <p:sp>
          <p:nvSpPr>
            <p:cNvPr id="4" name="TextBox 4"/>
            <p:cNvSpPr txBox="1"/>
            <p:nvPr/>
          </p:nvSpPr>
          <p:spPr>
            <a:xfrm>
              <a:off x="0" y="1797845"/>
              <a:ext cx="18478108" cy="1419225"/>
            </a:xfrm>
            <a:prstGeom prst="rect">
              <a:avLst/>
            </a:prstGeom>
          </p:spPr>
          <p:txBody>
            <a:bodyPr lIns="0" tIns="0" rIns="0" bIns="0" rtlCol="0" anchor="t">
              <a:spAutoFit/>
            </a:bodyPr>
            <a:lstStyle/>
            <a:p>
              <a:pPr algn="l">
                <a:lnSpc>
                  <a:spcPts val="8399"/>
                </a:lnSpc>
              </a:pPr>
              <a:r>
                <a:rPr lang="en-US" sz="6999">
                  <a:solidFill>
                    <a:srgbClr val="010204"/>
                  </a:solidFill>
                  <a:latin typeface="Roboto"/>
                  <a:ea typeface="Roboto"/>
                  <a:cs typeface="Roboto"/>
                  <a:sym typeface="Roboto"/>
                </a:rPr>
                <a:t>Scenario 4: Respectful Care</a:t>
              </a:r>
            </a:p>
          </p:txBody>
        </p:sp>
      </p:grpSp>
      <p:grpSp>
        <p:nvGrpSpPr>
          <p:cNvPr id="5" name="Group 5"/>
          <p:cNvGrpSpPr/>
          <p:nvPr/>
        </p:nvGrpSpPr>
        <p:grpSpPr>
          <a:xfrm rot="-5400000">
            <a:off x="13276092" y="491405"/>
            <a:ext cx="5503313" cy="4520504"/>
            <a:chOff x="0" y="0"/>
            <a:chExt cx="2800015" cy="2299974"/>
          </a:xfrm>
        </p:grpSpPr>
        <p:sp>
          <p:nvSpPr>
            <p:cNvPr id="6" name="Freeform 6"/>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FAF3DD"/>
            </a:solidFill>
          </p:spPr>
          <p:txBody>
            <a:bodyPr/>
            <a:lstStyle/>
            <a:p>
              <a:endParaRPr lang="en-US"/>
            </a:p>
          </p:txBody>
        </p:sp>
        <p:sp>
          <p:nvSpPr>
            <p:cNvPr id="7" name="TextBox 7"/>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12886324" y="2388007"/>
            <a:ext cx="7789683" cy="3013669"/>
            <a:chOff x="0" y="0"/>
            <a:chExt cx="3963291" cy="1533316"/>
          </a:xfrm>
        </p:grpSpPr>
        <p:sp>
          <p:nvSpPr>
            <p:cNvPr id="9" name="Freeform 9"/>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10" name="TextBox 10"/>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5400000">
            <a:off x="12391083" y="4390083"/>
            <a:ext cx="10287000" cy="1506835"/>
            <a:chOff x="0" y="0"/>
            <a:chExt cx="5233894" cy="766658"/>
          </a:xfrm>
        </p:grpSpPr>
        <p:sp>
          <p:nvSpPr>
            <p:cNvPr id="12" name="Freeform 12"/>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3" name="TextBox 13"/>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sp>
        <p:nvSpPr>
          <p:cNvPr id="3" name="Freeform 3"/>
          <p:cNvSpPr/>
          <p:nvPr/>
        </p:nvSpPr>
        <p:spPr>
          <a:xfrm>
            <a:off x="1645352" y="1473663"/>
            <a:ext cx="14997296" cy="7339673"/>
          </a:xfrm>
          <a:custGeom>
            <a:avLst/>
            <a:gdLst/>
            <a:ahLst/>
            <a:cxnLst/>
            <a:rect l="l" t="t" r="r" b="b"/>
            <a:pathLst>
              <a:path w="14997296" h="7339673">
                <a:moveTo>
                  <a:pt x="0" y="0"/>
                </a:moveTo>
                <a:lnTo>
                  <a:pt x="14997296" y="0"/>
                </a:lnTo>
                <a:lnTo>
                  <a:pt x="14997296" y="7339674"/>
                </a:lnTo>
                <a:lnTo>
                  <a:pt x="0" y="7339674"/>
                </a:lnTo>
                <a:lnTo>
                  <a:pt x="0" y="0"/>
                </a:lnTo>
                <a:close/>
              </a:path>
            </a:pathLst>
          </a:custGeom>
          <a:blipFill>
            <a:blip r:embed="rId4"/>
            <a:stretch>
              <a:fillRect l="-10970" t="-32124" r="-10970" b="-34064"/>
            </a:stretch>
          </a:blipFill>
        </p:spPr>
        <p:txBody>
          <a:bodyPr/>
          <a:lstStyle/>
          <a:p>
            <a:endParaRPr lang="en-US"/>
          </a:p>
        </p:txBody>
      </p:sp>
      <p:sp>
        <p:nvSpPr>
          <p:cNvPr id="4" name="Freeform 4"/>
          <p:cNvSpPr/>
          <p:nvPr/>
        </p:nvSpPr>
        <p:spPr>
          <a:xfrm>
            <a:off x="1645352" y="1473663"/>
            <a:ext cx="14997296" cy="7149652"/>
          </a:xfrm>
          <a:custGeom>
            <a:avLst/>
            <a:gdLst/>
            <a:ahLst/>
            <a:cxnLst/>
            <a:rect l="l" t="t" r="r" b="b"/>
            <a:pathLst>
              <a:path w="14997296" h="7149652">
                <a:moveTo>
                  <a:pt x="0" y="0"/>
                </a:moveTo>
                <a:lnTo>
                  <a:pt x="14997296" y="0"/>
                </a:lnTo>
                <a:lnTo>
                  <a:pt x="14997296" y="7149652"/>
                </a:lnTo>
                <a:lnTo>
                  <a:pt x="0" y="7149652"/>
                </a:lnTo>
                <a:lnTo>
                  <a:pt x="0" y="0"/>
                </a:lnTo>
                <a:close/>
              </a:path>
            </a:pathLst>
          </a:custGeom>
          <a:blipFill>
            <a:blip r:embed="rId4"/>
            <a:stretch>
              <a:fillRect l="-10970" t="-32978" r="-10970" b="-37627"/>
            </a:stretch>
          </a:blipFill>
        </p:spPr>
        <p:txBody>
          <a:bodyPr/>
          <a:lstStyle/>
          <a:p>
            <a:endParaRPr lang="en-US"/>
          </a:p>
        </p:txBody>
      </p:sp>
      <p:grpSp>
        <p:nvGrpSpPr>
          <p:cNvPr id="5" name="Group 5"/>
          <p:cNvGrpSpPr/>
          <p:nvPr/>
        </p:nvGrpSpPr>
        <p:grpSpPr>
          <a:xfrm>
            <a:off x="1645352" y="1473663"/>
            <a:ext cx="14997296" cy="7149652"/>
            <a:chOff x="0" y="0"/>
            <a:chExt cx="3949905" cy="1883036"/>
          </a:xfrm>
        </p:grpSpPr>
        <p:sp>
          <p:nvSpPr>
            <p:cNvPr id="6" name="Freeform 6"/>
            <p:cNvSpPr/>
            <p:nvPr/>
          </p:nvSpPr>
          <p:spPr>
            <a:xfrm>
              <a:off x="0" y="0"/>
              <a:ext cx="3949905" cy="1883036"/>
            </a:xfrm>
            <a:custGeom>
              <a:avLst/>
              <a:gdLst/>
              <a:ahLst/>
              <a:cxnLst/>
              <a:rect l="l" t="t" r="r" b="b"/>
              <a:pathLst>
                <a:path w="3949905" h="1883036">
                  <a:moveTo>
                    <a:pt x="0" y="0"/>
                  </a:moveTo>
                  <a:lnTo>
                    <a:pt x="3949905" y="0"/>
                  </a:lnTo>
                  <a:lnTo>
                    <a:pt x="3949905" y="1883036"/>
                  </a:lnTo>
                  <a:lnTo>
                    <a:pt x="0" y="1883036"/>
                  </a:lnTo>
                  <a:close/>
                </a:path>
              </a:pathLst>
            </a:custGeom>
            <a:solidFill>
              <a:srgbClr val="FEFAF6">
                <a:alpha val="60000"/>
              </a:srgbClr>
            </a:solidFill>
          </p:spPr>
          <p:txBody>
            <a:bodyPr/>
            <a:lstStyle/>
            <a:p>
              <a:endParaRPr lang="en-US"/>
            </a:p>
          </p:txBody>
        </p:sp>
        <p:sp>
          <p:nvSpPr>
            <p:cNvPr id="7" name="TextBox 7"/>
            <p:cNvSpPr txBox="1"/>
            <p:nvPr/>
          </p:nvSpPr>
          <p:spPr>
            <a:xfrm>
              <a:off x="0" y="-66675"/>
              <a:ext cx="3949905" cy="1949711"/>
            </a:xfrm>
            <a:prstGeom prst="rect">
              <a:avLst/>
            </a:prstGeom>
          </p:spPr>
          <p:txBody>
            <a:bodyPr lIns="50800" tIns="50800" rIns="50800" bIns="50800" rtlCol="0" anchor="ctr"/>
            <a:lstStyle/>
            <a:p>
              <a:pPr algn="l">
                <a:lnSpc>
                  <a:spcPts val="4199"/>
                </a:lnSpc>
              </a:pPr>
              <a:endParaRPr/>
            </a:p>
          </p:txBody>
        </p:sp>
      </p:grpSp>
      <p:sp>
        <p:nvSpPr>
          <p:cNvPr id="8" name="TextBox 8"/>
          <p:cNvSpPr txBox="1"/>
          <p:nvPr/>
        </p:nvSpPr>
        <p:spPr>
          <a:xfrm>
            <a:off x="1811448" y="1699988"/>
            <a:ext cx="14685393" cy="6590666"/>
          </a:xfrm>
          <a:prstGeom prst="rect">
            <a:avLst/>
          </a:prstGeom>
        </p:spPr>
        <p:txBody>
          <a:bodyPr lIns="0" tIns="0" rIns="0" bIns="0" rtlCol="0" anchor="t">
            <a:spAutoFit/>
          </a:bodyPr>
          <a:lstStyle/>
          <a:p>
            <a:pPr algn="l">
              <a:lnSpc>
                <a:spcPts val="4759"/>
              </a:lnSpc>
            </a:pPr>
            <a:r>
              <a:rPr lang="en-US" sz="3399" b="1">
                <a:solidFill>
                  <a:srgbClr val="000000"/>
                </a:solidFill>
                <a:latin typeface="Roboto Bold"/>
                <a:ea typeface="Roboto Bold"/>
                <a:cs typeface="Roboto Bold"/>
                <a:sym typeface="Roboto Bold"/>
              </a:rPr>
              <a:t>Setting:</a:t>
            </a:r>
          </a:p>
          <a:p>
            <a:pPr marL="734051" lvl="1" indent="-367026" algn="l">
              <a:lnSpc>
                <a:spcPts val="4759"/>
              </a:lnSpc>
              <a:buFont typeface="Arial"/>
              <a:buChar char="•"/>
            </a:pPr>
            <a:r>
              <a:rPr lang="en-US" sz="3399">
                <a:solidFill>
                  <a:srgbClr val="000000"/>
                </a:solidFill>
                <a:latin typeface="Roboto"/>
                <a:ea typeface="Roboto"/>
                <a:cs typeface="Roboto"/>
                <a:sym typeface="Roboto"/>
              </a:rPr>
              <a:t>Same triage room. Provider arrives after nurse has completed intake with interpreter.</a:t>
            </a:r>
          </a:p>
          <a:p>
            <a:pPr algn="l">
              <a:lnSpc>
                <a:spcPts val="4759"/>
              </a:lnSpc>
            </a:pPr>
            <a:endParaRPr lang="en-US" sz="3399">
              <a:solidFill>
                <a:srgbClr val="000000"/>
              </a:solidFill>
              <a:latin typeface="Roboto"/>
              <a:ea typeface="Roboto"/>
              <a:cs typeface="Roboto"/>
              <a:sym typeface="Roboto"/>
            </a:endParaRPr>
          </a:p>
          <a:p>
            <a:pPr algn="l">
              <a:lnSpc>
                <a:spcPts val="4759"/>
              </a:lnSpc>
            </a:pPr>
            <a:r>
              <a:rPr lang="en-US" sz="3399" b="1">
                <a:solidFill>
                  <a:srgbClr val="000000"/>
                </a:solidFill>
                <a:latin typeface="Roboto Bold"/>
                <a:ea typeface="Roboto Bold"/>
                <a:cs typeface="Roboto Bold"/>
                <a:sym typeface="Roboto Bold"/>
              </a:rPr>
              <a:t>Characters:</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Patient: </a:t>
            </a:r>
            <a:r>
              <a:rPr lang="en-US" sz="3399">
                <a:solidFill>
                  <a:srgbClr val="000000"/>
                </a:solidFill>
                <a:latin typeface="Roboto"/>
                <a:ea typeface="Roboto"/>
                <a:cs typeface="Roboto"/>
                <a:sym typeface="Roboto"/>
              </a:rPr>
              <a:t>29-year-old Black, Spanish-speaking woman named Sherice from the Dominican Republic, has Medicaid coverage for her health care.</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Support Person: </a:t>
            </a:r>
            <a:r>
              <a:rPr lang="en-US" sz="3399">
                <a:solidFill>
                  <a:srgbClr val="000000"/>
                </a:solidFill>
                <a:latin typeface="Roboto"/>
                <a:ea typeface="Roboto"/>
                <a:cs typeface="Roboto"/>
                <a:sym typeface="Roboto"/>
              </a:rPr>
              <a:t>Her cousin, who is also Spanish-speaking and who speaks limited English.</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Obstetrician: </a:t>
            </a:r>
            <a:r>
              <a:rPr lang="en-US" sz="3399">
                <a:solidFill>
                  <a:srgbClr val="000000"/>
                </a:solidFill>
                <a:latin typeface="Roboto"/>
                <a:ea typeface="Roboto"/>
                <a:cs typeface="Roboto"/>
                <a:sym typeface="Roboto"/>
              </a:rPr>
              <a:t>English-speaking, does not speak Spanish.</a:t>
            </a:r>
          </a:p>
          <a:p>
            <a:pPr marL="734051" lvl="1" indent="-367026" algn="l">
              <a:lnSpc>
                <a:spcPts val="4759"/>
              </a:lnSpc>
              <a:spcBef>
                <a:spcPct val="0"/>
              </a:spcBef>
              <a:buFont typeface="Arial"/>
              <a:buChar char="•"/>
            </a:pPr>
            <a:r>
              <a:rPr lang="en-US" sz="3399" b="1">
                <a:solidFill>
                  <a:srgbClr val="000000"/>
                </a:solidFill>
                <a:latin typeface="Roboto Bold"/>
                <a:ea typeface="Roboto Bold"/>
                <a:cs typeface="Roboto Bold"/>
                <a:sym typeface="Roboto Bold"/>
              </a:rPr>
              <a:t>Interpreter: </a:t>
            </a:r>
            <a:r>
              <a:rPr lang="en-US" sz="3399">
                <a:solidFill>
                  <a:srgbClr val="000000"/>
                </a:solidFill>
                <a:latin typeface="Roboto"/>
                <a:ea typeface="Roboto"/>
                <a:cs typeface="Roboto"/>
                <a:sym typeface="Roboto"/>
              </a:rPr>
              <a:t>Spanish and English-speaking. Accessed through video.</a:t>
            </a:r>
          </a:p>
        </p:txBody>
      </p:sp>
      <p:grpSp>
        <p:nvGrpSpPr>
          <p:cNvPr id="9" name="Group 9"/>
          <p:cNvGrpSpPr/>
          <p:nvPr/>
        </p:nvGrpSpPr>
        <p:grpSpPr>
          <a:xfrm>
            <a:off x="0" y="124308"/>
            <a:ext cx="5408497" cy="1150567"/>
            <a:chOff x="0" y="-23813"/>
            <a:chExt cx="1561771" cy="332241"/>
          </a:xfrm>
        </p:grpSpPr>
        <p:sp>
          <p:nvSpPr>
            <p:cNvPr id="10" name="Freeform 10"/>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11" name="TextBox 11"/>
            <p:cNvSpPr txBox="1"/>
            <p:nvPr/>
          </p:nvSpPr>
          <p:spPr>
            <a:xfrm>
              <a:off x="0" y="-23813"/>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RESPECT</a:t>
              </a: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grpSp>
        <p:nvGrpSpPr>
          <p:cNvPr id="3" name="Group 3"/>
          <p:cNvGrpSpPr/>
          <p:nvPr/>
        </p:nvGrpSpPr>
        <p:grpSpPr>
          <a:xfrm>
            <a:off x="-3154792" y="3898358"/>
            <a:ext cx="9582963" cy="6388642"/>
            <a:chOff x="0" y="0"/>
            <a:chExt cx="12777284" cy="8518190"/>
          </a:xfrm>
        </p:grpSpPr>
        <p:sp>
          <p:nvSpPr>
            <p:cNvPr id="4" name="Freeform 4"/>
            <p:cNvSpPr/>
            <p:nvPr/>
          </p:nvSpPr>
          <p:spPr>
            <a:xfrm>
              <a:off x="0" y="0"/>
              <a:ext cx="12777284" cy="8518190"/>
            </a:xfrm>
            <a:custGeom>
              <a:avLst/>
              <a:gdLst/>
              <a:ahLst/>
              <a:cxnLst/>
              <a:rect l="l" t="t" r="r" b="b"/>
              <a:pathLst>
                <a:path w="12777284" h="8518190">
                  <a:moveTo>
                    <a:pt x="0" y="0"/>
                  </a:moveTo>
                  <a:lnTo>
                    <a:pt x="12777284" y="0"/>
                  </a:lnTo>
                  <a:lnTo>
                    <a:pt x="12777284" y="8518190"/>
                  </a:lnTo>
                  <a:lnTo>
                    <a:pt x="0" y="8518190"/>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5890913" y="6965084"/>
              <a:ext cx="1923804" cy="1088971"/>
              <a:chOff x="0" y="-35853"/>
              <a:chExt cx="380011" cy="215105"/>
            </a:xfrm>
          </p:grpSpPr>
          <p:sp>
            <p:nvSpPr>
              <p:cNvPr id="6" name="Freeform 6"/>
              <p:cNvSpPr/>
              <p:nvPr/>
            </p:nvSpPr>
            <p:spPr>
              <a:xfrm>
                <a:off x="0" y="0"/>
                <a:ext cx="380011" cy="167480"/>
              </a:xfrm>
              <a:custGeom>
                <a:avLst/>
                <a:gdLst/>
                <a:ahLst/>
                <a:cxnLst/>
                <a:rect l="l" t="t" r="r" b="b"/>
                <a:pathLst>
                  <a:path w="380011" h="167480">
                    <a:moveTo>
                      <a:pt x="83740" y="0"/>
                    </a:moveTo>
                    <a:lnTo>
                      <a:pt x="296271" y="0"/>
                    </a:lnTo>
                    <a:cubicBezTo>
                      <a:pt x="342519" y="0"/>
                      <a:pt x="380011" y="37492"/>
                      <a:pt x="380011" y="83740"/>
                    </a:cubicBezTo>
                    <a:lnTo>
                      <a:pt x="380011" y="83740"/>
                    </a:lnTo>
                    <a:cubicBezTo>
                      <a:pt x="380011" y="129988"/>
                      <a:pt x="342519" y="167480"/>
                      <a:pt x="296271"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B8F2E6"/>
                </a:solidFill>
                <a:prstDash val="solid"/>
                <a:round/>
              </a:ln>
            </p:spPr>
            <p:txBody>
              <a:bodyPr/>
              <a:lstStyle/>
              <a:p>
                <a:endParaRPr lang="en-US"/>
              </a:p>
            </p:txBody>
          </p:sp>
          <p:sp>
            <p:nvSpPr>
              <p:cNvPr id="7" name="TextBox 7"/>
              <p:cNvSpPr txBox="1"/>
              <p:nvPr/>
            </p:nvSpPr>
            <p:spPr>
              <a:xfrm>
                <a:off x="0" y="-35853"/>
                <a:ext cx="380011"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Patient</a:t>
                </a:r>
              </a:p>
            </p:txBody>
          </p:sp>
        </p:grpSp>
      </p:grpSp>
      <p:grpSp>
        <p:nvGrpSpPr>
          <p:cNvPr id="8" name="Group 8"/>
          <p:cNvGrpSpPr/>
          <p:nvPr/>
        </p:nvGrpSpPr>
        <p:grpSpPr>
          <a:xfrm>
            <a:off x="3969201" y="3100541"/>
            <a:ext cx="6805406" cy="7186459"/>
            <a:chOff x="0" y="0"/>
            <a:chExt cx="9073874" cy="9581946"/>
          </a:xfrm>
        </p:grpSpPr>
        <p:sp>
          <p:nvSpPr>
            <p:cNvPr id="9" name="Freeform 9"/>
            <p:cNvSpPr/>
            <p:nvPr/>
          </p:nvSpPr>
          <p:spPr>
            <a:xfrm>
              <a:off x="0" y="0"/>
              <a:ext cx="9073874" cy="9581946"/>
            </a:xfrm>
            <a:custGeom>
              <a:avLst/>
              <a:gdLst/>
              <a:ahLst/>
              <a:cxnLst/>
              <a:rect l="l" t="t" r="r" b="b"/>
              <a:pathLst>
                <a:path w="9073874" h="9581946">
                  <a:moveTo>
                    <a:pt x="0" y="0"/>
                  </a:moveTo>
                  <a:lnTo>
                    <a:pt x="9073874" y="0"/>
                  </a:lnTo>
                  <a:lnTo>
                    <a:pt x="9073874" y="9581946"/>
                  </a:lnTo>
                  <a:lnTo>
                    <a:pt x="0" y="9581946"/>
                  </a:lnTo>
                  <a:lnTo>
                    <a:pt x="0" y="0"/>
                  </a:lnTo>
                  <a:close/>
                </a:path>
              </a:pathLst>
            </a:custGeom>
            <a:blipFill>
              <a:blip r:embed="rId5"/>
              <a:stretch>
                <a:fillRect l="-58324"/>
              </a:stretch>
            </a:blipFill>
          </p:spPr>
          <p:txBody>
            <a:bodyPr/>
            <a:lstStyle/>
            <a:p>
              <a:endParaRPr lang="en-US"/>
            </a:p>
          </p:txBody>
        </p:sp>
        <p:grpSp>
          <p:nvGrpSpPr>
            <p:cNvPr id="10" name="Group 10"/>
            <p:cNvGrpSpPr/>
            <p:nvPr/>
          </p:nvGrpSpPr>
          <p:grpSpPr>
            <a:xfrm>
              <a:off x="1163650" y="8164763"/>
              <a:ext cx="2804115" cy="1088971"/>
              <a:chOff x="0" y="-32995"/>
              <a:chExt cx="553899" cy="215105"/>
            </a:xfrm>
          </p:grpSpPr>
          <p:sp>
            <p:nvSpPr>
              <p:cNvPr id="11" name="Freeform 11"/>
              <p:cNvSpPr/>
              <p:nvPr/>
            </p:nvSpPr>
            <p:spPr>
              <a:xfrm>
                <a:off x="0" y="0"/>
                <a:ext cx="553899" cy="167480"/>
              </a:xfrm>
              <a:custGeom>
                <a:avLst/>
                <a:gdLst/>
                <a:ahLst/>
                <a:cxnLst/>
                <a:rect l="l" t="t" r="r" b="b"/>
                <a:pathLst>
                  <a:path w="553899" h="167480">
                    <a:moveTo>
                      <a:pt x="83740" y="0"/>
                    </a:moveTo>
                    <a:lnTo>
                      <a:pt x="470159" y="0"/>
                    </a:lnTo>
                    <a:cubicBezTo>
                      <a:pt x="516408" y="0"/>
                      <a:pt x="553899" y="37492"/>
                      <a:pt x="553899" y="83740"/>
                    </a:cubicBezTo>
                    <a:lnTo>
                      <a:pt x="553899" y="83740"/>
                    </a:lnTo>
                    <a:cubicBezTo>
                      <a:pt x="553899" y="129988"/>
                      <a:pt x="516408" y="167480"/>
                      <a:pt x="470159"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F8A69F"/>
                </a:solidFill>
                <a:prstDash val="solid"/>
                <a:round/>
              </a:ln>
            </p:spPr>
            <p:txBody>
              <a:bodyPr/>
              <a:lstStyle/>
              <a:p>
                <a:endParaRPr lang="en-US"/>
              </a:p>
            </p:txBody>
          </p:sp>
          <p:sp>
            <p:nvSpPr>
              <p:cNvPr id="12" name="TextBox 12"/>
              <p:cNvSpPr txBox="1"/>
              <p:nvPr/>
            </p:nvSpPr>
            <p:spPr>
              <a:xfrm>
                <a:off x="0" y="-32995"/>
                <a:ext cx="553899"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panose="02000000000000000000" pitchFamily="2" charset="0"/>
                    <a:ea typeface="Roboto" panose="02000000000000000000" pitchFamily="2" charset="0"/>
                    <a:cs typeface="Roboto" panose="02000000000000000000" pitchFamily="2" charset="0"/>
                    <a:sym typeface="Tahoma"/>
                  </a:rPr>
                  <a:t>Support Person</a:t>
                </a:r>
              </a:p>
            </p:txBody>
          </p:sp>
        </p:grpSp>
      </p:grpSp>
      <p:grpSp>
        <p:nvGrpSpPr>
          <p:cNvPr id="18" name="Group 18"/>
          <p:cNvGrpSpPr/>
          <p:nvPr/>
        </p:nvGrpSpPr>
        <p:grpSpPr>
          <a:xfrm>
            <a:off x="9919721" y="74577"/>
            <a:ext cx="5506955" cy="1498454"/>
            <a:chOff x="0" y="-27329"/>
            <a:chExt cx="1450391" cy="394655"/>
          </a:xfrm>
        </p:grpSpPr>
        <p:sp>
          <p:nvSpPr>
            <p:cNvPr id="19" name="Freeform 19"/>
            <p:cNvSpPr/>
            <p:nvPr/>
          </p:nvSpPr>
          <p:spPr>
            <a:xfrm>
              <a:off x="0" y="0"/>
              <a:ext cx="1450391" cy="337505"/>
            </a:xfrm>
            <a:custGeom>
              <a:avLst/>
              <a:gdLst/>
              <a:ahLst/>
              <a:cxnLst/>
              <a:rect l="l" t="t" r="r" b="b"/>
              <a:pathLst>
                <a:path w="1450391" h="337505">
                  <a:moveTo>
                    <a:pt x="71698" y="0"/>
                  </a:moveTo>
                  <a:lnTo>
                    <a:pt x="1378693" y="0"/>
                  </a:lnTo>
                  <a:cubicBezTo>
                    <a:pt x="1397709" y="0"/>
                    <a:pt x="1415946" y="7554"/>
                    <a:pt x="1429392" y="21000"/>
                  </a:cubicBezTo>
                  <a:cubicBezTo>
                    <a:pt x="1442838" y="34446"/>
                    <a:pt x="1450391" y="52683"/>
                    <a:pt x="1450391" y="71698"/>
                  </a:cubicBezTo>
                  <a:lnTo>
                    <a:pt x="1450391" y="265807"/>
                  </a:lnTo>
                  <a:cubicBezTo>
                    <a:pt x="1450391" y="284822"/>
                    <a:pt x="1442838" y="303059"/>
                    <a:pt x="1429392" y="316505"/>
                  </a:cubicBezTo>
                  <a:cubicBezTo>
                    <a:pt x="1415946" y="329951"/>
                    <a:pt x="1397709" y="337505"/>
                    <a:pt x="1378693" y="337505"/>
                  </a:cubicBezTo>
                  <a:lnTo>
                    <a:pt x="71698" y="337505"/>
                  </a:lnTo>
                  <a:cubicBezTo>
                    <a:pt x="32100" y="337505"/>
                    <a:pt x="0" y="305404"/>
                    <a:pt x="0" y="265807"/>
                  </a:cubicBezTo>
                  <a:lnTo>
                    <a:pt x="0" y="71698"/>
                  </a:lnTo>
                  <a:cubicBezTo>
                    <a:pt x="0" y="52683"/>
                    <a:pt x="7554" y="34446"/>
                    <a:pt x="21000" y="21000"/>
                  </a:cubicBezTo>
                  <a:cubicBezTo>
                    <a:pt x="34446" y="7554"/>
                    <a:pt x="52683" y="0"/>
                    <a:pt x="71698" y="0"/>
                  </a:cubicBezTo>
                  <a:close/>
                </a:path>
              </a:pathLst>
            </a:custGeom>
            <a:solidFill>
              <a:srgbClr val="FEFAF6"/>
            </a:solidFill>
            <a:ln w="66675" cap="rnd">
              <a:solidFill>
                <a:srgbClr val="5E6472"/>
              </a:solidFill>
              <a:prstDash val="solid"/>
              <a:round/>
            </a:ln>
          </p:spPr>
          <p:txBody>
            <a:bodyPr/>
            <a:lstStyle/>
            <a:p>
              <a:endParaRPr lang="en-US"/>
            </a:p>
          </p:txBody>
        </p:sp>
        <p:sp>
          <p:nvSpPr>
            <p:cNvPr id="20" name="TextBox 20"/>
            <p:cNvSpPr txBox="1"/>
            <p:nvPr/>
          </p:nvSpPr>
          <p:spPr>
            <a:xfrm>
              <a:off x="0" y="-27329"/>
              <a:ext cx="1450391"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Hi. May I come in?</a:t>
              </a:r>
            </a:p>
          </p:txBody>
        </p:sp>
      </p:grpSp>
      <p:grpSp>
        <p:nvGrpSpPr>
          <p:cNvPr id="21" name="Group 21"/>
          <p:cNvGrpSpPr/>
          <p:nvPr/>
        </p:nvGrpSpPr>
        <p:grpSpPr>
          <a:xfrm>
            <a:off x="10192154" y="1459805"/>
            <a:ext cx="4612212" cy="2438553"/>
            <a:chOff x="0" y="0"/>
            <a:chExt cx="6149617" cy="3251404"/>
          </a:xfrm>
        </p:grpSpPr>
        <p:sp>
          <p:nvSpPr>
            <p:cNvPr id="22" name="AutoShape 22"/>
            <p:cNvSpPr/>
            <p:nvPr/>
          </p:nvSpPr>
          <p:spPr>
            <a:xfrm>
              <a:off x="3981840" y="2577489"/>
              <a:ext cx="1014278"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23" name="Group 23"/>
            <p:cNvGrpSpPr/>
            <p:nvPr/>
          </p:nvGrpSpPr>
          <p:grpSpPr>
            <a:xfrm>
              <a:off x="0" y="855676"/>
              <a:ext cx="6149617" cy="1997939"/>
              <a:chOff x="0" y="-27579"/>
              <a:chExt cx="1214739" cy="394655"/>
            </a:xfrm>
          </p:grpSpPr>
          <p:sp>
            <p:nvSpPr>
              <p:cNvPr id="24" name="Freeform 24"/>
              <p:cNvSpPr/>
              <p:nvPr/>
            </p:nvSpPr>
            <p:spPr>
              <a:xfrm>
                <a:off x="0" y="0"/>
                <a:ext cx="1214739" cy="337505"/>
              </a:xfrm>
              <a:custGeom>
                <a:avLst/>
                <a:gdLst/>
                <a:ahLst/>
                <a:cxnLst/>
                <a:rect l="l" t="t" r="r" b="b"/>
                <a:pathLst>
                  <a:path w="1214739" h="337505">
                    <a:moveTo>
                      <a:pt x="85607" y="0"/>
                    </a:moveTo>
                    <a:lnTo>
                      <a:pt x="1129132" y="0"/>
                    </a:lnTo>
                    <a:cubicBezTo>
                      <a:pt x="1151836" y="0"/>
                      <a:pt x="1173611" y="9019"/>
                      <a:pt x="1189665" y="25074"/>
                    </a:cubicBezTo>
                    <a:cubicBezTo>
                      <a:pt x="1205720" y="41128"/>
                      <a:pt x="1214739" y="62903"/>
                      <a:pt x="1214739" y="85607"/>
                    </a:cubicBezTo>
                    <a:lnTo>
                      <a:pt x="1214739" y="251898"/>
                    </a:lnTo>
                    <a:cubicBezTo>
                      <a:pt x="1214739" y="299177"/>
                      <a:pt x="1176411" y="337505"/>
                      <a:pt x="1129132" y="337505"/>
                    </a:cubicBezTo>
                    <a:lnTo>
                      <a:pt x="85607" y="337505"/>
                    </a:lnTo>
                    <a:cubicBezTo>
                      <a:pt x="38328" y="337505"/>
                      <a:pt x="0" y="299177"/>
                      <a:pt x="0" y="251898"/>
                    </a:cubicBezTo>
                    <a:lnTo>
                      <a:pt x="0" y="85607"/>
                    </a:lnTo>
                    <a:cubicBezTo>
                      <a:pt x="0" y="38328"/>
                      <a:pt x="38328" y="0"/>
                      <a:pt x="85607" y="0"/>
                    </a:cubicBezTo>
                    <a:close/>
                  </a:path>
                </a:pathLst>
              </a:custGeom>
              <a:solidFill>
                <a:srgbClr val="FEFAF6"/>
              </a:solidFill>
              <a:ln w="66675" cap="rnd">
                <a:solidFill>
                  <a:srgbClr val="5E6472"/>
                </a:solidFill>
                <a:prstDash val="solid"/>
                <a:round/>
              </a:ln>
            </p:spPr>
            <p:txBody>
              <a:bodyPr/>
              <a:lstStyle/>
              <a:p>
                <a:endParaRPr lang="en-US"/>
              </a:p>
            </p:txBody>
          </p:sp>
          <p:sp>
            <p:nvSpPr>
              <p:cNvPr id="25" name="TextBox 25"/>
              <p:cNvSpPr txBox="1"/>
              <p:nvPr/>
            </p:nvSpPr>
            <p:spPr>
              <a:xfrm>
                <a:off x="0" y="-27579"/>
                <a:ext cx="121473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Hello, Sherice. My name is Dr. López. I’m here to take care of you.</a:t>
                </a:r>
              </a:p>
            </p:txBody>
          </p:sp>
        </p:grpSp>
        <p:sp>
          <p:nvSpPr>
            <p:cNvPr id="26" name="AutoShape 26"/>
            <p:cNvSpPr/>
            <p:nvPr/>
          </p:nvSpPr>
          <p:spPr>
            <a:xfrm>
              <a:off x="5050207" y="0"/>
              <a:ext cx="0" cy="995295"/>
            </a:xfrm>
            <a:prstGeom prst="line">
              <a:avLst/>
            </a:prstGeom>
            <a:ln w="76200" cap="flat">
              <a:solidFill>
                <a:srgbClr val="5E6472"/>
              </a:solidFill>
              <a:prstDash val="solid"/>
              <a:headEnd type="none" w="sm" len="sm"/>
              <a:tailEnd type="none" w="sm" len="sm"/>
            </a:ln>
          </p:spPr>
          <p:txBody>
            <a:bodyPr/>
            <a:lstStyle/>
            <a:p>
              <a:endParaRPr lang="en-US"/>
            </a:p>
          </p:txBody>
        </p:sp>
      </p:grpSp>
      <p:grpSp>
        <p:nvGrpSpPr>
          <p:cNvPr id="27" name="Group 27"/>
          <p:cNvGrpSpPr/>
          <p:nvPr/>
        </p:nvGrpSpPr>
        <p:grpSpPr>
          <a:xfrm>
            <a:off x="9144000" y="3526361"/>
            <a:ext cx="4207884" cy="4480582"/>
            <a:chOff x="0" y="0"/>
            <a:chExt cx="5610512" cy="5974111"/>
          </a:xfrm>
        </p:grpSpPr>
        <p:grpSp>
          <p:nvGrpSpPr>
            <p:cNvPr id="28" name="Group 28"/>
            <p:cNvGrpSpPr/>
            <p:nvPr/>
          </p:nvGrpSpPr>
          <p:grpSpPr>
            <a:xfrm>
              <a:off x="0" y="0"/>
              <a:ext cx="5610512" cy="5621733"/>
              <a:chOff x="0" y="0"/>
              <a:chExt cx="6350000" cy="6362700"/>
            </a:xfrm>
          </p:grpSpPr>
          <p:sp>
            <p:nvSpPr>
              <p:cNvPr id="29" name="Freeform 29"/>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6"/>
                <a:stretch>
                  <a:fillRect l="-13441" r="-25592" b="-9457"/>
                </a:stretch>
              </a:blipFill>
              <a:ln w="66675" cap="sq">
                <a:solidFill>
                  <a:srgbClr val="FAF3DD"/>
                </a:solidFill>
                <a:prstDash val="solid"/>
                <a:miter/>
              </a:ln>
            </p:spPr>
            <p:txBody>
              <a:bodyPr/>
              <a:lstStyle/>
              <a:p>
                <a:endParaRPr lang="en-US"/>
              </a:p>
            </p:txBody>
          </p:sp>
        </p:grpSp>
        <p:grpSp>
          <p:nvGrpSpPr>
            <p:cNvPr id="30" name="Group 30"/>
            <p:cNvGrpSpPr/>
            <p:nvPr/>
          </p:nvGrpSpPr>
          <p:grpSpPr>
            <a:xfrm>
              <a:off x="1120839" y="4832455"/>
              <a:ext cx="3368834" cy="1141656"/>
              <a:chOff x="0" y="-28575"/>
              <a:chExt cx="828022" cy="280606"/>
            </a:xfrm>
          </p:grpSpPr>
          <p:sp>
            <p:nvSpPr>
              <p:cNvPr id="31" name="Freeform 31"/>
              <p:cNvSpPr/>
              <p:nvPr/>
            </p:nvSpPr>
            <p:spPr>
              <a:xfrm>
                <a:off x="0" y="0"/>
                <a:ext cx="828022" cy="223456"/>
              </a:xfrm>
              <a:custGeom>
                <a:avLst/>
                <a:gdLst/>
                <a:ahLst/>
                <a:cxnLst/>
                <a:rect l="l" t="t" r="r" b="b"/>
                <a:pathLst>
                  <a:path w="828022" h="223456">
                    <a:moveTo>
                      <a:pt x="111728" y="0"/>
                    </a:moveTo>
                    <a:lnTo>
                      <a:pt x="716294" y="0"/>
                    </a:lnTo>
                    <a:cubicBezTo>
                      <a:pt x="778000" y="0"/>
                      <a:pt x="828022" y="50022"/>
                      <a:pt x="828022" y="111728"/>
                    </a:cubicBezTo>
                    <a:lnTo>
                      <a:pt x="828022" y="111728"/>
                    </a:lnTo>
                    <a:cubicBezTo>
                      <a:pt x="828022" y="141360"/>
                      <a:pt x="816251" y="169779"/>
                      <a:pt x="795298" y="190732"/>
                    </a:cubicBezTo>
                    <a:cubicBezTo>
                      <a:pt x="774345" y="211685"/>
                      <a:pt x="745926" y="223456"/>
                      <a:pt x="716294" y="223456"/>
                    </a:cubicBezTo>
                    <a:lnTo>
                      <a:pt x="111728" y="223456"/>
                    </a:lnTo>
                    <a:cubicBezTo>
                      <a:pt x="50022" y="223456"/>
                      <a:pt x="0" y="173434"/>
                      <a:pt x="0" y="111728"/>
                    </a:cubicBezTo>
                    <a:lnTo>
                      <a:pt x="0" y="111728"/>
                    </a:lnTo>
                    <a:cubicBezTo>
                      <a:pt x="0" y="50022"/>
                      <a:pt x="50022" y="0"/>
                      <a:pt x="111728" y="0"/>
                    </a:cubicBezTo>
                    <a:close/>
                  </a:path>
                </a:pathLst>
              </a:custGeom>
              <a:solidFill>
                <a:srgbClr val="FEFAF6"/>
              </a:solidFill>
              <a:ln w="66675" cap="rnd">
                <a:solidFill>
                  <a:srgbClr val="FAF3DD"/>
                </a:solidFill>
                <a:prstDash val="solid"/>
                <a:round/>
              </a:ln>
            </p:spPr>
            <p:txBody>
              <a:bodyPr/>
              <a:lstStyle/>
              <a:p>
                <a:endParaRPr lang="en-US"/>
              </a:p>
            </p:txBody>
          </p:sp>
          <p:sp>
            <p:nvSpPr>
              <p:cNvPr id="32" name="TextBox 32"/>
              <p:cNvSpPr txBox="1"/>
              <p:nvPr/>
            </p:nvSpPr>
            <p:spPr>
              <a:xfrm>
                <a:off x="0" y="-28575"/>
                <a:ext cx="828022" cy="280606"/>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Video Interpreter</a:t>
                </a:r>
              </a:p>
            </p:txBody>
          </p:sp>
        </p:grpSp>
      </p:grpSp>
      <p:grpSp>
        <p:nvGrpSpPr>
          <p:cNvPr id="33" name="Group 33"/>
          <p:cNvGrpSpPr/>
          <p:nvPr/>
        </p:nvGrpSpPr>
        <p:grpSpPr>
          <a:xfrm>
            <a:off x="413439" y="1217711"/>
            <a:ext cx="3746333" cy="1231063"/>
            <a:chOff x="0" y="-28575"/>
            <a:chExt cx="986689" cy="324230"/>
          </a:xfrm>
        </p:grpSpPr>
        <p:sp>
          <p:nvSpPr>
            <p:cNvPr id="34" name="Freeform 34"/>
            <p:cNvSpPr/>
            <p:nvPr/>
          </p:nvSpPr>
          <p:spPr>
            <a:xfrm>
              <a:off x="0" y="0"/>
              <a:ext cx="986689" cy="267080"/>
            </a:xfrm>
            <a:custGeom>
              <a:avLst/>
              <a:gdLst/>
              <a:ahLst/>
              <a:cxnLst/>
              <a:rect l="l" t="t" r="r" b="b"/>
              <a:pathLst>
                <a:path w="986689" h="267080">
                  <a:moveTo>
                    <a:pt x="105393" y="0"/>
                  </a:moveTo>
                  <a:lnTo>
                    <a:pt x="881295" y="0"/>
                  </a:lnTo>
                  <a:cubicBezTo>
                    <a:pt x="939502" y="0"/>
                    <a:pt x="986689" y="47186"/>
                    <a:pt x="986689" y="105393"/>
                  </a:cubicBezTo>
                  <a:lnTo>
                    <a:pt x="986689" y="161687"/>
                  </a:lnTo>
                  <a:cubicBezTo>
                    <a:pt x="986689" y="219894"/>
                    <a:pt x="939502" y="267080"/>
                    <a:pt x="881295" y="267080"/>
                  </a:cubicBezTo>
                  <a:lnTo>
                    <a:pt x="105393" y="267080"/>
                  </a:lnTo>
                  <a:cubicBezTo>
                    <a:pt x="47186" y="267080"/>
                    <a:pt x="0" y="219894"/>
                    <a:pt x="0" y="161687"/>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endParaRPr lang="en-US"/>
            </a:p>
          </p:txBody>
        </p:sp>
        <p:sp>
          <p:nvSpPr>
            <p:cNvPr id="35" name="TextBox 35"/>
            <p:cNvSpPr txBox="1"/>
            <p:nvPr/>
          </p:nvSpPr>
          <p:spPr>
            <a:xfrm>
              <a:off x="0" y="-28575"/>
              <a:ext cx="986689" cy="324230"/>
            </a:xfrm>
            <a:prstGeom prst="rect">
              <a:avLst/>
            </a:prstGeom>
          </p:spPr>
          <p:txBody>
            <a:bodyPr lIns="50800" tIns="50800" rIns="50800" bIns="50800" rtlCol="0" anchor="ctr"/>
            <a:lstStyle/>
            <a:p>
              <a:pPr algn="ctr">
                <a:lnSpc>
                  <a:spcPts val="2800"/>
                </a:lnSpc>
              </a:pPr>
              <a:r>
                <a:rPr lang="en-US" sz="2000" err="1">
                  <a:solidFill>
                    <a:srgbClr val="000000"/>
                  </a:solidFill>
                  <a:latin typeface="Roboto"/>
                  <a:ea typeface="Roboto"/>
                  <a:cs typeface="Roboto"/>
                  <a:sym typeface="Roboto"/>
                </a:rPr>
                <a:t>Sí</a:t>
              </a:r>
              <a:r>
                <a:rPr lang="en-US" sz="2000">
                  <a:solidFill>
                    <a:srgbClr val="000000"/>
                  </a:solidFill>
                  <a:latin typeface="Roboto"/>
                  <a:ea typeface="Roboto"/>
                  <a:cs typeface="Roboto"/>
                  <a:sym typeface="Roboto"/>
                </a:rPr>
                <a:t>…</a:t>
              </a:r>
            </a:p>
          </p:txBody>
        </p:sp>
      </p:grpSp>
      <p:grpSp>
        <p:nvGrpSpPr>
          <p:cNvPr id="36" name="Group 36"/>
          <p:cNvGrpSpPr/>
          <p:nvPr/>
        </p:nvGrpSpPr>
        <p:grpSpPr>
          <a:xfrm>
            <a:off x="413439" y="2340278"/>
            <a:ext cx="3746333" cy="2112004"/>
            <a:chOff x="0" y="0"/>
            <a:chExt cx="4995111" cy="2816005"/>
          </a:xfrm>
        </p:grpSpPr>
        <p:sp>
          <p:nvSpPr>
            <p:cNvPr id="40" name="AutoShape 40"/>
            <p:cNvSpPr/>
            <p:nvPr/>
          </p:nvSpPr>
          <p:spPr>
            <a:xfrm>
              <a:off x="1868578" y="2175606"/>
              <a:ext cx="870872" cy="640399"/>
            </a:xfrm>
            <a:prstGeom prst="line">
              <a:avLst/>
            </a:prstGeom>
            <a:ln w="76200" cap="rnd">
              <a:solidFill>
                <a:srgbClr val="B8F2E6"/>
              </a:solidFill>
              <a:prstDash val="solid"/>
              <a:headEnd type="none" w="sm" len="sm"/>
              <a:tailEnd type="none" w="sm" len="sm"/>
            </a:ln>
          </p:spPr>
          <p:txBody>
            <a:bodyPr/>
            <a:lstStyle/>
            <a:p>
              <a:endParaRPr lang="en-US"/>
            </a:p>
          </p:txBody>
        </p:sp>
        <p:sp>
          <p:nvSpPr>
            <p:cNvPr id="41" name="AutoShape 41"/>
            <p:cNvSpPr/>
            <p:nvPr/>
          </p:nvSpPr>
          <p:spPr>
            <a:xfrm>
              <a:off x="1096609" y="0"/>
              <a:ext cx="0" cy="638780"/>
            </a:xfrm>
            <a:prstGeom prst="line">
              <a:avLst/>
            </a:prstGeom>
            <a:ln w="76200" cap="rnd">
              <a:solidFill>
                <a:srgbClr val="B8F2E6"/>
              </a:solidFill>
              <a:prstDash val="solid"/>
              <a:headEnd type="none" w="sm" len="sm"/>
              <a:tailEnd type="none" w="sm" len="sm"/>
            </a:ln>
          </p:spPr>
          <p:txBody>
            <a:bodyPr/>
            <a:lstStyle/>
            <a:p>
              <a:endParaRPr lang="en-US"/>
            </a:p>
          </p:txBody>
        </p:sp>
        <p:grpSp>
          <p:nvGrpSpPr>
            <p:cNvPr id="37" name="Group 37"/>
            <p:cNvGrpSpPr/>
            <p:nvPr/>
          </p:nvGrpSpPr>
          <p:grpSpPr>
            <a:xfrm>
              <a:off x="0" y="400071"/>
              <a:ext cx="4995111" cy="1997939"/>
              <a:chOff x="0" y="-27549"/>
              <a:chExt cx="986689" cy="394655"/>
            </a:xfrm>
          </p:grpSpPr>
          <p:sp>
            <p:nvSpPr>
              <p:cNvPr id="38" name="Freeform 38"/>
              <p:cNvSpPr/>
              <p:nvPr/>
            </p:nvSpPr>
            <p:spPr>
              <a:xfrm>
                <a:off x="0" y="0"/>
                <a:ext cx="986689" cy="337505"/>
              </a:xfrm>
              <a:custGeom>
                <a:avLst/>
                <a:gdLst/>
                <a:ahLst/>
                <a:cxnLst/>
                <a:rect l="l" t="t" r="r" b="b"/>
                <a:pathLst>
                  <a:path w="986689" h="337505">
                    <a:moveTo>
                      <a:pt x="105393" y="0"/>
                    </a:moveTo>
                    <a:lnTo>
                      <a:pt x="881295" y="0"/>
                    </a:lnTo>
                    <a:cubicBezTo>
                      <a:pt x="939502" y="0"/>
                      <a:pt x="986689" y="47186"/>
                      <a:pt x="986689" y="105393"/>
                    </a:cubicBezTo>
                    <a:lnTo>
                      <a:pt x="986689" y="232111"/>
                    </a:lnTo>
                    <a:cubicBezTo>
                      <a:pt x="986689" y="290318"/>
                      <a:pt x="939502" y="337505"/>
                      <a:pt x="881295" y="337505"/>
                    </a:cubicBezTo>
                    <a:lnTo>
                      <a:pt x="105393" y="337505"/>
                    </a:lnTo>
                    <a:cubicBezTo>
                      <a:pt x="47186" y="337505"/>
                      <a:pt x="0" y="290318"/>
                      <a:pt x="0" y="232111"/>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endParaRPr lang="en-US"/>
              </a:p>
            </p:txBody>
          </p:sp>
          <p:sp>
            <p:nvSpPr>
              <p:cNvPr id="39" name="TextBox 39"/>
              <p:cNvSpPr txBox="1"/>
              <p:nvPr/>
            </p:nvSpPr>
            <p:spPr>
              <a:xfrm>
                <a:off x="0" y="-27549"/>
                <a:ext cx="98668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Gracias…</a:t>
                </a:r>
              </a:p>
            </p:txBody>
          </p:sp>
        </p:grpSp>
      </p:grpSp>
      <p:grpSp>
        <p:nvGrpSpPr>
          <p:cNvPr id="45" name="Group 45"/>
          <p:cNvGrpSpPr/>
          <p:nvPr/>
        </p:nvGrpSpPr>
        <p:grpSpPr>
          <a:xfrm>
            <a:off x="0" y="131034"/>
            <a:ext cx="5408497" cy="1150567"/>
            <a:chOff x="0" y="-21871"/>
            <a:chExt cx="1561771" cy="332241"/>
          </a:xfrm>
        </p:grpSpPr>
        <p:sp>
          <p:nvSpPr>
            <p:cNvPr id="46" name="Freeform 46"/>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47" name="TextBox 47"/>
            <p:cNvSpPr txBox="1"/>
            <p:nvPr/>
          </p:nvSpPr>
          <p:spPr>
            <a:xfrm>
              <a:off x="0" y="-21871"/>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RESPECT</a:t>
              </a:r>
            </a:p>
          </p:txBody>
        </p:sp>
      </p:grpSp>
      <p:grpSp>
        <p:nvGrpSpPr>
          <p:cNvPr id="13" name="Group 13"/>
          <p:cNvGrpSpPr/>
          <p:nvPr/>
        </p:nvGrpSpPr>
        <p:grpSpPr>
          <a:xfrm>
            <a:off x="12673199" y="1983649"/>
            <a:ext cx="6763861" cy="12492320"/>
            <a:chOff x="0" y="0"/>
            <a:chExt cx="9018481" cy="16656427"/>
          </a:xfrm>
        </p:grpSpPr>
        <p:sp>
          <p:nvSpPr>
            <p:cNvPr id="14" name="Freeform 14"/>
            <p:cNvSpPr/>
            <p:nvPr/>
          </p:nvSpPr>
          <p:spPr>
            <a:xfrm>
              <a:off x="465744" y="0"/>
              <a:ext cx="8552737" cy="16656427"/>
            </a:xfrm>
            <a:custGeom>
              <a:avLst/>
              <a:gdLst/>
              <a:ahLst/>
              <a:cxnLst/>
              <a:rect l="l" t="t" r="r" b="b"/>
              <a:pathLst>
                <a:path w="8552737" h="16656427">
                  <a:moveTo>
                    <a:pt x="0" y="0"/>
                  </a:moveTo>
                  <a:lnTo>
                    <a:pt x="8552737" y="0"/>
                  </a:lnTo>
                  <a:lnTo>
                    <a:pt x="8552737" y="16656427"/>
                  </a:lnTo>
                  <a:lnTo>
                    <a:pt x="0" y="16656427"/>
                  </a:lnTo>
                  <a:lnTo>
                    <a:pt x="0" y="0"/>
                  </a:lnTo>
                  <a:close/>
                </a:path>
              </a:pathLst>
            </a:custGeom>
            <a:blipFill>
              <a:blip r:embed="rId7"/>
              <a:stretch>
                <a:fillRect l="-29833"/>
              </a:stretch>
            </a:blipFill>
          </p:spPr>
          <p:txBody>
            <a:bodyPr/>
            <a:lstStyle/>
            <a:p>
              <a:endParaRPr lang="en-US"/>
            </a:p>
          </p:txBody>
        </p:sp>
        <p:grpSp>
          <p:nvGrpSpPr>
            <p:cNvPr id="15" name="Group 15"/>
            <p:cNvGrpSpPr/>
            <p:nvPr/>
          </p:nvGrpSpPr>
          <p:grpSpPr>
            <a:xfrm>
              <a:off x="0" y="9556686"/>
              <a:ext cx="2658917" cy="1088971"/>
              <a:chOff x="0" y="-28217"/>
              <a:chExt cx="525218" cy="215105"/>
            </a:xfrm>
          </p:grpSpPr>
          <p:sp>
            <p:nvSpPr>
              <p:cNvPr id="16" name="Freeform 16"/>
              <p:cNvSpPr/>
              <p:nvPr/>
            </p:nvSpPr>
            <p:spPr>
              <a:xfrm>
                <a:off x="0" y="0"/>
                <a:ext cx="525218" cy="167480"/>
              </a:xfrm>
              <a:custGeom>
                <a:avLst/>
                <a:gdLst/>
                <a:ahLst/>
                <a:cxnLst/>
                <a:rect l="l" t="t" r="r" b="b"/>
                <a:pathLst>
                  <a:path w="525218" h="167480">
                    <a:moveTo>
                      <a:pt x="83740" y="0"/>
                    </a:moveTo>
                    <a:lnTo>
                      <a:pt x="441478" y="0"/>
                    </a:lnTo>
                    <a:cubicBezTo>
                      <a:pt x="487726" y="0"/>
                      <a:pt x="525218" y="37492"/>
                      <a:pt x="525218" y="83740"/>
                    </a:cubicBezTo>
                    <a:lnTo>
                      <a:pt x="525218" y="83740"/>
                    </a:lnTo>
                    <a:cubicBezTo>
                      <a:pt x="525218" y="129988"/>
                      <a:pt x="487726" y="167480"/>
                      <a:pt x="441478"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5E6472"/>
                </a:solidFill>
                <a:prstDash val="solid"/>
                <a:round/>
              </a:ln>
            </p:spPr>
            <p:txBody>
              <a:bodyPr/>
              <a:lstStyle/>
              <a:p>
                <a:endParaRPr lang="en-US"/>
              </a:p>
            </p:txBody>
          </p:sp>
          <p:sp>
            <p:nvSpPr>
              <p:cNvPr id="17" name="TextBox 17"/>
              <p:cNvSpPr txBox="1"/>
              <p:nvPr/>
            </p:nvSpPr>
            <p:spPr>
              <a:xfrm>
                <a:off x="0" y="-28217"/>
                <a:ext cx="525218"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panose="02000000000000000000" pitchFamily="2" charset="0"/>
                    <a:ea typeface="Roboto" panose="02000000000000000000" pitchFamily="2" charset="0"/>
                    <a:cs typeface="Roboto" panose="02000000000000000000" pitchFamily="2" charset="0"/>
                    <a:sym typeface="Tahoma"/>
                  </a:rPr>
                  <a:t>Physician</a:t>
                </a:r>
              </a:p>
            </p:txBody>
          </p:sp>
        </p:grpSp>
      </p:grpSp>
      <p:grpSp>
        <p:nvGrpSpPr>
          <p:cNvPr id="42" name="Group 42"/>
          <p:cNvGrpSpPr/>
          <p:nvPr/>
        </p:nvGrpSpPr>
        <p:grpSpPr>
          <a:xfrm>
            <a:off x="3468560" y="9122170"/>
            <a:ext cx="14819440" cy="1300906"/>
            <a:chOff x="0" y="-30836"/>
            <a:chExt cx="3903062" cy="342626"/>
          </a:xfrm>
        </p:grpSpPr>
        <p:sp>
          <p:nvSpPr>
            <p:cNvPr id="43" name="Freeform 43"/>
            <p:cNvSpPr/>
            <p:nvPr/>
          </p:nvSpPr>
          <p:spPr>
            <a:xfrm>
              <a:off x="0" y="0"/>
              <a:ext cx="3903062" cy="275951"/>
            </a:xfrm>
            <a:custGeom>
              <a:avLst/>
              <a:gdLst/>
              <a:ahLst/>
              <a:cxnLst/>
              <a:rect l="l" t="t" r="r" b="b"/>
              <a:pathLst>
                <a:path w="3903062" h="275951">
                  <a:moveTo>
                    <a:pt x="0" y="0"/>
                  </a:moveTo>
                  <a:lnTo>
                    <a:pt x="3903062" y="0"/>
                  </a:lnTo>
                  <a:lnTo>
                    <a:pt x="3903062" y="275951"/>
                  </a:lnTo>
                  <a:lnTo>
                    <a:pt x="0" y="275951"/>
                  </a:lnTo>
                  <a:close/>
                </a:path>
              </a:pathLst>
            </a:custGeom>
            <a:solidFill>
              <a:srgbClr val="FEFAF6"/>
            </a:solidFill>
          </p:spPr>
          <p:txBody>
            <a:bodyPr/>
            <a:lstStyle/>
            <a:p>
              <a:endParaRPr lang="en-US"/>
            </a:p>
          </p:txBody>
        </p:sp>
        <p:sp>
          <p:nvSpPr>
            <p:cNvPr id="44" name="TextBox 44"/>
            <p:cNvSpPr txBox="1"/>
            <p:nvPr/>
          </p:nvSpPr>
          <p:spPr>
            <a:xfrm>
              <a:off x="0" y="-30836"/>
              <a:ext cx="3903062" cy="342626"/>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Interpreter interprets the entire conversation with the obstetrician in Spanish.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endParaRPr lang="en-US"/>
          </a:p>
        </p:txBody>
      </p:sp>
      <p:sp>
        <p:nvSpPr>
          <p:cNvPr id="5" name="Freeform 5"/>
          <p:cNvSpPr/>
          <p:nvPr/>
        </p:nvSpPr>
        <p:spPr>
          <a:xfrm>
            <a:off x="13022507" y="1983649"/>
            <a:ext cx="6414553" cy="12492320"/>
          </a:xfrm>
          <a:custGeom>
            <a:avLst/>
            <a:gdLst/>
            <a:ahLst/>
            <a:cxnLst/>
            <a:rect l="l" t="t" r="r" b="b"/>
            <a:pathLst>
              <a:path w="6414553" h="12492320">
                <a:moveTo>
                  <a:pt x="0" y="0"/>
                </a:moveTo>
                <a:lnTo>
                  <a:pt x="6414553" y="0"/>
                </a:lnTo>
                <a:lnTo>
                  <a:pt x="6414553" y="12492320"/>
                </a:lnTo>
                <a:lnTo>
                  <a:pt x="0" y="12492320"/>
                </a:lnTo>
                <a:lnTo>
                  <a:pt x="0" y="0"/>
                </a:lnTo>
                <a:close/>
              </a:path>
            </a:pathLst>
          </a:custGeom>
          <a:blipFill>
            <a:blip r:embed="rId6"/>
            <a:stretch>
              <a:fillRect l="-29833"/>
            </a:stretch>
          </a:blipFill>
        </p:spPr>
        <p:txBody>
          <a:bodyPr/>
          <a:lstStyle/>
          <a:p>
            <a:endParaRPr lang="en-US"/>
          </a:p>
        </p:txBody>
      </p:sp>
      <p:grpSp>
        <p:nvGrpSpPr>
          <p:cNvPr id="6" name="Group 6"/>
          <p:cNvGrpSpPr/>
          <p:nvPr/>
        </p:nvGrpSpPr>
        <p:grpSpPr>
          <a:xfrm>
            <a:off x="10230325" y="1701983"/>
            <a:ext cx="4612212" cy="1800577"/>
            <a:chOff x="0" y="-144661"/>
            <a:chExt cx="6149617" cy="2400770"/>
          </a:xfrm>
        </p:grpSpPr>
        <p:sp>
          <p:nvSpPr>
            <p:cNvPr id="7" name="AutoShape 7"/>
            <p:cNvSpPr/>
            <p:nvPr/>
          </p:nvSpPr>
          <p:spPr>
            <a:xfrm>
              <a:off x="3981840" y="1582194"/>
              <a:ext cx="1014278"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8" name="Group 8"/>
            <p:cNvGrpSpPr/>
            <p:nvPr/>
          </p:nvGrpSpPr>
          <p:grpSpPr>
            <a:xfrm>
              <a:off x="0" y="-144661"/>
              <a:ext cx="6149617" cy="1997939"/>
              <a:chOff x="0" y="-28575"/>
              <a:chExt cx="1214739" cy="394655"/>
            </a:xfrm>
          </p:grpSpPr>
          <p:sp>
            <p:nvSpPr>
              <p:cNvPr id="9" name="Freeform 9"/>
              <p:cNvSpPr/>
              <p:nvPr/>
            </p:nvSpPr>
            <p:spPr>
              <a:xfrm>
                <a:off x="0" y="0"/>
                <a:ext cx="1214739" cy="337505"/>
              </a:xfrm>
              <a:custGeom>
                <a:avLst/>
                <a:gdLst/>
                <a:ahLst/>
                <a:cxnLst/>
                <a:rect l="l" t="t" r="r" b="b"/>
                <a:pathLst>
                  <a:path w="1214739" h="337505">
                    <a:moveTo>
                      <a:pt x="85607" y="0"/>
                    </a:moveTo>
                    <a:lnTo>
                      <a:pt x="1129132" y="0"/>
                    </a:lnTo>
                    <a:cubicBezTo>
                      <a:pt x="1151836" y="0"/>
                      <a:pt x="1173611" y="9019"/>
                      <a:pt x="1189665" y="25074"/>
                    </a:cubicBezTo>
                    <a:cubicBezTo>
                      <a:pt x="1205720" y="41128"/>
                      <a:pt x="1214739" y="62903"/>
                      <a:pt x="1214739" y="85607"/>
                    </a:cubicBezTo>
                    <a:lnTo>
                      <a:pt x="1214739" y="251898"/>
                    </a:lnTo>
                    <a:cubicBezTo>
                      <a:pt x="1214739" y="299177"/>
                      <a:pt x="1176411" y="337505"/>
                      <a:pt x="1129132" y="337505"/>
                    </a:cubicBezTo>
                    <a:lnTo>
                      <a:pt x="85607" y="337505"/>
                    </a:lnTo>
                    <a:cubicBezTo>
                      <a:pt x="38328" y="337505"/>
                      <a:pt x="0" y="299177"/>
                      <a:pt x="0" y="251898"/>
                    </a:cubicBezTo>
                    <a:lnTo>
                      <a:pt x="0" y="85607"/>
                    </a:lnTo>
                    <a:cubicBezTo>
                      <a:pt x="0" y="38328"/>
                      <a:pt x="38328" y="0"/>
                      <a:pt x="85607" y="0"/>
                    </a:cubicBezTo>
                    <a:close/>
                  </a:path>
                </a:pathLst>
              </a:custGeom>
              <a:solidFill>
                <a:srgbClr val="FEFAF6"/>
              </a:solidFill>
              <a:ln w="66675" cap="rnd">
                <a:solidFill>
                  <a:srgbClr val="5E6472"/>
                </a:solidFill>
                <a:prstDash val="solid"/>
                <a:round/>
              </a:ln>
            </p:spPr>
            <p:txBody>
              <a:bodyPr/>
              <a:lstStyle/>
              <a:p>
                <a:endParaRPr lang="en-US"/>
              </a:p>
            </p:txBody>
          </p:sp>
          <p:sp>
            <p:nvSpPr>
              <p:cNvPr id="10" name="TextBox 10"/>
              <p:cNvSpPr txBox="1"/>
              <p:nvPr/>
            </p:nvSpPr>
            <p:spPr>
              <a:xfrm>
                <a:off x="0" y="-28575"/>
                <a:ext cx="121473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I know you’re in pain. I want to make sure you and your baby are okay.</a:t>
                </a:r>
              </a:p>
            </p:txBody>
          </p:sp>
        </p:grpSp>
      </p:grpSp>
      <p:grpSp>
        <p:nvGrpSpPr>
          <p:cNvPr id="11" name="Group 11"/>
          <p:cNvGrpSpPr/>
          <p:nvPr/>
        </p:nvGrpSpPr>
        <p:grpSpPr>
          <a:xfrm>
            <a:off x="9144000" y="3526361"/>
            <a:ext cx="4207884" cy="4216300"/>
            <a:chOff x="0" y="0"/>
            <a:chExt cx="6350000" cy="6362700"/>
          </a:xfrm>
        </p:grpSpPr>
        <p:sp>
          <p:nvSpPr>
            <p:cNvPr id="12" name="Freeform 12"/>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13" name="Group 13"/>
          <p:cNvGrpSpPr/>
          <p:nvPr/>
        </p:nvGrpSpPr>
        <p:grpSpPr>
          <a:xfrm>
            <a:off x="776062" y="2288516"/>
            <a:ext cx="3746333" cy="1815846"/>
            <a:chOff x="0" y="-144661"/>
            <a:chExt cx="4995111" cy="2421128"/>
          </a:xfrm>
        </p:grpSpPr>
        <p:sp>
          <p:nvSpPr>
            <p:cNvPr id="17" name="AutoShape 17"/>
            <p:cNvSpPr/>
            <p:nvPr/>
          </p:nvSpPr>
          <p:spPr>
            <a:xfrm>
              <a:off x="1868578" y="1636068"/>
              <a:ext cx="870872" cy="640399"/>
            </a:xfrm>
            <a:prstGeom prst="line">
              <a:avLst/>
            </a:prstGeom>
            <a:ln w="76200" cap="rnd">
              <a:solidFill>
                <a:srgbClr val="B8F2E6"/>
              </a:solidFill>
              <a:prstDash val="solid"/>
              <a:headEnd type="none" w="sm" len="sm"/>
              <a:tailEnd type="none" w="sm" len="sm"/>
            </a:ln>
          </p:spPr>
          <p:txBody>
            <a:bodyPr/>
            <a:lstStyle/>
            <a:p>
              <a:endParaRPr lang="en-US"/>
            </a:p>
          </p:txBody>
        </p:sp>
        <p:grpSp>
          <p:nvGrpSpPr>
            <p:cNvPr id="14" name="Group 14"/>
            <p:cNvGrpSpPr/>
            <p:nvPr/>
          </p:nvGrpSpPr>
          <p:grpSpPr>
            <a:xfrm>
              <a:off x="0" y="-144661"/>
              <a:ext cx="4995111" cy="1997939"/>
              <a:chOff x="0" y="-28575"/>
              <a:chExt cx="986689" cy="394655"/>
            </a:xfrm>
          </p:grpSpPr>
          <p:sp>
            <p:nvSpPr>
              <p:cNvPr id="15" name="Freeform 15"/>
              <p:cNvSpPr/>
              <p:nvPr/>
            </p:nvSpPr>
            <p:spPr>
              <a:xfrm>
                <a:off x="0" y="0"/>
                <a:ext cx="986689" cy="337505"/>
              </a:xfrm>
              <a:custGeom>
                <a:avLst/>
                <a:gdLst/>
                <a:ahLst/>
                <a:cxnLst/>
                <a:rect l="l" t="t" r="r" b="b"/>
                <a:pathLst>
                  <a:path w="986689" h="337505">
                    <a:moveTo>
                      <a:pt x="105393" y="0"/>
                    </a:moveTo>
                    <a:lnTo>
                      <a:pt x="881295" y="0"/>
                    </a:lnTo>
                    <a:cubicBezTo>
                      <a:pt x="939502" y="0"/>
                      <a:pt x="986689" y="47186"/>
                      <a:pt x="986689" y="105393"/>
                    </a:cubicBezTo>
                    <a:lnTo>
                      <a:pt x="986689" y="232111"/>
                    </a:lnTo>
                    <a:cubicBezTo>
                      <a:pt x="986689" y="290318"/>
                      <a:pt x="939502" y="337505"/>
                      <a:pt x="881295" y="337505"/>
                    </a:cubicBezTo>
                    <a:lnTo>
                      <a:pt x="105393" y="337505"/>
                    </a:lnTo>
                    <a:cubicBezTo>
                      <a:pt x="47186" y="337505"/>
                      <a:pt x="0" y="290318"/>
                      <a:pt x="0" y="232111"/>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endParaRPr lang="en-US"/>
              </a:p>
            </p:txBody>
          </p:sp>
          <p:sp>
            <p:nvSpPr>
              <p:cNvPr id="16" name="TextBox 16"/>
              <p:cNvSpPr txBox="1"/>
              <p:nvPr/>
            </p:nvSpPr>
            <p:spPr>
              <a:xfrm>
                <a:off x="0" y="-28575"/>
                <a:ext cx="986689" cy="394655"/>
              </a:xfrm>
              <a:prstGeom prst="rect">
                <a:avLst/>
              </a:prstGeom>
            </p:spPr>
            <p:txBody>
              <a:bodyPr lIns="50800" tIns="50800" rIns="50800" bIns="50800" rtlCol="0" anchor="ctr"/>
              <a:lstStyle/>
              <a:p>
                <a:pPr algn="ctr">
                  <a:lnSpc>
                    <a:spcPts val="2800"/>
                  </a:lnSpc>
                </a:pPr>
                <a:r>
                  <a:rPr lang="en-US" sz="2000" err="1">
                    <a:solidFill>
                      <a:srgbClr val="000000"/>
                    </a:solidFill>
                    <a:latin typeface="Roboto"/>
                    <a:ea typeface="Roboto"/>
                    <a:cs typeface="Roboto"/>
                    <a:sym typeface="Roboto"/>
                  </a:rPr>
                  <a:t>Está</a:t>
                </a:r>
                <a:r>
                  <a:rPr lang="en-US" sz="2000">
                    <a:solidFill>
                      <a:srgbClr val="000000"/>
                    </a:solidFill>
                    <a:latin typeface="Roboto"/>
                    <a:ea typeface="Roboto"/>
                    <a:cs typeface="Roboto"/>
                    <a:sym typeface="Roboto"/>
                  </a:rPr>
                  <a:t> bien…</a:t>
                </a:r>
              </a:p>
            </p:txBody>
          </p:sp>
        </p:grpSp>
      </p:grpSp>
      <p:grpSp>
        <p:nvGrpSpPr>
          <p:cNvPr id="18" name="Group 18"/>
          <p:cNvGrpSpPr/>
          <p:nvPr/>
        </p:nvGrpSpPr>
        <p:grpSpPr>
          <a:xfrm>
            <a:off x="0" y="124308"/>
            <a:ext cx="5408497" cy="1150567"/>
            <a:chOff x="0" y="-23813"/>
            <a:chExt cx="1561771" cy="332241"/>
          </a:xfrm>
        </p:grpSpPr>
        <p:sp>
          <p:nvSpPr>
            <p:cNvPr id="19" name="Freeform 19"/>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20" name="TextBox 20"/>
            <p:cNvSpPr txBox="1"/>
            <p:nvPr/>
          </p:nvSpPr>
          <p:spPr>
            <a:xfrm>
              <a:off x="0" y="-23813"/>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2750009"/>
            <a:ext cx="16230600" cy="3199658"/>
          </a:xfrm>
          <a:prstGeom prst="rect">
            <a:avLst/>
          </a:prstGeom>
        </p:spPr>
        <p:txBody>
          <a:bodyPr lIns="0" tIns="0" rIns="0" bIns="0" rtlCol="0" anchor="t">
            <a:spAutoFit/>
          </a:bodyPr>
          <a:lstStyle/>
          <a:p>
            <a:pPr algn="l">
              <a:lnSpc>
                <a:spcPts val="4196"/>
              </a:lnSpc>
            </a:pPr>
            <a:r>
              <a:rPr lang="en-US" sz="3203" dirty="0">
                <a:solidFill>
                  <a:srgbClr val="000000"/>
                </a:solidFill>
                <a:latin typeface="Roboto"/>
                <a:ea typeface="Roboto"/>
                <a:cs typeface="Roboto"/>
                <a:sym typeface="Roboto"/>
              </a:rPr>
              <a:t>The following clinical scenarios are designed for training and reflection on respectful maternity care practices. While these scenarios may differ from patient encounters you have personally experienced or observed, they are based on real-world situations that do occur in clinical settings. Some examples of disrespectful care may seem obvious, and other behaviors more subtle, but even subtle actions or omissions can significantly impact a patient’s experience, sense of safety and dignity.</a:t>
            </a:r>
          </a:p>
        </p:txBody>
      </p:sp>
      <p:grpSp>
        <p:nvGrpSpPr>
          <p:cNvPr id="3" name="Group 3"/>
          <p:cNvGrpSpPr/>
          <p:nvPr/>
        </p:nvGrpSpPr>
        <p:grpSpPr>
          <a:xfrm>
            <a:off x="-85844" y="822970"/>
            <a:ext cx="18459689" cy="1506835"/>
            <a:chOff x="0" y="0"/>
            <a:chExt cx="9392053" cy="766658"/>
          </a:xfrm>
        </p:grpSpPr>
        <p:sp>
          <p:nvSpPr>
            <p:cNvPr id="4" name="Freeform 4"/>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5" name="TextBox 5"/>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28700" y="1028700"/>
            <a:ext cx="7180602" cy="1095375"/>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DISCLAIMER</a:t>
            </a:r>
          </a:p>
        </p:txBody>
      </p:sp>
      <p:grpSp>
        <p:nvGrpSpPr>
          <p:cNvPr id="7" name="Group 7"/>
          <p:cNvGrpSpPr/>
          <p:nvPr/>
        </p:nvGrpSpPr>
        <p:grpSpPr>
          <a:xfrm>
            <a:off x="1028700" y="6569687"/>
            <a:ext cx="16230600" cy="2359542"/>
            <a:chOff x="0" y="0"/>
            <a:chExt cx="4727609" cy="687282"/>
          </a:xfrm>
        </p:grpSpPr>
        <p:sp>
          <p:nvSpPr>
            <p:cNvPr id="8" name="Freeform 8"/>
            <p:cNvSpPr/>
            <p:nvPr/>
          </p:nvSpPr>
          <p:spPr>
            <a:xfrm>
              <a:off x="0" y="0"/>
              <a:ext cx="4727609" cy="687282"/>
            </a:xfrm>
            <a:custGeom>
              <a:avLst/>
              <a:gdLst/>
              <a:ahLst/>
              <a:cxnLst/>
              <a:rect l="l" t="t" r="r" b="b"/>
              <a:pathLst>
                <a:path w="4727609" h="687282">
                  <a:moveTo>
                    <a:pt x="26712" y="0"/>
                  </a:moveTo>
                  <a:lnTo>
                    <a:pt x="4700898" y="0"/>
                  </a:lnTo>
                  <a:cubicBezTo>
                    <a:pt x="4707982" y="0"/>
                    <a:pt x="4714777" y="2814"/>
                    <a:pt x="4719786" y="7824"/>
                  </a:cubicBezTo>
                  <a:cubicBezTo>
                    <a:pt x="4724795" y="12833"/>
                    <a:pt x="4727609" y="19627"/>
                    <a:pt x="4727609" y="26712"/>
                  </a:cubicBezTo>
                  <a:lnTo>
                    <a:pt x="4727609" y="660570"/>
                  </a:lnTo>
                  <a:cubicBezTo>
                    <a:pt x="4727609" y="667654"/>
                    <a:pt x="4724795" y="674449"/>
                    <a:pt x="4719786" y="679458"/>
                  </a:cubicBezTo>
                  <a:cubicBezTo>
                    <a:pt x="4714777" y="684467"/>
                    <a:pt x="4707982" y="687282"/>
                    <a:pt x="4700898" y="687282"/>
                  </a:cubicBezTo>
                  <a:lnTo>
                    <a:pt x="26712" y="687282"/>
                  </a:lnTo>
                  <a:cubicBezTo>
                    <a:pt x="19627" y="687282"/>
                    <a:pt x="12833" y="684467"/>
                    <a:pt x="7824" y="679458"/>
                  </a:cubicBezTo>
                  <a:cubicBezTo>
                    <a:pt x="2814" y="674449"/>
                    <a:pt x="0" y="667654"/>
                    <a:pt x="0" y="660570"/>
                  </a:cubicBezTo>
                  <a:lnTo>
                    <a:pt x="0" y="26712"/>
                  </a:lnTo>
                  <a:cubicBezTo>
                    <a:pt x="0" y="19627"/>
                    <a:pt x="2814" y="12833"/>
                    <a:pt x="7824" y="7824"/>
                  </a:cubicBezTo>
                  <a:cubicBezTo>
                    <a:pt x="12833" y="2814"/>
                    <a:pt x="19627" y="0"/>
                    <a:pt x="26712" y="0"/>
                  </a:cubicBezTo>
                  <a:close/>
                </a:path>
              </a:pathLst>
            </a:custGeom>
            <a:solidFill>
              <a:srgbClr val="FAF3DD"/>
            </a:solidFill>
            <a:ln w="38100" cap="rnd">
              <a:solidFill>
                <a:srgbClr val="5E6472"/>
              </a:solidFill>
              <a:prstDash val="dash"/>
              <a:round/>
            </a:ln>
          </p:spPr>
          <p:txBody>
            <a:bodyPr/>
            <a:lstStyle/>
            <a:p>
              <a:endParaRPr lang="en-US"/>
            </a:p>
          </p:txBody>
        </p:sp>
        <p:sp>
          <p:nvSpPr>
            <p:cNvPr id="9" name="TextBox 9"/>
            <p:cNvSpPr txBox="1"/>
            <p:nvPr/>
          </p:nvSpPr>
          <p:spPr>
            <a:xfrm>
              <a:off x="0" y="-38100"/>
              <a:ext cx="4727609" cy="725382"/>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1551266" y="7147353"/>
            <a:ext cx="15128238" cy="1194686"/>
          </a:xfrm>
          <a:prstGeom prst="rect">
            <a:avLst/>
          </a:prstGeom>
        </p:spPr>
        <p:txBody>
          <a:bodyPr lIns="0" tIns="0" rIns="0" bIns="0" rtlCol="0" anchor="t">
            <a:spAutoFit/>
          </a:bodyPr>
          <a:lstStyle/>
          <a:p>
            <a:pPr algn="l">
              <a:lnSpc>
                <a:spcPts val="3102"/>
              </a:lnSpc>
            </a:pPr>
            <a:r>
              <a:rPr lang="en-US" sz="2674">
                <a:solidFill>
                  <a:srgbClr val="000000"/>
                </a:solidFill>
                <a:latin typeface="Roboto"/>
                <a:ea typeface="Roboto"/>
                <a:cs typeface="Roboto"/>
                <a:sym typeface="Roboto"/>
              </a:rPr>
              <a:t>We encourage participants to focus on identifying the disrespectful behaviors illustrated in the scenarios and to reflect on how they can actively incorporate the respectful practices demonstrated in the parallel scenarios into their daily clinical care.</a:t>
            </a:r>
          </a:p>
        </p:txBody>
      </p:sp>
      <p:sp>
        <p:nvSpPr>
          <p:cNvPr id="11" name="TextBox 2">
            <a:extLst>
              <a:ext uri="{FF2B5EF4-FFF2-40B4-BE49-F238E27FC236}">
                <a16:creationId xmlns:a16="http://schemas.microsoft.com/office/drawing/2014/main" id="{78B72A25-A22C-5A3A-D4DC-83C4B7263057}"/>
              </a:ext>
            </a:extLst>
          </p:cNvPr>
          <p:cNvSpPr txBox="1"/>
          <p:nvPr/>
        </p:nvSpPr>
        <p:spPr>
          <a:xfrm>
            <a:off x="1028700" y="9418446"/>
            <a:ext cx="16230600" cy="506614"/>
          </a:xfrm>
          <a:prstGeom prst="rect">
            <a:avLst/>
          </a:prstGeom>
        </p:spPr>
        <p:txBody>
          <a:bodyPr lIns="0" tIns="0" rIns="0" bIns="0" rtlCol="0" anchor="t">
            <a:spAutoFit/>
          </a:bodyPr>
          <a:lstStyle/>
          <a:p>
            <a:pPr algn="l">
              <a:lnSpc>
                <a:spcPts val="4196"/>
              </a:lnSpc>
            </a:pPr>
            <a:r>
              <a:rPr lang="en-US" sz="3203" dirty="0">
                <a:solidFill>
                  <a:srgbClr val="000000"/>
                </a:solidFill>
                <a:latin typeface="Roboto"/>
                <a:ea typeface="Roboto"/>
                <a:cs typeface="Roboto"/>
                <a:sym typeface="Roboto"/>
              </a:rPr>
              <a:t>Developed March 2026</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endParaRPr lang="en-US"/>
          </a:p>
        </p:txBody>
      </p:sp>
      <p:sp>
        <p:nvSpPr>
          <p:cNvPr id="5" name="Freeform 5"/>
          <p:cNvSpPr/>
          <p:nvPr/>
        </p:nvSpPr>
        <p:spPr>
          <a:xfrm>
            <a:off x="13022507" y="1983649"/>
            <a:ext cx="6414553" cy="12492320"/>
          </a:xfrm>
          <a:custGeom>
            <a:avLst/>
            <a:gdLst/>
            <a:ahLst/>
            <a:cxnLst/>
            <a:rect l="l" t="t" r="r" b="b"/>
            <a:pathLst>
              <a:path w="6414553" h="12492320">
                <a:moveTo>
                  <a:pt x="0" y="0"/>
                </a:moveTo>
                <a:lnTo>
                  <a:pt x="6414553" y="0"/>
                </a:lnTo>
                <a:lnTo>
                  <a:pt x="6414553" y="12492320"/>
                </a:lnTo>
                <a:lnTo>
                  <a:pt x="0" y="12492320"/>
                </a:lnTo>
                <a:lnTo>
                  <a:pt x="0" y="0"/>
                </a:lnTo>
                <a:close/>
              </a:path>
            </a:pathLst>
          </a:custGeom>
          <a:blipFill>
            <a:blip r:embed="rId6"/>
            <a:stretch>
              <a:fillRect l="-29833"/>
            </a:stretch>
          </a:blipFill>
        </p:spPr>
        <p:txBody>
          <a:bodyPr/>
          <a:lstStyle/>
          <a:p>
            <a:endParaRPr lang="en-US"/>
          </a:p>
        </p:txBody>
      </p:sp>
      <p:grpSp>
        <p:nvGrpSpPr>
          <p:cNvPr id="6" name="Group 6"/>
          <p:cNvGrpSpPr/>
          <p:nvPr/>
        </p:nvGrpSpPr>
        <p:grpSpPr>
          <a:xfrm>
            <a:off x="9144000" y="3526361"/>
            <a:ext cx="4207884" cy="4216300"/>
            <a:chOff x="0" y="0"/>
            <a:chExt cx="6350000" cy="6362700"/>
          </a:xfrm>
        </p:grpSpPr>
        <p:sp>
          <p:nvSpPr>
            <p:cNvPr id="7" name="Freeform 7"/>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8" name="Group 8"/>
          <p:cNvGrpSpPr/>
          <p:nvPr/>
        </p:nvGrpSpPr>
        <p:grpSpPr>
          <a:xfrm>
            <a:off x="776062" y="2288516"/>
            <a:ext cx="3746333" cy="1815846"/>
            <a:chOff x="0" y="-144661"/>
            <a:chExt cx="4995111" cy="2421128"/>
          </a:xfrm>
        </p:grpSpPr>
        <p:sp>
          <p:nvSpPr>
            <p:cNvPr id="12" name="AutoShape 12"/>
            <p:cNvSpPr/>
            <p:nvPr/>
          </p:nvSpPr>
          <p:spPr>
            <a:xfrm>
              <a:off x="1868578" y="1636068"/>
              <a:ext cx="870872" cy="640399"/>
            </a:xfrm>
            <a:prstGeom prst="line">
              <a:avLst/>
            </a:prstGeom>
            <a:ln w="76200" cap="rnd">
              <a:solidFill>
                <a:srgbClr val="B8F2E6"/>
              </a:solidFill>
              <a:prstDash val="solid"/>
              <a:headEnd type="none" w="sm" len="sm"/>
              <a:tailEnd type="none" w="sm" len="sm"/>
            </a:ln>
          </p:spPr>
          <p:txBody>
            <a:bodyPr/>
            <a:lstStyle/>
            <a:p>
              <a:endParaRPr lang="en-US"/>
            </a:p>
          </p:txBody>
        </p:sp>
        <p:grpSp>
          <p:nvGrpSpPr>
            <p:cNvPr id="9" name="Group 9"/>
            <p:cNvGrpSpPr/>
            <p:nvPr/>
          </p:nvGrpSpPr>
          <p:grpSpPr>
            <a:xfrm>
              <a:off x="0" y="-144661"/>
              <a:ext cx="4995111" cy="1997939"/>
              <a:chOff x="0" y="-28575"/>
              <a:chExt cx="986689" cy="394655"/>
            </a:xfrm>
          </p:grpSpPr>
          <p:sp>
            <p:nvSpPr>
              <p:cNvPr id="10" name="Freeform 10"/>
              <p:cNvSpPr/>
              <p:nvPr/>
            </p:nvSpPr>
            <p:spPr>
              <a:xfrm>
                <a:off x="0" y="0"/>
                <a:ext cx="986689" cy="337505"/>
              </a:xfrm>
              <a:custGeom>
                <a:avLst/>
                <a:gdLst/>
                <a:ahLst/>
                <a:cxnLst/>
                <a:rect l="l" t="t" r="r" b="b"/>
                <a:pathLst>
                  <a:path w="986689" h="337505">
                    <a:moveTo>
                      <a:pt x="105393" y="0"/>
                    </a:moveTo>
                    <a:lnTo>
                      <a:pt x="881295" y="0"/>
                    </a:lnTo>
                    <a:cubicBezTo>
                      <a:pt x="939502" y="0"/>
                      <a:pt x="986689" y="47186"/>
                      <a:pt x="986689" y="105393"/>
                    </a:cubicBezTo>
                    <a:lnTo>
                      <a:pt x="986689" y="232111"/>
                    </a:lnTo>
                    <a:cubicBezTo>
                      <a:pt x="986689" y="290318"/>
                      <a:pt x="939502" y="337505"/>
                      <a:pt x="881295" y="337505"/>
                    </a:cubicBezTo>
                    <a:lnTo>
                      <a:pt x="105393" y="337505"/>
                    </a:lnTo>
                    <a:cubicBezTo>
                      <a:pt x="47186" y="337505"/>
                      <a:pt x="0" y="290318"/>
                      <a:pt x="0" y="232111"/>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endParaRPr lang="en-US"/>
              </a:p>
            </p:txBody>
          </p:sp>
          <p:sp>
            <p:nvSpPr>
              <p:cNvPr id="11" name="TextBox 11"/>
              <p:cNvSpPr txBox="1"/>
              <p:nvPr/>
            </p:nvSpPr>
            <p:spPr>
              <a:xfrm>
                <a:off x="0" y="-28575"/>
                <a:ext cx="986689" cy="394655"/>
              </a:xfrm>
              <a:prstGeom prst="rect">
                <a:avLst/>
              </a:prstGeom>
            </p:spPr>
            <p:txBody>
              <a:bodyPr lIns="50800" tIns="50800" rIns="50800" bIns="50800" rtlCol="0" anchor="ctr"/>
              <a:lstStyle/>
              <a:p>
                <a:pPr algn="ctr">
                  <a:lnSpc>
                    <a:spcPts val="2800"/>
                  </a:lnSpc>
                </a:pPr>
                <a:r>
                  <a:rPr lang="en-US" sz="2000" err="1">
                    <a:solidFill>
                      <a:srgbClr val="000000"/>
                    </a:solidFill>
                    <a:latin typeface="Roboto"/>
                    <a:ea typeface="Roboto"/>
                    <a:cs typeface="Roboto"/>
                    <a:sym typeface="Roboto"/>
                  </a:rPr>
                  <a:t>Quiero</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que</a:t>
                </a:r>
                <a:r>
                  <a:rPr lang="en-US" sz="2000">
                    <a:solidFill>
                      <a:srgbClr val="000000"/>
                    </a:solidFill>
                    <a:latin typeface="Roboto"/>
                    <a:ea typeface="Roboto"/>
                    <a:cs typeface="Roboto"/>
                    <a:sym typeface="Roboto"/>
                  </a:rPr>
                  <a:t> se </a:t>
                </a:r>
                <a:r>
                  <a:rPr lang="en-US" sz="2000" err="1">
                    <a:solidFill>
                      <a:srgbClr val="000000"/>
                    </a:solidFill>
                    <a:latin typeface="Roboto"/>
                    <a:ea typeface="Roboto"/>
                    <a:cs typeface="Roboto"/>
                    <a:sym typeface="Roboto"/>
                  </a:rPr>
                  <a:t>quede</a:t>
                </a:r>
                <a:r>
                  <a:rPr lang="en-US" sz="2000">
                    <a:solidFill>
                      <a:srgbClr val="000000"/>
                    </a:solidFill>
                    <a:latin typeface="Roboto"/>
                    <a:ea typeface="Roboto"/>
                    <a:cs typeface="Roboto"/>
                    <a:sym typeface="Roboto"/>
                  </a:rPr>
                  <a:t>…</a:t>
                </a:r>
              </a:p>
            </p:txBody>
          </p:sp>
        </p:grpSp>
      </p:grpSp>
      <p:grpSp>
        <p:nvGrpSpPr>
          <p:cNvPr id="13" name="Group 13"/>
          <p:cNvGrpSpPr/>
          <p:nvPr/>
        </p:nvGrpSpPr>
        <p:grpSpPr>
          <a:xfrm>
            <a:off x="9538013" y="-11315"/>
            <a:ext cx="6119509" cy="1597272"/>
            <a:chOff x="0" y="-28575"/>
            <a:chExt cx="1611723" cy="420681"/>
          </a:xfrm>
        </p:grpSpPr>
        <p:sp>
          <p:nvSpPr>
            <p:cNvPr id="14" name="Freeform 14"/>
            <p:cNvSpPr/>
            <p:nvPr/>
          </p:nvSpPr>
          <p:spPr>
            <a:xfrm>
              <a:off x="0" y="0"/>
              <a:ext cx="1611723" cy="363531"/>
            </a:xfrm>
            <a:custGeom>
              <a:avLst/>
              <a:gdLst/>
              <a:ahLst/>
              <a:cxnLst/>
              <a:rect l="l" t="t" r="r" b="b"/>
              <a:pathLst>
                <a:path w="1611723" h="363531">
                  <a:moveTo>
                    <a:pt x="64521" y="0"/>
                  </a:moveTo>
                  <a:lnTo>
                    <a:pt x="1547201" y="0"/>
                  </a:lnTo>
                  <a:cubicBezTo>
                    <a:pt x="1564313" y="0"/>
                    <a:pt x="1580725" y="6798"/>
                    <a:pt x="1592825" y="18898"/>
                  </a:cubicBezTo>
                  <a:cubicBezTo>
                    <a:pt x="1604925" y="30998"/>
                    <a:pt x="1611723" y="47409"/>
                    <a:pt x="1611723" y="64521"/>
                  </a:cubicBezTo>
                  <a:lnTo>
                    <a:pt x="1611723" y="299010"/>
                  </a:lnTo>
                  <a:cubicBezTo>
                    <a:pt x="1611723" y="316122"/>
                    <a:pt x="1604925" y="332533"/>
                    <a:pt x="1592825" y="344633"/>
                  </a:cubicBezTo>
                  <a:cubicBezTo>
                    <a:pt x="1580725" y="356733"/>
                    <a:pt x="1564313" y="363531"/>
                    <a:pt x="1547201" y="363531"/>
                  </a:cubicBezTo>
                  <a:lnTo>
                    <a:pt x="64521" y="363531"/>
                  </a:lnTo>
                  <a:cubicBezTo>
                    <a:pt x="47409" y="363531"/>
                    <a:pt x="30998" y="356733"/>
                    <a:pt x="18898" y="344633"/>
                  </a:cubicBezTo>
                  <a:cubicBezTo>
                    <a:pt x="6798" y="332533"/>
                    <a:pt x="0" y="316122"/>
                    <a:pt x="0" y="299010"/>
                  </a:cubicBezTo>
                  <a:lnTo>
                    <a:pt x="0" y="64521"/>
                  </a:lnTo>
                  <a:cubicBezTo>
                    <a:pt x="0" y="47409"/>
                    <a:pt x="6798" y="30998"/>
                    <a:pt x="18898" y="18898"/>
                  </a:cubicBezTo>
                  <a:cubicBezTo>
                    <a:pt x="30998" y="6798"/>
                    <a:pt x="47409" y="0"/>
                    <a:pt x="64521" y="0"/>
                  </a:cubicBezTo>
                  <a:close/>
                </a:path>
              </a:pathLst>
            </a:custGeom>
            <a:solidFill>
              <a:srgbClr val="FEFAF6"/>
            </a:solidFill>
            <a:ln w="66675" cap="rnd">
              <a:solidFill>
                <a:srgbClr val="5E6472"/>
              </a:solidFill>
              <a:prstDash val="solid"/>
              <a:round/>
            </a:ln>
          </p:spPr>
          <p:txBody>
            <a:bodyPr/>
            <a:lstStyle/>
            <a:p>
              <a:endParaRPr lang="en-US"/>
            </a:p>
          </p:txBody>
        </p:sp>
        <p:sp>
          <p:nvSpPr>
            <p:cNvPr id="15" name="TextBox 15"/>
            <p:cNvSpPr txBox="1"/>
            <p:nvPr/>
          </p:nvSpPr>
          <p:spPr>
            <a:xfrm>
              <a:off x="0" y="-28575"/>
              <a:ext cx="1611723" cy="420681"/>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Thank you both for being here. Sherice, would you like your cousin to stay during the exam, or wait outside?</a:t>
              </a:r>
            </a:p>
          </p:txBody>
        </p:sp>
      </p:grpSp>
      <p:grpSp>
        <p:nvGrpSpPr>
          <p:cNvPr id="16" name="Group 16"/>
          <p:cNvGrpSpPr/>
          <p:nvPr/>
        </p:nvGrpSpPr>
        <p:grpSpPr>
          <a:xfrm>
            <a:off x="10192154" y="1459805"/>
            <a:ext cx="4612212" cy="2438553"/>
            <a:chOff x="0" y="0"/>
            <a:chExt cx="6149617" cy="3251404"/>
          </a:xfrm>
        </p:grpSpPr>
        <p:sp>
          <p:nvSpPr>
            <p:cNvPr id="17" name="AutoShape 17"/>
            <p:cNvSpPr/>
            <p:nvPr/>
          </p:nvSpPr>
          <p:spPr>
            <a:xfrm>
              <a:off x="3981840" y="2577489"/>
              <a:ext cx="1014278"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18" name="Group 18"/>
            <p:cNvGrpSpPr/>
            <p:nvPr/>
          </p:nvGrpSpPr>
          <p:grpSpPr>
            <a:xfrm>
              <a:off x="0" y="850634"/>
              <a:ext cx="6149617" cy="1997939"/>
              <a:chOff x="0" y="-28575"/>
              <a:chExt cx="1214739" cy="394655"/>
            </a:xfrm>
          </p:grpSpPr>
          <p:sp>
            <p:nvSpPr>
              <p:cNvPr id="19" name="Freeform 19"/>
              <p:cNvSpPr/>
              <p:nvPr/>
            </p:nvSpPr>
            <p:spPr>
              <a:xfrm>
                <a:off x="0" y="0"/>
                <a:ext cx="1214739" cy="337505"/>
              </a:xfrm>
              <a:custGeom>
                <a:avLst/>
                <a:gdLst/>
                <a:ahLst/>
                <a:cxnLst/>
                <a:rect l="l" t="t" r="r" b="b"/>
                <a:pathLst>
                  <a:path w="1214739" h="337505">
                    <a:moveTo>
                      <a:pt x="85607" y="0"/>
                    </a:moveTo>
                    <a:lnTo>
                      <a:pt x="1129132" y="0"/>
                    </a:lnTo>
                    <a:cubicBezTo>
                      <a:pt x="1151836" y="0"/>
                      <a:pt x="1173611" y="9019"/>
                      <a:pt x="1189665" y="25074"/>
                    </a:cubicBezTo>
                    <a:cubicBezTo>
                      <a:pt x="1205720" y="41128"/>
                      <a:pt x="1214739" y="62903"/>
                      <a:pt x="1214739" y="85607"/>
                    </a:cubicBezTo>
                    <a:lnTo>
                      <a:pt x="1214739" y="251898"/>
                    </a:lnTo>
                    <a:cubicBezTo>
                      <a:pt x="1214739" y="299177"/>
                      <a:pt x="1176411" y="337505"/>
                      <a:pt x="1129132" y="337505"/>
                    </a:cubicBezTo>
                    <a:lnTo>
                      <a:pt x="85607" y="337505"/>
                    </a:lnTo>
                    <a:cubicBezTo>
                      <a:pt x="38328" y="337505"/>
                      <a:pt x="0" y="299177"/>
                      <a:pt x="0" y="251898"/>
                    </a:cubicBezTo>
                    <a:lnTo>
                      <a:pt x="0" y="85607"/>
                    </a:lnTo>
                    <a:cubicBezTo>
                      <a:pt x="0" y="38328"/>
                      <a:pt x="38328" y="0"/>
                      <a:pt x="85607" y="0"/>
                    </a:cubicBezTo>
                    <a:close/>
                  </a:path>
                </a:pathLst>
              </a:custGeom>
              <a:solidFill>
                <a:srgbClr val="FEFAF6"/>
              </a:solidFill>
              <a:ln w="66675" cap="rnd">
                <a:solidFill>
                  <a:srgbClr val="5E6472"/>
                </a:solidFill>
                <a:prstDash val="solid"/>
                <a:round/>
              </a:ln>
            </p:spPr>
            <p:txBody>
              <a:bodyPr/>
              <a:lstStyle/>
              <a:p>
                <a:endParaRPr lang="en-US"/>
              </a:p>
            </p:txBody>
          </p:sp>
          <p:sp>
            <p:nvSpPr>
              <p:cNvPr id="20" name="TextBox 20"/>
              <p:cNvSpPr txBox="1"/>
              <p:nvPr/>
            </p:nvSpPr>
            <p:spPr>
              <a:xfrm>
                <a:off x="0" y="-28575"/>
                <a:ext cx="121473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Of course. Your choice. She can stay.</a:t>
                </a:r>
              </a:p>
            </p:txBody>
          </p:sp>
        </p:grpSp>
        <p:sp>
          <p:nvSpPr>
            <p:cNvPr id="21" name="AutoShape 21"/>
            <p:cNvSpPr/>
            <p:nvPr/>
          </p:nvSpPr>
          <p:spPr>
            <a:xfrm>
              <a:off x="5050207" y="0"/>
              <a:ext cx="0" cy="995295"/>
            </a:xfrm>
            <a:prstGeom prst="line">
              <a:avLst/>
            </a:prstGeom>
            <a:ln w="76200" cap="flat">
              <a:solidFill>
                <a:srgbClr val="5E6472"/>
              </a:solidFill>
              <a:prstDash val="solid"/>
              <a:headEnd type="none" w="sm" len="sm"/>
              <a:tailEnd type="none" w="sm" len="sm"/>
            </a:ln>
          </p:spPr>
          <p:txBody>
            <a:bodyPr/>
            <a:lstStyle/>
            <a:p>
              <a:endParaRPr lang="en-US"/>
            </a:p>
          </p:txBody>
        </p:sp>
      </p:grpSp>
      <p:grpSp>
        <p:nvGrpSpPr>
          <p:cNvPr id="22" name="Group 22"/>
          <p:cNvGrpSpPr/>
          <p:nvPr/>
        </p:nvGrpSpPr>
        <p:grpSpPr>
          <a:xfrm>
            <a:off x="0" y="124308"/>
            <a:ext cx="5408497" cy="1150567"/>
            <a:chOff x="0" y="-23813"/>
            <a:chExt cx="1561771" cy="332241"/>
          </a:xfrm>
        </p:grpSpPr>
        <p:sp>
          <p:nvSpPr>
            <p:cNvPr id="23" name="Freeform 23"/>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24" name="TextBox 24"/>
            <p:cNvSpPr txBox="1"/>
            <p:nvPr/>
          </p:nvSpPr>
          <p:spPr>
            <a:xfrm>
              <a:off x="0" y="-23813"/>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endParaRPr lang="en-US"/>
          </a:p>
        </p:txBody>
      </p:sp>
      <p:sp>
        <p:nvSpPr>
          <p:cNvPr id="5" name="Freeform 5"/>
          <p:cNvSpPr/>
          <p:nvPr/>
        </p:nvSpPr>
        <p:spPr>
          <a:xfrm>
            <a:off x="13022507" y="1983649"/>
            <a:ext cx="6414553" cy="12492320"/>
          </a:xfrm>
          <a:custGeom>
            <a:avLst/>
            <a:gdLst/>
            <a:ahLst/>
            <a:cxnLst/>
            <a:rect l="l" t="t" r="r" b="b"/>
            <a:pathLst>
              <a:path w="6414553" h="12492320">
                <a:moveTo>
                  <a:pt x="0" y="0"/>
                </a:moveTo>
                <a:lnTo>
                  <a:pt x="6414553" y="0"/>
                </a:lnTo>
                <a:lnTo>
                  <a:pt x="6414553" y="12492320"/>
                </a:lnTo>
                <a:lnTo>
                  <a:pt x="0" y="12492320"/>
                </a:lnTo>
                <a:lnTo>
                  <a:pt x="0" y="0"/>
                </a:lnTo>
                <a:close/>
              </a:path>
            </a:pathLst>
          </a:custGeom>
          <a:blipFill>
            <a:blip r:embed="rId6"/>
            <a:stretch>
              <a:fillRect l="-29833"/>
            </a:stretch>
          </a:blipFill>
        </p:spPr>
        <p:txBody>
          <a:bodyPr/>
          <a:lstStyle/>
          <a:p>
            <a:endParaRPr lang="en-US"/>
          </a:p>
        </p:txBody>
      </p:sp>
      <p:grpSp>
        <p:nvGrpSpPr>
          <p:cNvPr id="6" name="Group 6"/>
          <p:cNvGrpSpPr/>
          <p:nvPr/>
        </p:nvGrpSpPr>
        <p:grpSpPr>
          <a:xfrm>
            <a:off x="10230325" y="1647787"/>
            <a:ext cx="4612212" cy="1854774"/>
            <a:chOff x="0" y="-216923"/>
            <a:chExt cx="6149617" cy="2473032"/>
          </a:xfrm>
        </p:grpSpPr>
        <p:sp>
          <p:nvSpPr>
            <p:cNvPr id="7" name="AutoShape 7"/>
            <p:cNvSpPr/>
            <p:nvPr/>
          </p:nvSpPr>
          <p:spPr>
            <a:xfrm>
              <a:off x="3981840" y="1582194"/>
              <a:ext cx="1014278"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8" name="Group 8"/>
            <p:cNvGrpSpPr/>
            <p:nvPr/>
          </p:nvGrpSpPr>
          <p:grpSpPr>
            <a:xfrm>
              <a:off x="0" y="-216923"/>
              <a:ext cx="6149617" cy="1997939"/>
              <a:chOff x="0" y="-42849"/>
              <a:chExt cx="1214739" cy="394655"/>
            </a:xfrm>
          </p:grpSpPr>
          <p:sp>
            <p:nvSpPr>
              <p:cNvPr id="9" name="Freeform 9"/>
              <p:cNvSpPr/>
              <p:nvPr/>
            </p:nvSpPr>
            <p:spPr>
              <a:xfrm>
                <a:off x="0" y="0"/>
                <a:ext cx="1214739" cy="337505"/>
              </a:xfrm>
              <a:custGeom>
                <a:avLst/>
                <a:gdLst/>
                <a:ahLst/>
                <a:cxnLst/>
                <a:rect l="l" t="t" r="r" b="b"/>
                <a:pathLst>
                  <a:path w="1214739" h="337505">
                    <a:moveTo>
                      <a:pt x="85607" y="0"/>
                    </a:moveTo>
                    <a:lnTo>
                      <a:pt x="1129132" y="0"/>
                    </a:lnTo>
                    <a:cubicBezTo>
                      <a:pt x="1151836" y="0"/>
                      <a:pt x="1173611" y="9019"/>
                      <a:pt x="1189665" y="25074"/>
                    </a:cubicBezTo>
                    <a:cubicBezTo>
                      <a:pt x="1205720" y="41128"/>
                      <a:pt x="1214739" y="62903"/>
                      <a:pt x="1214739" y="85607"/>
                    </a:cubicBezTo>
                    <a:lnTo>
                      <a:pt x="1214739" y="251898"/>
                    </a:lnTo>
                    <a:cubicBezTo>
                      <a:pt x="1214739" y="299177"/>
                      <a:pt x="1176411" y="337505"/>
                      <a:pt x="1129132" y="337505"/>
                    </a:cubicBezTo>
                    <a:lnTo>
                      <a:pt x="85607" y="337505"/>
                    </a:lnTo>
                    <a:cubicBezTo>
                      <a:pt x="38328" y="337505"/>
                      <a:pt x="0" y="299177"/>
                      <a:pt x="0" y="251898"/>
                    </a:cubicBezTo>
                    <a:lnTo>
                      <a:pt x="0" y="85607"/>
                    </a:lnTo>
                    <a:cubicBezTo>
                      <a:pt x="0" y="38328"/>
                      <a:pt x="38328" y="0"/>
                      <a:pt x="85607" y="0"/>
                    </a:cubicBezTo>
                    <a:close/>
                  </a:path>
                </a:pathLst>
              </a:custGeom>
              <a:solidFill>
                <a:srgbClr val="FEFAF6"/>
              </a:solidFill>
              <a:ln w="66675" cap="rnd">
                <a:solidFill>
                  <a:srgbClr val="5E6472"/>
                </a:solidFill>
                <a:prstDash val="solid"/>
                <a:round/>
              </a:ln>
            </p:spPr>
            <p:txBody>
              <a:bodyPr/>
              <a:lstStyle/>
              <a:p>
                <a:endParaRPr lang="en-US"/>
              </a:p>
            </p:txBody>
          </p:sp>
          <p:sp>
            <p:nvSpPr>
              <p:cNvPr id="10" name="TextBox 10"/>
              <p:cNvSpPr txBox="1"/>
              <p:nvPr/>
            </p:nvSpPr>
            <p:spPr>
              <a:xfrm>
                <a:off x="0" y="-42849"/>
                <a:ext cx="121473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Before we start, can you tell me what worries you most right now?</a:t>
                </a:r>
              </a:p>
            </p:txBody>
          </p:sp>
        </p:grpSp>
      </p:grpSp>
      <p:grpSp>
        <p:nvGrpSpPr>
          <p:cNvPr id="11" name="Group 11"/>
          <p:cNvGrpSpPr/>
          <p:nvPr/>
        </p:nvGrpSpPr>
        <p:grpSpPr>
          <a:xfrm>
            <a:off x="9144000" y="3526361"/>
            <a:ext cx="4207884" cy="4216300"/>
            <a:chOff x="0" y="0"/>
            <a:chExt cx="6350000" cy="6362700"/>
          </a:xfrm>
        </p:grpSpPr>
        <p:sp>
          <p:nvSpPr>
            <p:cNvPr id="12" name="Freeform 12"/>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13" name="Group 13"/>
          <p:cNvGrpSpPr/>
          <p:nvPr/>
        </p:nvGrpSpPr>
        <p:grpSpPr>
          <a:xfrm>
            <a:off x="776062" y="2288516"/>
            <a:ext cx="3746333" cy="1815846"/>
            <a:chOff x="0" y="-144661"/>
            <a:chExt cx="4995111" cy="2421128"/>
          </a:xfrm>
        </p:grpSpPr>
        <p:sp>
          <p:nvSpPr>
            <p:cNvPr id="17" name="AutoShape 17"/>
            <p:cNvSpPr/>
            <p:nvPr/>
          </p:nvSpPr>
          <p:spPr>
            <a:xfrm>
              <a:off x="1868578" y="1636068"/>
              <a:ext cx="870872" cy="640399"/>
            </a:xfrm>
            <a:prstGeom prst="line">
              <a:avLst/>
            </a:prstGeom>
            <a:ln w="76200" cap="rnd">
              <a:solidFill>
                <a:srgbClr val="B8F2E6"/>
              </a:solidFill>
              <a:prstDash val="solid"/>
              <a:headEnd type="none" w="sm" len="sm"/>
              <a:tailEnd type="none" w="sm" len="sm"/>
            </a:ln>
          </p:spPr>
          <p:txBody>
            <a:bodyPr/>
            <a:lstStyle/>
            <a:p>
              <a:endParaRPr lang="en-US"/>
            </a:p>
          </p:txBody>
        </p:sp>
        <p:grpSp>
          <p:nvGrpSpPr>
            <p:cNvPr id="14" name="Group 14"/>
            <p:cNvGrpSpPr/>
            <p:nvPr/>
          </p:nvGrpSpPr>
          <p:grpSpPr>
            <a:xfrm>
              <a:off x="0" y="-144661"/>
              <a:ext cx="4995111" cy="1997939"/>
              <a:chOff x="0" y="-28575"/>
              <a:chExt cx="986689" cy="394655"/>
            </a:xfrm>
          </p:grpSpPr>
          <p:sp>
            <p:nvSpPr>
              <p:cNvPr id="15" name="Freeform 15"/>
              <p:cNvSpPr/>
              <p:nvPr/>
            </p:nvSpPr>
            <p:spPr>
              <a:xfrm>
                <a:off x="0" y="0"/>
                <a:ext cx="986689" cy="337505"/>
              </a:xfrm>
              <a:custGeom>
                <a:avLst/>
                <a:gdLst/>
                <a:ahLst/>
                <a:cxnLst/>
                <a:rect l="l" t="t" r="r" b="b"/>
                <a:pathLst>
                  <a:path w="986689" h="337505">
                    <a:moveTo>
                      <a:pt x="105393" y="0"/>
                    </a:moveTo>
                    <a:lnTo>
                      <a:pt x="881295" y="0"/>
                    </a:lnTo>
                    <a:cubicBezTo>
                      <a:pt x="939502" y="0"/>
                      <a:pt x="986689" y="47186"/>
                      <a:pt x="986689" y="105393"/>
                    </a:cubicBezTo>
                    <a:lnTo>
                      <a:pt x="986689" y="232111"/>
                    </a:lnTo>
                    <a:cubicBezTo>
                      <a:pt x="986689" y="290318"/>
                      <a:pt x="939502" y="337505"/>
                      <a:pt x="881295" y="337505"/>
                    </a:cubicBezTo>
                    <a:lnTo>
                      <a:pt x="105393" y="337505"/>
                    </a:lnTo>
                    <a:cubicBezTo>
                      <a:pt x="47186" y="337505"/>
                      <a:pt x="0" y="290318"/>
                      <a:pt x="0" y="232111"/>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endParaRPr lang="en-US"/>
              </a:p>
            </p:txBody>
          </p:sp>
          <p:sp>
            <p:nvSpPr>
              <p:cNvPr id="16" name="TextBox 16"/>
              <p:cNvSpPr txBox="1"/>
              <p:nvPr/>
            </p:nvSpPr>
            <p:spPr>
              <a:xfrm>
                <a:off x="0" y="-28575"/>
                <a:ext cx="98668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El </a:t>
                </a:r>
                <a:r>
                  <a:rPr lang="en-US" sz="2000" err="1">
                    <a:solidFill>
                      <a:srgbClr val="000000"/>
                    </a:solidFill>
                    <a:latin typeface="Roboto"/>
                    <a:ea typeface="Roboto"/>
                    <a:cs typeface="Roboto"/>
                    <a:sym typeface="Roboto"/>
                  </a:rPr>
                  <a:t>bebé</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quiero</a:t>
                </a:r>
                <a:r>
                  <a:rPr lang="en-US" sz="2000">
                    <a:solidFill>
                      <a:srgbClr val="000000"/>
                    </a:solidFill>
                    <a:latin typeface="Roboto"/>
                    <a:ea typeface="Roboto"/>
                    <a:cs typeface="Roboto"/>
                    <a:sym typeface="Roboto"/>
                  </a:rPr>
                  <a:t> saber </a:t>
                </a:r>
                <a:r>
                  <a:rPr lang="en-US" sz="2000" err="1">
                    <a:solidFill>
                      <a:srgbClr val="000000"/>
                    </a:solidFill>
                    <a:latin typeface="Roboto"/>
                    <a:ea typeface="Roboto"/>
                    <a:cs typeface="Roboto"/>
                    <a:sym typeface="Roboto"/>
                  </a:rPr>
                  <a:t>si</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está</a:t>
                </a:r>
                <a:r>
                  <a:rPr lang="en-US" sz="2000">
                    <a:solidFill>
                      <a:srgbClr val="000000"/>
                    </a:solidFill>
                    <a:latin typeface="Roboto"/>
                    <a:ea typeface="Roboto"/>
                    <a:cs typeface="Roboto"/>
                    <a:sym typeface="Roboto"/>
                  </a:rPr>
                  <a:t> bien…</a:t>
                </a:r>
              </a:p>
            </p:txBody>
          </p:sp>
        </p:grpSp>
      </p:grpSp>
      <p:grpSp>
        <p:nvGrpSpPr>
          <p:cNvPr id="18" name="Group 18"/>
          <p:cNvGrpSpPr/>
          <p:nvPr/>
        </p:nvGrpSpPr>
        <p:grpSpPr>
          <a:xfrm>
            <a:off x="0" y="124308"/>
            <a:ext cx="5408497" cy="1150567"/>
            <a:chOff x="0" y="-23813"/>
            <a:chExt cx="1561771" cy="332241"/>
          </a:xfrm>
        </p:grpSpPr>
        <p:sp>
          <p:nvSpPr>
            <p:cNvPr id="19" name="Freeform 19"/>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20" name="TextBox 20"/>
            <p:cNvSpPr txBox="1"/>
            <p:nvPr/>
          </p:nvSpPr>
          <p:spPr>
            <a:xfrm>
              <a:off x="0" y="-23813"/>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endParaRPr lang="en-US"/>
          </a:p>
        </p:txBody>
      </p:sp>
      <p:sp>
        <p:nvSpPr>
          <p:cNvPr id="5" name="Freeform 5"/>
          <p:cNvSpPr/>
          <p:nvPr/>
        </p:nvSpPr>
        <p:spPr>
          <a:xfrm>
            <a:off x="13022507" y="1983649"/>
            <a:ext cx="6414553" cy="12492320"/>
          </a:xfrm>
          <a:custGeom>
            <a:avLst/>
            <a:gdLst/>
            <a:ahLst/>
            <a:cxnLst/>
            <a:rect l="l" t="t" r="r" b="b"/>
            <a:pathLst>
              <a:path w="6414553" h="12492320">
                <a:moveTo>
                  <a:pt x="0" y="0"/>
                </a:moveTo>
                <a:lnTo>
                  <a:pt x="6414553" y="0"/>
                </a:lnTo>
                <a:lnTo>
                  <a:pt x="6414553" y="12492320"/>
                </a:lnTo>
                <a:lnTo>
                  <a:pt x="0" y="12492320"/>
                </a:lnTo>
                <a:lnTo>
                  <a:pt x="0" y="0"/>
                </a:lnTo>
                <a:close/>
              </a:path>
            </a:pathLst>
          </a:custGeom>
          <a:blipFill>
            <a:blip r:embed="rId6"/>
            <a:stretch>
              <a:fillRect l="-29833"/>
            </a:stretch>
          </a:blipFill>
        </p:spPr>
        <p:txBody>
          <a:bodyPr/>
          <a:lstStyle/>
          <a:p>
            <a:endParaRPr lang="en-US"/>
          </a:p>
        </p:txBody>
      </p:sp>
      <p:grpSp>
        <p:nvGrpSpPr>
          <p:cNvPr id="6" name="Group 6"/>
          <p:cNvGrpSpPr/>
          <p:nvPr/>
        </p:nvGrpSpPr>
        <p:grpSpPr>
          <a:xfrm>
            <a:off x="7172502" y="490880"/>
            <a:ext cx="7555523" cy="3011681"/>
            <a:chOff x="0" y="-144661"/>
            <a:chExt cx="10074031" cy="4015574"/>
          </a:xfrm>
        </p:grpSpPr>
        <p:sp>
          <p:nvSpPr>
            <p:cNvPr id="7" name="AutoShape 7"/>
            <p:cNvSpPr/>
            <p:nvPr/>
          </p:nvSpPr>
          <p:spPr>
            <a:xfrm>
              <a:off x="6271895" y="3196998"/>
              <a:ext cx="1850415"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8" name="Group 8"/>
            <p:cNvGrpSpPr/>
            <p:nvPr/>
          </p:nvGrpSpPr>
          <p:grpSpPr>
            <a:xfrm>
              <a:off x="0" y="-144661"/>
              <a:ext cx="10074031" cy="3562520"/>
              <a:chOff x="0" y="-28575"/>
              <a:chExt cx="1989932" cy="703708"/>
            </a:xfrm>
          </p:grpSpPr>
          <p:sp>
            <p:nvSpPr>
              <p:cNvPr id="9" name="Freeform 9"/>
              <p:cNvSpPr/>
              <p:nvPr/>
            </p:nvSpPr>
            <p:spPr>
              <a:xfrm>
                <a:off x="0" y="0"/>
                <a:ext cx="1989932" cy="646558"/>
              </a:xfrm>
              <a:custGeom>
                <a:avLst/>
                <a:gdLst/>
                <a:ahLst/>
                <a:cxnLst/>
                <a:rect l="l" t="t" r="r" b="b"/>
                <a:pathLst>
                  <a:path w="1989932" h="646558">
                    <a:moveTo>
                      <a:pt x="52258" y="0"/>
                    </a:moveTo>
                    <a:lnTo>
                      <a:pt x="1937674" y="0"/>
                    </a:lnTo>
                    <a:cubicBezTo>
                      <a:pt x="1951534" y="0"/>
                      <a:pt x="1964826" y="5506"/>
                      <a:pt x="1974626" y="15306"/>
                    </a:cubicBezTo>
                    <a:cubicBezTo>
                      <a:pt x="1984426" y="25106"/>
                      <a:pt x="1989932" y="38398"/>
                      <a:pt x="1989932" y="52258"/>
                    </a:cubicBezTo>
                    <a:lnTo>
                      <a:pt x="1989932" y="594299"/>
                    </a:lnTo>
                    <a:cubicBezTo>
                      <a:pt x="1989932" y="608159"/>
                      <a:pt x="1984426" y="621451"/>
                      <a:pt x="1974626" y="631251"/>
                    </a:cubicBezTo>
                    <a:cubicBezTo>
                      <a:pt x="1964826" y="641052"/>
                      <a:pt x="1951534" y="646558"/>
                      <a:pt x="1937674" y="646558"/>
                    </a:cubicBezTo>
                    <a:lnTo>
                      <a:pt x="52258" y="646558"/>
                    </a:lnTo>
                    <a:cubicBezTo>
                      <a:pt x="38398" y="646558"/>
                      <a:pt x="25106" y="641052"/>
                      <a:pt x="15306" y="631251"/>
                    </a:cubicBezTo>
                    <a:cubicBezTo>
                      <a:pt x="5506" y="621451"/>
                      <a:pt x="0" y="608159"/>
                      <a:pt x="0" y="594299"/>
                    </a:cubicBezTo>
                    <a:lnTo>
                      <a:pt x="0" y="52258"/>
                    </a:lnTo>
                    <a:cubicBezTo>
                      <a:pt x="0" y="38398"/>
                      <a:pt x="5506" y="25106"/>
                      <a:pt x="15306" y="15306"/>
                    </a:cubicBezTo>
                    <a:cubicBezTo>
                      <a:pt x="25106" y="5506"/>
                      <a:pt x="38398" y="0"/>
                      <a:pt x="52258" y="0"/>
                    </a:cubicBezTo>
                    <a:close/>
                  </a:path>
                </a:pathLst>
              </a:custGeom>
              <a:solidFill>
                <a:srgbClr val="FEFAF6"/>
              </a:solidFill>
              <a:ln w="66675" cap="rnd">
                <a:solidFill>
                  <a:srgbClr val="5E6472"/>
                </a:solidFill>
                <a:prstDash val="solid"/>
                <a:round/>
              </a:ln>
            </p:spPr>
            <p:txBody>
              <a:bodyPr/>
              <a:lstStyle/>
              <a:p>
                <a:endParaRPr lang="en-US"/>
              </a:p>
            </p:txBody>
          </p:sp>
          <p:sp>
            <p:nvSpPr>
              <p:cNvPr id="10" name="TextBox 10"/>
              <p:cNvSpPr txBox="1"/>
              <p:nvPr/>
            </p:nvSpPr>
            <p:spPr>
              <a:xfrm>
                <a:off x="0" y="-28575"/>
                <a:ext cx="1989932" cy="703708"/>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That is very important. Everything looks good right now on the monitor. We will continue to check your baby to make sure all is well. I also need to examine you to see if you are in labor. We’ll do this as privately as we can.</a:t>
                </a:r>
              </a:p>
            </p:txBody>
          </p:sp>
        </p:grpSp>
      </p:grpSp>
      <p:grpSp>
        <p:nvGrpSpPr>
          <p:cNvPr id="11" name="Group 11"/>
          <p:cNvGrpSpPr/>
          <p:nvPr/>
        </p:nvGrpSpPr>
        <p:grpSpPr>
          <a:xfrm>
            <a:off x="9144000" y="3526361"/>
            <a:ext cx="4207884" cy="4216300"/>
            <a:chOff x="0" y="0"/>
            <a:chExt cx="6350000" cy="6362700"/>
          </a:xfrm>
        </p:grpSpPr>
        <p:sp>
          <p:nvSpPr>
            <p:cNvPr id="12" name="Freeform 12"/>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13" name="Group 13"/>
          <p:cNvGrpSpPr/>
          <p:nvPr/>
        </p:nvGrpSpPr>
        <p:grpSpPr>
          <a:xfrm>
            <a:off x="7686436" y="9125511"/>
            <a:ext cx="10601564" cy="1300906"/>
            <a:chOff x="0" y="-29956"/>
            <a:chExt cx="2792181" cy="342626"/>
          </a:xfrm>
        </p:grpSpPr>
        <p:sp>
          <p:nvSpPr>
            <p:cNvPr id="14" name="Freeform 14"/>
            <p:cNvSpPr/>
            <p:nvPr/>
          </p:nvSpPr>
          <p:spPr>
            <a:xfrm>
              <a:off x="0" y="0"/>
              <a:ext cx="2792181" cy="275951"/>
            </a:xfrm>
            <a:custGeom>
              <a:avLst/>
              <a:gdLst/>
              <a:ahLst/>
              <a:cxnLst/>
              <a:rect l="l" t="t" r="r" b="b"/>
              <a:pathLst>
                <a:path w="2792181" h="275951">
                  <a:moveTo>
                    <a:pt x="0" y="0"/>
                  </a:moveTo>
                  <a:lnTo>
                    <a:pt x="2792181" y="0"/>
                  </a:lnTo>
                  <a:lnTo>
                    <a:pt x="2792181" y="275951"/>
                  </a:lnTo>
                  <a:lnTo>
                    <a:pt x="0" y="275951"/>
                  </a:lnTo>
                  <a:close/>
                </a:path>
              </a:pathLst>
            </a:custGeom>
            <a:solidFill>
              <a:srgbClr val="FEFAF6"/>
            </a:solidFill>
          </p:spPr>
          <p:txBody>
            <a:bodyPr/>
            <a:lstStyle/>
            <a:p>
              <a:endParaRPr lang="en-US"/>
            </a:p>
          </p:txBody>
        </p:sp>
        <p:sp>
          <p:nvSpPr>
            <p:cNvPr id="15" name="TextBox 15"/>
            <p:cNvSpPr txBox="1"/>
            <p:nvPr/>
          </p:nvSpPr>
          <p:spPr>
            <a:xfrm>
              <a:off x="0" y="-29956"/>
              <a:ext cx="2792181" cy="342626"/>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The obstetrician looks around and closes the curtain fully.</a:t>
              </a:r>
            </a:p>
          </p:txBody>
        </p:sp>
      </p:grpSp>
      <p:grpSp>
        <p:nvGrpSpPr>
          <p:cNvPr id="16" name="Group 16"/>
          <p:cNvGrpSpPr/>
          <p:nvPr/>
        </p:nvGrpSpPr>
        <p:grpSpPr>
          <a:xfrm>
            <a:off x="0" y="124308"/>
            <a:ext cx="5408497" cy="1150567"/>
            <a:chOff x="0" y="-23813"/>
            <a:chExt cx="1561771" cy="332241"/>
          </a:xfrm>
        </p:grpSpPr>
        <p:sp>
          <p:nvSpPr>
            <p:cNvPr id="17" name="Freeform 17"/>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18" name="TextBox 18"/>
            <p:cNvSpPr txBox="1"/>
            <p:nvPr/>
          </p:nvSpPr>
          <p:spPr>
            <a:xfrm>
              <a:off x="0" y="-23813"/>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RESPECT</a:t>
              </a: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endParaRPr lang="en-US"/>
          </a:p>
        </p:txBody>
      </p:sp>
      <p:sp>
        <p:nvSpPr>
          <p:cNvPr id="5" name="Freeform 5"/>
          <p:cNvSpPr/>
          <p:nvPr/>
        </p:nvSpPr>
        <p:spPr>
          <a:xfrm>
            <a:off x="13022507" y="1983649"/>
            <a:ext cx="6414553" cy="12492320"/>
          </a:xfrm>
          <a:custGeom>
            <a:avLst/>
            <a:gdLst/>
            <a:ahLst/>
            <a:cxnLst/>
            <a:rect l="l" t="t" r="r" b="b"/>
            <a:pathLst>
              <a:path w="6414553" h="12492320">
                <a:moveTo>
                  <a:pt x="0" y="0"/>
                </a:moveTo>
                <a:lnTo>
                  <a:pt x="6414553" y="0"/>
                </a:lnTo>
                <a:lnTo>
                  <a:pt x="6414553" y="12492320"/>
                </a:lnTo>
                <a:lnTo>
                  <a:pt x="0" y="12492320"/>
                </a:lnTo>
                <a:lnTo>
                  <a:pt x="0" y="0"/>
                </a:lnTo>
                <a:close/>
              </a:path>
            </a:pathLst>
          </a:custGeom>
          <a:blipFill>
            <a:blip r:embed="rId6"/>
            <a:stretch>
              <a:fillRect l="-29833"/>
            </a:stretch>
          </a:blipFill>
        </p:spPr>
        <p:txBody>
          <a:bodyPr/>
          <a:lstStyle/>
          <a:p>
            <a:endParaRPr lang="en-US"/>
          </a:p>
        </p:txBody>
      </p:sp>
      <p:grpSp>
        <p:nvGrpSpPr>
          <p:cNvPr id="6" name="Group 6"/>
          <p:cNvGrpSpPr/>
          <p:nvPr/>
        </p:nvGrpSpPr>
        <p:grpSpPr>
          <a:xfrm>
            <a:off x="9144000" y="3526361"/>
            <a:ext cx="4207884" cy="4216300"/>
            <a:chOff x="0" y="0"/>
            <a:chExt cx="6350000" cy="6362700"/>
          </a:xfrm>
        </p:grpSpPr>
        <p:sp>
          <p:nvSpPr>
            <p:cNvPr id="7" name="Freeform 7"/>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8" name="Group 8"/>
          <p:cNvGrpSpPr/>
          <p:nvPr/>
        </p:nvGrpSpPr>
        <p:grpSpPr>
          <a:xfrm>
            <a:off x="8755220" y="9112674"/>
            <a:ext cx="9532780" cy="1300906"/>
            <a:chOff x="0" y="-33337"/>
            <a:chExt cx="2510691" cy="342626"/>
          </a:xfrm>
        </p:grpSpPr>
        <p:sp>
          <p:nvSpPr>
            <p:cNvPr id="9" name="Freeform 9"/>
            <p:cNvSpPr/>
            <p:nvPr/>
          </p:nvSpPr>
          <p:spPr>
            <a:xfrm>
              <a:off x="0" y="0"/>
              <a:ext cx="2510691" cy="275951"/>
            </a:xfrm>
            <a:custGeom>
              <a:avLst/>
              <a:gdLst/>
              <a:ahLst/>
              <a:cxnLst/>
              <a:rect l="l" t="t" r="r" b="b"/>
              <a:pathLst>
                <a:path w="2510691" h="275951">
                  <a:moveTo>
                    <a:pt x="0" y="0"/>
                  </a:moveTo>
                  <a:lnTo>
                    <a:pt x="2510691" y="0"/>
                  </a:lnTo>
                  <a:lnTo>
                    <a:pt x="2510691" y="275951"/>
                  </a:lnTo>
                  <a:lnTo>
                    <a:pt x="0" y="275951"/>
                  </a:lnTo>
                  <a:close/>
                </a:path>
              </a:pathLst>
            </a:custGeom>
            <a:solidFill>
              <a:srgbClr val="FEFAF6"/>
            </a:solidFill>
          </p:spPr>
          <p:txBody>
            <a:bodyPr/>
            <a:lstStyle/>
            <a:p>
              <a:endParaRPr lang="en-US"/>
            </a:p>
          </p:txBody>
        </p:sp>
        <p:sp>
          <p:nvSpPr>
            <p:cNvPr id="10" name="TextBox 10"/>
            <p:cNvSpPr txBox="1"/>
            <p:nvPr/>
          </p:nvSpPr>
          <p:spPr>
            <a:xfrm>
              <a:off x="0" y="-33337"/>
              <a:ext cx="2510691" cy="342626"/>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The obstetrician uses a sheet to drape her carefully.</a:t>
              </a:r>
            </a:p>
          </p:txBody>
        </p:sp>
      </p:grpSp>
      <p:grpSp>
        <p:nvGrpSpPr>
          <p:cNvPr id="11" name="Group 11"/>
          <p:cNvGrpSpPr/>
          <p:nvPr/>
        </p:nvGrpSpPr>
        <p:grpSpPr>
          <a:xfrm>
            <a:off x="10230325" y="1701983"/>
            <a:ext cx="4612212" cy="1800577"/>
            <a:chOff x="0" y="-144661"/>
            <a:chExt cx="6149617" cy="2400770"/>
          </a:xfrm>
        </p:grpSpPr>
        <p:sp>
          <p:nvSpPr>
            <p:cNvPr id="12" name="AutoShape 12"/>
            <p:cNvSpPr/>
            <p:nvPr/>
          </p:nvSpPr>
          <p:spPr>
            <a:xfrm>
              <a:off x="3981840" y="1582194"/>
              <a:ext cx="1014278"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13" name="Group 13"/>
            <p:cNvGrpSpPr/>
            <p:nvPr/>
          </p:nvGrpSpPr>
          <p:grpSpPr>
            <a:xfrm>
              <a:off x="0" y="-144661"/>
              <a:ext cx="6149617" cy="1997939"/>
              <a:chOff x="0" y="-28575"/>
              <a:chExt cx="1214739" cy="394655"/>
            </a:xfrm>
          </p:grpSpPr>
          <p:sp>
            <p:nvSpPr>
              <p:cNvPr id="14" name="Freeform 14"/>
              <p:cNvSpPr/>
              <p:nvPr/>
            </p:nvSpPr>
            <p:spPr>
              <a:xfrm>
                <a:off x="0" y="0"/>
                <a:ext cx="1214739" cy="337505"/>
              </a:xfrm>
              <a:custGeom>
                <a:avLst/>
                <a:gdLst/>
                <a:ahLst/>
                <a:cxnLst/>
                <a:rect l="l" t="t" r="r" b="b"/>
                <a:pathLst>
                  <a:path w="1214739" h="337505">
                    <a:moveTo>
                      <a:pt x="85607" y="0"/>
                    </a:moveTo>
                    <a:lnTo>
                      <a:pt x="1129132" y="0"/>
                    </a:lnTo>
                    <a:cubicBezTo>
                      <a:pt x="1151836" y="0"/>
                      <a:pt x="1173611" y="9019"/>
                      <a:pt x="1189665" y="25074"/>
                    </a:cubicBezTo>
                    <a:cubicBezTo>
                      <a:pt x="1205720" y="41128"/>
                      <a:pt x="1214739" y="62903"/>
                      <a:pt x="1214739" y="85607"/>
                    </a:cubicBezTo>
                    <a:lnTo>
                      <a:pt x="1214739" y="251898"/>
                    </a:lnTo>
                    <a:cubicBezTo>
                      <a:pt x="1214739" y="299177"/>
                      <a:pt x="1176411" y="337505"/>
                      <a:pt x="1129132" y="337505"/>
                    </a:cubicBezTo>
                    <a:lnTo>
                      <a:pt x="85607" y="337505"/>
                    </a:lnTo>
                    <a:cubicBezTo>
                      <a:pt x="38328" y="337505"/>
                      <a:pt x="0" y="299177"/>
                      <a:pt x="0" y="251898"/>
                    </a:cubicBezTo>
                    <a:lnTo>
                      <a:pt x="0" y="85607"/>
                    </a:lnTo>
                    <a:cubicBezTo>
                      <a:pt x="0" y="38328"/>
                      <a:pt x="38328" y="0"/>
                      <a:pt x="85607" y="0"/>
                    </a:cubicBezTo>
                    <a:close/>
                  </a:path>
                </a:pathLst>
              </a:custGeom>
              <a:solidFill>
                <a:srgbClr val="FEFAF6"/>
              </a:solidFill>
              <a:ln w="66675" cap="rnd">
                <a:solidFill>
                  <a:srgbClr val="5E6472"/>
                </a:solidFill>
                <a:prstDash val="solid"/>
                <a:round/>
              </a:ln>
            </p:spPr>
            <p:txBody>
              <a:bodyPr/>
              <a:lstStyle/>
              <a:p>
                <a:endParaRPr lang="en-US"/>
              </a:p>
            </p:txBody>
          </p:sp>
          <p:sp>
            <p:nvSpPr>
              <p:cNvPr id="15" name="TextBox 15"/>
              <p:cNvSpPr txBox="1"/>
              <p:nvPr/>
            </p:nvSpPr>
            <p:spPr>
              <a:xfrm>
                <a:off x="0" y="-28575"/>
                <a:ext cx="121473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Let’s make sure you’re covered.</a:t>
                </a:r>
              </a:p>
            </p:txBody>
          </p:sp>
        </p:grpSp>
      </p:grpSp>
      <p:grpSp>
        <p:nvGrpSpPr>
          <p:cNvPr id="16" name="Group 16"/>
          <p:cNvGrpSpPr/>
          <p:nvPr/>
        </p:nvGrpSpPr>
        <p:grpSpPr>
          <a:xfrm>
            <a:off x="0" y="124308"/>
            <a:ext cx="5408497" cy="1150567"/>
            <a:chOff x="0" y="-23813"/>
            <a:chExt cx="1561771" cy="332241"/>
          </a:xfrm>
        </p:grpSpPr>
        <p:sp>
          <p:nvSpPr>
            <p:cNvPr id="17" name="Freeform 17"/>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18" name="TextBox 18"/>
            <p:cNvSpPr txBox="1"/>
            <p:nvPr/>
          </p:nvSpPr>
          <p:spPr>
            <a:xfrm>
              <a:off x="0" y="-23813"/>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RESPECT</a:t>
              </a: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endParaRPr lang="en-US"/>
          </a:p>
        </p:txBody>
      </p:sp>
      <p:sp>
        <p:nvSpPr>
          <p:cNvPr id="5" name="Freeform 5"/>
          <p:cNvSpPr/>
          <p:nvPr/>
        </p:nvSpPr>
        <p:spPr>
          <a:xfrm>
            <a:off x="13022507" y="1983649"/>
            <a:ext cx="6414553" cy="12492320"/>
          </a:xfrm>
          <a:custGeom>
            <a:avLst/>
            <a:gdLst/>
            <a:ahLst/>
            <a:cxnLst/>
            <a:rect l="l" t="t" r="r" b="b"/>
            <a:pathLst>
              <a:path w="6414553" h="12492320">
                <a:moveTo>
                  <a:pt x="0" y="0"/>
                </a:moveTo>
                <a:lnTo>
                  <a:pt x="6414553" y="0"/>
                </a:lnTo>
                <a:lnTo>
                  <a:pt x="6414553" y="12492320"/>
                </a:lnTo>
                <a:lnTo>
                  <a:pt x="0" y="12492320"/>
                </a:lnTo>
                <a:lnTo>
                  <a:pt x="0" y="0"/>
                </a:lnTo>
                <a:close/>
              </a:path>
            </a:pathLst>
          </a:custGeom>
          <a:blipFill>
            <a:blip r:embed="rId6"/>
            <a:stretch>
              <a:fillRect l="-29833"/>
            </a:stretch>
          </a:blipFill>
        </p:spPr>
        <p:txBody>
          <a:bodyPr/>
          <a:lstStyle/>
          <a:p>
            <a:endParaRPr lang="en-US"/>
          </a:p>
        </p:txBody>
      </p:sp>
      <p:grpSp>
        <p:nvGrpSpPr>
          <p:cNvPr id="6" name="Group 6"/>
          <p:cNvGrpSpPr/>
          <p:nvPr/>
        </p:nvGrpSpPr>
        <p:grpSpPr>
          <a:xfrm>
            <a:off x="9144000" y="3526361"/>
            <a:ext cx="4207884" cy="4216300"/>
            <a:chOff x="0" y="0"/>
            <a:chExt cx="6350000" cy="6362700"/>
          </a:xfrm>
        </p:grpSpPr>
        <p:sp>
          <p:nvSpPr>
            <p:cNvPr id="7" name="Freeform 7"/>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8" name="Group 8"/>
          <p:cNvGrpSpPr/>
          <p:nvPr/>
        </p:nvGrpSpPr>
        <p:grpSpPr>
          <a:xfrm>
            <a:off x="9744783" y="53464"/>
            <a:ext cx="5506955" cy="1161251"/>
            <a:chOff x="0" y="-31881"/>
            <a:chExt cx="1450391" cy="305844"/>
          </a:xfrm>
        </p:grpSpPr>
        <p:sp>
          <p:nvSpPr>
            <p:cNvPr id="9" name="Freeform 9"/>
            <p:cNvSpPr/>
            <p:nvPr/>
          </p:nvSpPr>
          <p:spPr>
            <a:xfrm>
              <a:off x="0" y="0"/>
              <a:ext cx="1450391" cy="248694"/>
            </a:xfrm>
            <a:custGeom>
              <a:avLst/>
              <a:gdLst/>
              <a:ahLst/>
              <a:cxnLst/>
              <a:rect l="l" t="t" r="r" b="b"/>
              <a:pathLst>
                <a:path w="1450391" h="248694">
                  <a:moveTo>
                    <a:pt x="71698" y="0"/>
                  </a:moveTo>
                  <a:lnTo>
                    <a:pt x="1378693" y="0"/>
                  </a:lnTo>
                  <a:cubicBezTo>
                    <a:pt x="1397709" y="0"/>
                    <a:pt x="1415946" y="7554"/>
                    <a:pt x="1429392" y="21000"/>
                  </a:cubicBezTo>
                  <a:cubicBezTo>
                    <a:pt x="1442838" y="34446"/>
                    <a:pt x="1450391" y="52683"/>
                    <a:pt x="1450391" y="71698"/>
                  </a:cubicBezTo>
                  <a:lnTo>
                    <a:pt x="1450391" y="176996"/>
                  </a:lnTo>
                  <a:cubicBezTo>
                    <a:pt x="1450391" y="196012"/>
                    <a:pt x="1442838" y="214248"/>
                    <a:pt x="1429392" y="227694"/>
                  </a:cubicBezTo>
                  <a:cubicBezTo>
                    <a:pt x="1415946" y="241140"/>
                    <a:pt x="1397709" y="248694"/>
                    <a:pt x="1378693" y="248694"/>
                  </a:cubicBezTo>
                  <a:lnTo>
                    <a:pt x="71698" y="248694"/>
                  </a:lnTo>
                  <a:cubicBezTo>
                    <a:pt x="52683" y="248694"/>
                    <a:pt x="34446" y="241140"/>
                    <a:pt x="21000" y="227694"/>
                  </a:cubicBezTo>
                  <a:cubicBezTo>
                    <a:pt x="7554" y="214248"/>
                    <a:pt x="0" y="196012"/>
                    <a:pt x="0" y="176996"/>
                  </a:cubicBezTo>
                  <a:lnTo>
                    <a:pt x="0" y="71698"/>
                  </a:lnTo>
                  <a:cubicBezTo>
                    <a:pt x="0" y="52683"/>
                    <a:pt x="7554" y="34446"/>
                    <a:pt x="21000" y="21000"/>
                  </a:cubicBezTo>
                  <a:cubicBezTo>
                    <a:pt x="34446" y="7554"/>
                    <a:pt x="52683" y="0"/>
                    <a:pt x="71698" y="0"/>
                  </a:cubicBezTo>
                  <a:close/>
                </a:path>
              </a:pathLst>
            </a:custGeom>
            <a:solidFill>
              <a:srgbClr val="FEFAF6"/>
            </a:solidFill>
            <a:ln w="66675" cap="rnd">
              <a:solidFill>
                <a:srgbClr val="5E6472"/>
              </a:solidFill>
              <a:prstDash val="solid"/>
              <a:round/>
            </a:ln>
          </p:spPr>
          <p:txBody>
            <a:bodyPr/>
            <a:lstStyle/>
            <a:p>
              <a:endParaRPr lang="en-US"/>
            </a:p>
          </p:txBody>
        </p:sp>
        <p:sp>
          <p:nvSpPr>
            <p:cNvPr id="10" name="TextBox 10"/>
            <p:cNvSpPr txBox="1"/>
            <p:nvPr/>
          </p:nvSpPr>
          <p:spPr>
            <a:xfrm>
              <a:off x="0" y="-31881"/>
              <a:ext cx="1450391" cy="305844"/>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Is it ok if I examine you now?</a:t>
              </a:r>
            </a:p>
          </p:txBody>
        </p:sp>
      </p:grpSp>
      <p:grpSp>
        <p:nvGrpSpPr>
          <p:cNvPr id="11" name="Group 11"/>
          <p:cNvGrpSpPr/>
          <p:nvPr/>
        </p:nvGrpSpPr>
        <p:grpSpPr>
          <a:xfrm>
            <a:off x="10192154" y="2192671"/>
            <a:ext cx="4612212" cy="1705687"/>
            <a:chOff x="0" y="0"/>
            <a:chExt cx="6149617" cy="2274249"/>
          </a:xfrm>
        </p:grpSpPr>
        <p:sp>
          <p:nvSpPr>
            <p:cNvPr id="12" name="AutoShape 12"/>
            <p:cNvSpPr/>
            <p:nvPr/>
          </p:nvSpPr>
          <p:spPr>
            <a:xfrm>
              <a:off x="4958018" y="0"/>
              <a:ext cx="0" cy="664482"/>
            </a:xfrm>
            <a:prstGeom prst="line">
              <a:avLst/>
            </a:prstGeom>
            <a:ln w="76200" cap="flat">
              <a:solidFill>
                <a:srgbClr val="5E6472"/>
              </a:solidFill>
              <a:prstDash val="solid"/>
              <a:headEnd type="none" w="sm" len="sm"/>
              <a:tailEnd type="none" w="sm" len="sm"/>
            </a:ln>
          </p:spPr>
          <p:txBody>
            <a:bodyPr/>
            <a:lstStyle/>
            <a:p>
              <a:endParaRPr lang="en-US"/>
            </a:p>
          </p:txBody>
        </p:sp>
        <p:sp>
          <p:nvSpPr>
            <p:cNvPr id="13" name="AutoShape 13"/>
            <p:cNvSpPr/>
            <p:nvPr/>
          </p:nvSpPr>
          <p:spPr>
            <a:xfrm>
              <a:off x="3981840" y="1600334"/>
              <a:ext cx="1014278"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14" name="Group 14"/>
            <p:cNvGrpSpPr/>
            <p:nvPr/>
          </p:nvGrpSpPr>
          <p:grpSpPr>
            <a:xfrm>
              <a:off x="0" y="326119"/>
              <a:ext cx="6149617" cy="1553439"/>
              <a:chOff x="0" y="-26967"/>
              <a:chExt cx="1214739" cy="306852"/>
            </a:xfrm>
          </p:grpSpPr>
          <p:sp>
            <p:nvSpPr>
              <p:cNvPr id="15" name="Freeform 15"/>
              <p:cNvSpPr/>
              <p:nvPr/>
            </p:nvSpPr>
            <p:spPr>
              <a:xfrm>
                <a:off x="0" y="0"/>
                <a:ext cx="1214739" cy="249702"/>
              </a:xfrm>
              <a:custGeom>
                <a:avLst/>
                <a:gdLst/>
                <a:ahLst/>
                <a:cxnLst/>
                <a:rect l="l" t="t" r="r" b="b"/>
                <a:pathLst>
                  <a:path w="1214739" h="249702">
                    <a:moveTo>
                      <a:pt x="85607" y="0"/>
                    </a:moveTo>
                    <a:lnTo>
                      <a:pt x="1129132" y="0"/>
                    </a:lnTo>
                    <a:cubicBezTo>
                      <a:pt x="1151836" y="0"/>
                      <a:pt x="1173611" y="9019"/>
                      <a:pt x="1189665" y="25074"/>
                    </a:cubicBezTo>
                    <a:cubicBezTo>
                      <a:pt x="1205720" y="41128"/>
                      <a:pt x="1214739" y="62903"/>
                      <a:pt x="1214739" y="85607"/>
                    </a:cubicBezTo>
                    <a:lnTo>
                      <a:pt x="1214739" y="164095"/>
                    </a:lnTo>
                    <a:cubicBezTo>
                      <a:pt x="1214739" y="211375"/>
                      <a:pt x="1176411" y="249702"/>
                      <a:pt x="1129132" y="249702"/>
                    </a:cubicBezTo>
                    <a:lnTo>
                      <a:pt x="85607" y="249702"/>
                    </a:lnTo>
                    <a:cubicBezTo>
                      <a:pt x="38328" y="249702"/>
                      <a:pt x="0" y="211375"/>
                      <a:pt x="0" y="164095"/>
                    </a:cubicBezTo>
                    <a:lnTo>
                      <a:pt x="0" y="85607"/>
                    </a:lnTo>
                    <a:cubicBezTo>
                      <a:pt x="0" y="38328"/>
                      <a:pt x="38328" y="0"/>
                      <a:pt x="85607" y="0"/>
                    </a:cubicBezTo>
                    <a:close/>
                  </a:path>
                </a:pathLst>
              </a:custGeom>
              <a:solidFill>
                <a:srgbClr val="FEFAF6"/>
              </a:solidFill>
              <a:ln w="66675" cap="rnd">
                <a:solidFill>
                  <a:srgbClr val="5E6472"/>
                </a:solidFill>
                <a:prstDash val="solid"/>
                <a:round/>
              </a:ln>
            </p:spPr>
            <p:txBody>
              <a:bodyPr/>
              <a:lstStyle/>
              <a:p>
                <a:endParaRPr lang="en-US"/>
              </a:p>
            </p:txBody>
          </p:sp>
          <p:sp>
            <p:nvSpPr>
              <p:cNvPr id="16" name="TextBox 16"/>
              <p:cNvSpPr txBox="1"/>
              <p:nvPr/>
            </p:nvSpPr>
            <p:spPr>
              <a:xfrm>
                <a:off x="0" y="-26967"/>
                <a:ext cx="1214739" cy="306852"/>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Are you ready for me to begin?</a:t>
                </a:r>
              </a:p>
            </p:txBody>
          </p:sp>
        </p:grpSp>
      </p:grpSp>
      <p:grpSp>
        <p:nvGrpSpPr>
          <p:cNvPr id="17" name="Group 17"/>
          <p:cNvGrpSpPr/>
          <p:nvPr/>
        </p:nvGrpSpPr>
        <p:grpSpPr>
          <a:xfrm>
            <a:off x="570650" y="3080572"/>
            <a:ext cx="2543952" cy="1682666"/>
            <a:chOff x="0" y="0"/>
            <a:chExt cx="3391936" cy="2243555"/>
          </a:xfrm>
        </p:grpSpPr>
        <p:sp>
          <p:nvSpPr>
            <p:cNvPr id="22" name="AutoShape 22"/>
            <p:cNvSpPr/>
            <p:nvPr/>
          </p:nvSpPr>
          <p:spPr>
            <a:xfrm>
              <a:off x="772552" y="0"/>
              <a:ext cx="0" cy="638780"/>
            </a:xfrm>
            <a:prstGeom prst="line">
              <a:avLst/>
            </a:prstGeom>
            <a:ln w="76200" cap="rnd">
              <a:solidFill>
                <a:srgbClr val="B8F2E6"/>
              </a:solidFill>
              <a:prstDash val="solid"/>
              <a:headEnd type="none" w="sm" len="sm"/>
              <a:tailEnd type="none" w="sm" len="sm"/>
            </a:ln>
          </p:spPr>
          <p:txBody>
            <a:bodyPr/>
            <a:lstStyle/>
            <a:p>
              <a:endParaRPr lang="en-US"/>
            </a:p>
          </p:txBody>
        </p:sp>
        <p:grpSp>
          <p:nvGrpSpPr>
            <p:cNvPr id="18" name="Group 18"/>
            <p:cNvGrpSpPr/>
            <p:nvPr/>
          </p:nvGrpSpPr>
          <p:grpSpPr>
            <a:xfrm>
              <a:off x="0" y="456309"/>
              <a:ext cx="3391936" cy="1368127"/>
              <a:chOff x="0" y="-27771"/>
              <a:chExt cx="670012" cy="270247"/>
            </a:xfrm>
          </p:grpSpPr>
          <p:sp>
            <p:nvSpPr>
              <p:cNvPr id="19" name="Freeform 19"/>
              <p:cNvSpPr/>
              <p:nvPr/>
            </p:nvSpPr>
            <p:spPr>
              <a:xfrm>
                <a:off x="0" y="0"/>
                <a:ext cx="670012" cy="213097"/>
              </a:xfrm>
              <a:custGeom>
                <a:avLst/>
                <a:gdLst/>
                <a:ahLst/>
                <a:cxnLst/>
                <a:rect l="l" t="t" r="r" b="b"/>
                <a:pathLst>
                  <a:path w="670012" h="213097">
                    <a:moveTo>
                      <a:pt x="106549" y="0"/>
                    </a:moveTo>
                    <a:lnTo>
                      <a:pt x="563463" y="0"/>
                    </a:lnTo>
                    <a:cubicBezTo>
                      <a:pt x="591722" y="0"/>
                      <a:pt x="618823" y="11226"/>
                      <a:pt x="638805" y="31207"/>
                    </a:cubicBezTo>
                    <a:cubicBezTo>
                      <a:pt x="658786" y="51189"/>
                      <a:pt x="670012" y="78290"/>
                      <a:pt x="670012" y="106549"/>
                    </a:cubicBezTo>
                    <a:lnTo>
                      <a:pt x="670012" y="106549"/>
                    </a:lnTo>
                    <a:cubicBezTo>
                      <a:pt x="670012" y="134807"/>
                      <a:pt x="658786" y="161908"/>
                      <a:pt x="638805" y="181890"/>
                    </a:cubicBezTo>
                    <a:cubicBezTo>
                      <a:pt x="618823" y="201872"/>
                      <a:pt x="591722" y="213097"/>
                      <a:pt x="563463" y="213097"/>
                    </a:cubicBezTo>
                    <a:lnTo>
                      <a:pt x="106549" y="213097"/>
                    </a:lnTo>
                    <a:cubicBezTo>
                      <a:pt x="78290" y="213097"/>
                      <a:pt x="51189" y="201872"/>
                      <a:pt x="31207" y="181890"/>
                    </a:cubicBezTo>
                    <a:cubicBezTo>
                      <a:pt x="11226" y="161908"/>
                      <a:pt x="0" y="134807"/>
                      <a:pt x="0" y="106549"/>
                    </a:cubicBezTo>
                    <a:lnTo>
                      <a:pt x="0" y="106549"/>
                    </a:lnTo>
                    <a:cubicBezTo>
                      <a:pt x="0" y="78290"/>
                      <a:pt x="11226" y="51189"/>
                      <a:pt x="31207" y="31207"/>
                    </a:cubicBezTo>
                    <a:cubicBezTo>
                      <a:pt x="51189" y="11226"/>
                      <a:pt x="78290" y="0"/>
                      <a:pt x="106549" y="0"/>
                    </a:cubicBezTo>
                    <a:close/>
                  </a:path>
                </a:pathLst>
              </a:custGeom>
              <a:solidFill>
                <a:srgbClr val="FEFAF6"/>
              </a:solidFill>
              <a:ln w="66675" cap="rnd">
                <a:solidFill>
                  <a:srgbClr val="B8F2E6"/>
                </a:solidFill>
                <a:prstDash val="solid"/>
                <a:round/>
              </a:ln>
            </p:spPr>
            <p:txBody>
              <a:bodyPr/>
              <a:lstStyle/>
              <a:p>
                <a:endParaRPr lang="en-US"/>
              </a:p>
            </p:txBody>
          </p:sp>
          <p:sp>
            <p:nvSpPr>
              <p:cNvPr id="20" name="TextBox 20"/>
              <p:cNvSpPr txBox="1"/>
              <p:nvPr/>
            </p:nvSpPr>
            <p:spPr>
              <a:xfrm>
                <a:off x="0" y="-27771"/>
                <a:ext cx="670012" cy="270247"/>
              </a:xfrm>
              <a:prstGeom prst="rect">
                <a:avLst/>
              </a:prstGeom>
            </p:spPr>
            <p:txBody>
              <a:bodyPr lIns="50800" tIns="50800" rIns="50800" bIns="50800" rtlCol="0" anchor="ctr"/>
              <a:lstStyle/>
              <a:p>
                <a:pPr algn="ctr">
                  <a:lnSpc>
                    <a:spcPts val="2800"/>
                  </a:lnSpc>
                </a:pPr>
                <a:r>
                  <a:rPr lang="en-US" sz="2000" err="1">
                    <a:solidFill>
                      <a:srgbClr val="000000"/>
                    </a:solidFill>
                    <a:latin typeface="Roboto"/>
                    <a:ea typeface="Roboto"/>
                    <a:cs typeface="Roboto"/>
                    <a:sym typeface="Roboto"/>
                  </a:rPr>
                  <a:t>Sí</a:t>
                </a:r>
                <a:r>
                  <a:rPr lang="en-US" sz="2000">
                    <a:solidFill>
                      <a:srgbClr val="000000"/>
                    </a:solidFill>
                    <a:latin typeface="Roboto"/>
                    <a:ea typeface="Roboto"/>
                    <a:cs typeface="Roboto"/>
                    <a:sym typeface="Roboto"/>
                  </a:rPr>
                  <a:t>.</a:t>
                </a:r>
              </a:p>
            </p:txBody>
          </p:sp>
        </p:grpSp>
        <p:sp>
          <p:nvSpPr>
            <p:cNvPr id="21" name="AutoShape 21"/>
            <p:cNvSpPr/>
            <p:nvPr/>
          </p:nvSpPr>
          <p:spPr>
            <a:xfrm>
              <a:off x="1582621" y="1603156"/>
              <a:ext cx="870872" cy="640399"/>
            </a:xfrm>
            <a:prstGeom prst="line">
              <a:avLst/>
            </a:prstGeom>
            <a:ln w="76200" cap="rnd">
              <a:solidFill>
                <a:srgbClr val="B8F2E6"/>
              </a:solidFill>
              <a:prstDash val="solid"/>
              <a:headEnd type="none" w="sm" len="sm"/>
              <a:tailEnd type="none" w="sm" len="sm"/>
            </a:ln>
          </p:spPr>
          <p:txBody>
            <a:bodyPr/>
            <a:lstStyle/>
            <a:p>
              <a:endParaRPr lang="en-US"/>
            </a:p>
          </p:txBody>
        </p:sp>
      </p:grpSp>
      <p:grpSp>
        <p:nvGrpSpPr>
          <p:cNvPr id="23" name="Group 23"/>
          <p:cNvGrpSpPr/>
          <p:nvPr/>
        </p:nvGrpSpPr>
        <p:grpSpPr>
          <a:xfrm>
            <a:off x="570650" y="2016466"/>
            <a:ext cx="2925660" cy="1375355"/>
            <a:chOff x="0" y="0"/>
            <a:chExt cx="3900881" cy="1833806"/>
          </a:xfrm>
        </p:grpSpPr>
        <p:sp>
          <p:nvSpPr>
            <p:cNvPr id="27" name="AutoShape 27"/>
            <p:cNvSpPr/>
            <p:nvPr/>
          </p:nvSpPr>
          <p:spPr>
            <a:xfrm>
              <a:off x="734452" y="0"/>
              <a:ext cx="0" cy="638780"/>
            </a:xfrm>
            <a:prstGeom prst="line">
              <a:avLst/>
            </a:prstGeom>
            <a:ln w="76200" cap="rnd">
              <a:solidFill>
                <a:srgbClr val="B8F2E6"/>
              </a:solidFill>
              <a:prstDash val="solid"/>
              <a:headEnd type="none" w="sm" len="sm"/>
              <a:tailEnd type="none" w="sm" len="sm"/>
            </a:ln>
          </p:spPr>
          <p:txBody>
            <a:bodyPr/>
            <a:lstStyle/>
            <a:p>
              <a:endParaRPr lang="en-US"/>
            </a:p>
          </p:txBody>
        </p:sp>
        <p:grpSp>
          <p:nvGrpSpPr>
            <p:cNvPr id="24" name="Group 24"/>
            <p:cNvGrpSpPr/>
            <p:nvPr/>
          </p:nvGrpSpPr>
          <p:grpSpPr>
            <a:xfrm>
              <a:off x="0" y="497496"/>
              <a:ext cx="3900881" cy="1336310"/>
              <a:chOff x="0" y="-27908"/>
              <a:chExt cx="770544" cy="263963"/>
            </a:xfrm>
          </p:grpSpPr>
          <p:sp>
            <p:nvSpPr>
              <p:cNvPr id="25" name="Freeform 25"/>
              <p:cNvSpPr/>
              <p:nvPr/>
            </p:nvSpPr>
            <p:spPr>
              <a:xfrm>
                <a:off x="0" y="0"/>
                <a:ext cx="770544" cy="206813"/>
              </a:xfrm>
              <a:custGeom>
                <a:avLst/>
                <a:gdLst/>
                <a:ahLst/>
                <a:cxnLst/>
                <a:rect l="l" t="t" r="r" b="b"/>
                <a:pathLst>
                  <a:path w="770544" h="206813">
                    <a:moveTo>
                      <a:pt x="103406" y="0"/>
                    </a:moveTo>
                    <a:lnTo>
                      <a:pt x="667138" y="0"/>
                    </a:lnTo>
                    <a:cubicBezTo>
                      <a:pt x="724248" y="0"/>
                      <a:pt x="770544" y="46297"/>
                      <a:pt x="770544" y="103406"/>
                    </a:cubicBezTo>
                    <a:lnTo>
                      <a:pt x="770544" y="103406"/>
                    </a:lnTo>
                    <a:cubicBezTo>
                      <a:pt x="770544" y="130831"/>
                      <a:pt x="759650" y="157133"/>
                      <a:pt x="740257" y="176526"/>
                    </a:cubicBezTo>
                    <a:cubicBezTo>
                      <a:pt x="720865" y="195918"/>
                      <a:pt x="694563" y="206813"/>
                      <a:pt x="667138" y="206813"/>
                    </a:cubicBezTo>
                    <a:lnTo>
                      <a:pt x="103406" y="206813"/>
                    </a:lnTo>
                    <a:cubicBezTo>
                      <a:pt x="75981" y="206813"/>
                      <a:pt x="49679" y="195918"/>
                      <a:pt x="30287" y="176526"/>
                    </a:cubicBezTo>
                    <a:cubicBezTo>
                      <a:pt x="10895" y="157133"/>
                      <a:pt x="0" y="130831"/>
                      <a:pt x="0" y="103406"/>
                    </a:cubicBezTo>
                    <a:lnTo>
                      <a:pt x="0" y="103406"/>
                    </a:lnTo>
                    <a:cubicBezTo>
                      <a:pt x="0" y="75981"/>
                      <a:pt x="10895" y="49679"/>
                      <a:pt x="30287" y="30287"/>
                    </a:cubicBezTo>
                    <a:cubicBezTo>
                      <a:pt x="49679" y="10895"/>
                      <a:pt x="75981" y="0"/>
                      <a:pt x="103406" y="0"/>
                    </a:cubicBezTo>
                    <a:close/>
                  </a:path>
                </a:pathLst>
              </a:custGeom>
              <a:solidFill>
                <a:srgbClr val="FEFAF6"/>
              </a:solidFill>
              <a:ln w="66675" cap="rnd">
                <a:solidFill>
                  <a:srgbClr val="B8F2E6"/>
                </a:solidFill>
                <a:prstDash val="solid"/>
                <a:round/>
              </a:ln>
            </p:spPr>
            <p:txBody>
              <a:bodyPr/>
              <a:lstStyle/>
              <a:p>
                <a:endParaRPr lang="en-US"/>
              </a:p>
            </p:txBody>
          </p:sp>
          <p:sp>
            <p:nvSpPr>
              <p:cNvPr id="26" name="TextBox 26"/>
              <p:cNvSpPr txBox="1"/>
              <p:nvPr/>
            </p:nvSpPr>
            <p:spPr>
              <a:xfrm>
                <a:off x="0" y="-27908"/>
                <a:ext cx="770544" cy="263963"/>
              </a:xfrm>
              <a:prstGeom prst="rect">
                <a:avLst/>
              </a:prstGeom>
            </p:spPr>
            <p:txBody>
              <a:bodyPr lIns="50800" tIns="50800" rIns="50800" bIns="50800" rtlCol="0" anchor="ctr"/>
              <a:lstStyle/>
              <a:p>
                <a:pPr algn="ctr">
                  <a:lnSpc>
                    <a:spcPts val="2800"/>
                  </a:lnSpc>
                </a:pPr>
                <a:r>
                  <a:rPr lang="en-US" sz="2000" err="1">
                    <a:solidFill>
                      <a:srgbClr val="000000"/>
                    </a:solidFill>
                    <a:latin typeface="Roboto"/>
                    <a:ea typeface="Roboto"/>
                    <a:cs typeface="Roboto"/>
                    <a:sym typeface="Roboto"/>
                  </a:rPr>
                  <a:t>Está</a:t>
                </a:r>
                <a:r>
                  <a:rPr lang="en-US" sz="2000">
                    <a:solidFill>
                      <a:srgbClr val="000000"/>
                    </a:solidFill>
                    <a:latin typeface="Roboto"/>
                    <a:ea typeface="Roboto"/>
                    <a:cs typeface="Roboto"/>
                    <a:sym typeface="Roboto"/>
                  </a:rPr>
                  <a:t> bien… gracias…</a:t>
                </a:r>
              </a:p>
            </p:txBody>
          </p:sp>
        </p:grpSp>
      </p:grpSp>
      <p:grpSp>
        <p:nvGrpSpPr>
          <p:cNvPr id="28" name="Group 28"/>
          <p:cNvGrpSpPr/>
          <p:nvPr/>
        </p:nvGrpSpPr>
        <p:grpSpPr>
          <a:xfrm>
            <a:off x="570650" y="1264159"/>
            <a:ext cx="2276756" cy="1002233"/>
            <a:chOff x="0" y="-39681"/>
            <a:chExt cx="599640" cy="263963"/>
          </a:xfrm>
        </p:grpSpPr>
        <p:sp>
          <p:nvSpPr>
            <p:cNvPr id="29" name="Freeform 29"/>
            <p:cNvSpPr/>
            <p:nvPr/>
          </p:nvSpPr>
          <p:spPr>
            <a:xfrm>
              <a:off x="0" y="0"/>
              <a:ext cx="599640" cy="206813"/>
            </a:xfrm>
            <a:custGeom>
              <a:avLst/>
              <a:gdLst/>
              <a:ahLst/>
              <a:cxnLst/>
              <a:rect l="l" t="t" r="r" b="b"/>
              <a:pathLst>
                <a:path w="599640" h="206813">
                  <a:moveTo>
                    <a:pt x="103406" y="0"/>
                  </a:moveTo>
                  <a:lnTo>
                    <a:pt x="496233" y="0"/>
                  </a:lnTo>
                  <a:cubicBezTo>
                    <a:pt x="523658" y="0"/>
                    <a:pt x="549960" y="10895"/>
                    <a:pt x="569353" y="30287"/>
                  </a:cubicBezTo>
                  <a:cubicBezTo>
                    <a:pt x="588745" y="49679"/>
                    <a:pt x="599640" y="75981"/>
                    <a:pt x="599640" y="103406"/>
                  </a:cubicBezTo>
                  <a:lnTo>
                    <a:pt x="599640" y="103406"/>
                  </a:lnTo>
                  <a:cubicBezTo>
                    <a:pt x="599640" y="160516"/>
                    <a:pt x="553343" y="206813"/>
                    <a:pt x="496233" y="206813"/>
                  </a:cubicBezTo>
                  <a:lnTo>
                    <a:pt x="103406" y="206813"/>
                  </a:lnTo>
                  <a:cubicBezTo>
                    <a:pt x="75981" y="206813"/>
                    <a:pt x="49679" y="195918"/>
                    <a:pt x="30287" y="176526"/>
                  </a:cubicBezTo>
                  <a:cubicBezTo>
                    <a:pt x="10895" y="157133"/>
                    <a:pt x="0" y="130831"/>
                    <a:pt x="0" y="103406"/>
                  </a:cubicBezTo>
                  <a:lnTo>
                    <a:pt x="0" y="103406"/>
                  </a:lnTo>
                  <a:cubicBezTo>
                    <a:pt x="0" y="75981"/>
                    <a:pt x="10895" y="49679"/>
                    <a:pt x="30287" y="30287"/>
                  </a:cubicBezTo>
                  <a:cubicBezTo>
                    <a:pt x="49679" y="10895"/>
                    <a:pt x="75981" y="0"/>
                    <a:pt x="103406" y="0"/>
                  </a:cubicBezTo>
                  <a:close/>
                </a:path>
              </a:pathLst>
            </a:custGeom>
            <a:solidFill>
              <a:srgbClr val="FEFAF6"/>
            </a:solidFill>
            <a:ln w="66675" cap="rnd">
              <a:solidFill>
                <a:srgbClr val="B8F2E6"/>
              </a:solidFill>
              <a:prstDash val="solid"/>
              <a:round/>
            </a:ln>
          </p:spPr>
          <p:txBody>
            <a:bodyPr/>
            <a:lstStyle/>
            <a:p>
              <a:endParaRPr lang="en-US"/>
            </a:p>
          </p:txBody>
        </p:sp>
        <p:sp>
          <p:nvSpPr>
            <p:cNvPr id="30" name="TextBox 30"/>
            <p:cNvSpPr txBox="1"/>
            <p:nvPr/>
          </p:nvSpPr>
          <p:spPr>
            <a:xfrm>
              <a:off x="0" y="-39681"/>
              <a:ext cx="599640" cy="263963"/>
            </a:xfrm>
            <a:prstGeom prst="rect">
              <a:avLst/>
            </a:prstGeom>
          </p:spPr>
          <p:txBody>
            <a:bodyPr lIns="50800" tIns="50800" rIns="50800" bIns="50800" rtlCol="0" anchor="ctr"/>
            <a:lstStyle/>
            <a:p>
              <a:pPr algn="ctr">
                <a:lnSpc>
                  <a:spcPts val="2800"/>
                </a:lnSpc>
              </a:pPr>
              <a:r>
                <a:rPr lang="en-US" sz="2000" err="1">
                  <a:solidFill>
                    <a:srgbClr val="000000"/>
                  </a:solidFill>
                  <a:latin typeface="Roboto"/>
                  <a:ea typeface="Roboto"/>
                  <a:cs typeface="Roboto"/>
                  <a:sym typeface="Roboto"/>
                </a:rPr>
                <a:t>Sí</a:t>
              </a:r>
              <a:r>
                <a:rPr lang="en-US" sz="2000">
                  <a:solidFill>
                    <a:srgbClr val="000000"/>
                  </a:solidFill>
                  <a:latin typeface="Roboto"/>
                  <a:ea typeface="Roboto"/>
                  <a:cs typeface="Roboto"/>
                  <a:sym typeface="Roboto"/>
                </a:rPr>
                <a:t>…</a:t>
              </a:r>
            </a:p>
          </p:txBody>
        </p:sp>
      </p:grpSp>
      <p:grpSp>
        <p:nvGrpSpPr>
          <p:cNvPr id="31" name="Group 31"/>
          <p:cNvGrpSpPr/>
          <p:nvPr/>
        </p:nvGrpSpPr>
        <p:grpSpPr>
          <a:xfrm>
            <a:off x="9477587" y="1057275"/>
            <a:ext cx="6041346" cy="1343821"/>
            <a:chOff x="0" y="0"/>
            <a:chExt cx="8055129" cy="1791761"/>
          </a:xfrm>
        </p:grpSpPr>
        <p:sp>
          <p:nvSpPr>
            <p:cNvPr id="32" name="AutoShape 32"/>
            <p:cNvSpPr/>
            <p:nvPr/>
          </p:nvSpPr>
          <p:spPr>
            <a:xfrm>
              <a:off x="5986974" y="0"/>
              <a:ext cx="0" cy="664482"/>
            </a:xfrm>
            <a:prstGeom prst="line">
              <a:avLst/>
            </a:prstGeom>
            <a:ln w="76200" cap="flat">
              <a:solidFill>
                <a:srgbClr val="5E6472"/>
              </a:solidFill>
              <a:prstDash val="solid"/>
              <a:headEnd type="none" w="sm" len="sm"/>
              <a:tailEnd type="none" w="sm" len="sm"/>
            </a:ln>
          </p:spPr>
          <p:txBody>
            <a:bodyPr/>
            <a:lstStyle/>
            <a:p>
              <a:endParaRPr lang="en-US"/>
            </a:p>
          </p:txBody>
        </p:sp>
        <p:grpSp>
          <p:nvGrpSpPr>
            <p:cNvPr id="33" name="Group 33"/>
            <p:cNvGrpSpPr/>
            <p:nvPr/>
          </p:nvGrpSpPr>
          <p:grpSpPr>
            <a:xfrm>
              <a:off x="0" y="240179"/>
              <a:ext cx="8055129" cy="1551582"/>
              <a:chOff x="0" y="-33465"/>
              <a:chExt cx="1591137" cy="306486"/>
            </a:xfrm>
          </p:grpSpPr>
          <p:sp>
            <p:nvSpPr>
              <p:cNvPr id="34" name="Freeform 34"/>
              <p:cNvSpPr/>
              <p:nvPr/>
            </p:nvSpPr>
            <p:spPr>
              <a:xfrm>
                <a:off x="0" y="0"/>
                <a:ext cx="1591137" cy="249336"/>
              </a:xfrm>
              <a:custGeom>
                <a:avLst/>
                <a:gdLst/>
                <a:ahLst/>
                <a:cxnLst/>
                <a:rect l="l" t="t" r="r" b="b"/>
                <a:pathLst>
                  <a:path w="1591137" h="249336">
                    <a:moveTo>
                      <a:pt x="65356" y="0"/>
                    </a:moveTo>
                    <a:lnTo>
                      <a:pt x="1525781" y="0"/>
                    </a:lnTo>
                    <a:cubicBezTo>
                      <a:pt x="1543114" y="0"/>
                      <a:pt x="1559738" y="6886"/>
                      <a:pt x="1571994" y="19142"/>
                    </a:cubicBezTo>
                    <a:cubicBezTo>
                      <a:pt x="1584251" y="31399"/>
                      <a:pt x="1591137" y="48022"/>
                      <a:pt x="1591137" y="65356"/>
                    </a:cubicBezTo>
                    <a:lnTo>
                      <a:pt x="1591137" y="183980"/>
                    </a:lnTo>
                    <a:cubicBezTo>
                      <a:pt x="1591137" y="220075"/>
                      <a:pt x="1561876" y="249336"/>
                      <a:pt x="1525781" y="249336"/>
                    </a:cubicBezTo>
                    <a:lnTo>
                      <a:pt x="65356" y="249336"/>
                    </a:lnTo>
                    <a:cubicBezTo>
                      <a:pt x="48022" y="249336"/>
                      <a:pt x="31399" y="242450"/>
                      <a:pt x="19142" y="230193"/>
                    </a:cubicBezTo>
                    <a:cubicBezTo>
                      <a:pt x="6886" y="217937"/>
                      <a:pt x="0" y="201313"/>
                      <a:pt x="0" y="183980"/>
                    </a:cubicBezTo>
                    <a:lnTo>
                      <a:pt x="0" y="65356"/>
                    </a:lnTo>
                    <a:cubicBezTo>
                      <a:pt x="0" y="29261"/>
                      <a:pt x="29261" y="0"/>
                      <a:pt x="65356" y="0"/>
                    </a:cubicBezTo>
                    <a:close/>
                  </a:path>
                </a:pathLst>
              </a:custGeom>
              <a:solidFill>
                <a:srgbClr val="FEFAF6"/>
              </a:solidFill>
              <a:ln w="66675" cap="rnd">
                <a:solidFill>
                  <a:srgbClr val="5E6472"/>
                </a:solidFill>
                <a:prstDash val="solid"/>
                <a:round/>
              </a:ln>
            </p:spPr>
            <p:txBody>
              <a:bodyPr/>
              <a:lstStyle/>
              <a:p>
                <a:endParaRPr lang="en-US"/>
              </a:p>
            </p:txBody>
          </p:sp>
          <p:sp>
            <p:nvSpPr>
              <p:cNvPr id="35" name="TextBox 35"/>
              <p:cNvSpPr txBox="1"/>
              <p:nvPr/>
            </p:nvSpPr>
            <p:spPr>
              <a:xfrm>
                <a:off x="0" y="-33465"/>
                <a:ext cx="1591137" cy="306486"/>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I’ll tell you each step before I do anything. If you want me to stop at any time, just say so. </a:t>
                </a:r>
              </a:p>
            </p:txBody>
          </p:sp>
        </p:grpSp>
      </p:grpSp>
      <p:grpSp>
        <p:nvGrpSpPr>
          <p:cNvPr id="36" name="Group 36"/>
          <p:cNvGrpSpPr/>
          <p:nvPr/>
        </p:nvGrpSpPr>
        <p:grpSpPr>
          <a:xfrm>
            <a:off x="0" y="130705"/>
            <a:ext cx="5408497" cy="1150567"/>
            <a:chOff x="0" y="-21966"/>
            <a:chExt cx="1561771" cy="332241"/>
          </a:xfrm>
        </p:grpSpPr>
        <p:sp>
          <p:nvSpPr>
            <p:cNvPr id="37" name="Freeform 37"/>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38" name="TextBox 38"/>
            <p:cNvSpPr txBox="1"/>
            <p:nvPr/>
          </p:nvSpPr>
          <p:spPr>
            <a:xfrm>
              <a:off x="0" y="-21966"/>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endParaRPr lang="en-US"/>
          </a:p>
        </p:txBody>
      </p:sp>
      <p:sp>
        <p:nvSpPr>
          <p:cNvPr id="5" name="Freeform 5"/>
          <p:cNvSpPr/>
          <p:nvPr/>
        </p:nvSpPr>
        <p:spPr>
          <a:xfrm>
            <a:off x="13022507" y="1983649"/>
            <a:ext cx="6414553" cy="12492320"/>
          </a:xfrm>
          <a:custGeom>
            <a:avLst/>
            <a:gdLst/>
            <a:ahLst/>
            <a:cxnLst/>
            <a:rect l="l" t="t" r="r" b="b"/>
            <a:pathLst>
              <a:path w="6414553" h="12492320">
                <a:moveTo>
                  <a:pt x="0" y="0"/>
                </a:moveTo>
                <a:lnTo>
                  <a:pt x="6414553" y="0"/>
                </a:lnTo>
                <a:lnTo>
                  <a:pt x="6414553" y="12492320"/>
                </a:lnTo>
                <a:lnTo>
                  <a:pt x="0" y="12492320"/>
                </a:lnTo>
                <a:lnTo>
                  <a:pt x="0" y="0"/>
                </a:lnTo>
                <a:close/>
              </a:path>
            </a:pathLst>
          </a:custGeom>
          <a:blipFill>
            <a:blip r:embed="rId6"/>
            <a:stretch>
              <a:fillRect l="-29833"/>
            </a:stretch>
          </a:blipFill>
        </p:spPr>
        <p:txBody>
          <a:bodyPr/>
          <a:lstStyle/>
          <a:p>
            <a:endParaRPr lang="en-US"/>
          </a:p>
        </p:txBody>
      </p:sp>
      <p:grpSp>
        <p:nvGrpSpPr>
          <p:cNvPr id="6" name="Group 6"/>
          <p:cNvGrpSpPr/>
          <p:nvPr/>
        </p:nvGrpSpPr>
        <p:grpSpPr>
          <a:xfrm>
            <a:off x="7172502" y="1396025"/>
            <a:ext cx="7555523" cy="2114580"/>
            <a:chOff x="0" y="-108373"/>
            <a:chExt cx="10074031" cy="2819440"/>
          </a:xfrm>
        </p:grpSpPr>
        <p:sp>
          <p:nvSpPr>
            <p:cNvPr id="7" name="AutoShape 7"/>
            <p:cNvSpPr/>
            <p:nvPr/>
          </p:nvSpPr>
          <p:spPr>
            <a:xfrm>
              <a:off x="6271895" y="2239078"/>
              <a:ext cx="1850415" cy="471989"/>
            </a:xfrm>
            <a:prstGeom prst="line">
              <a:avLst/>
            </a:prstGeom>
            <a:ln w="76200" cap="rnd">
              <a:solidFill>
                <a:srgbClr val="5E6472"/>
              </a:solidFill>
              <a:prstDash val="solid"/>
              <a:headEnd type="none" w="sm" len="sm"/>
              <a:tailEnd type="none" w="sm" len="sm"/>
            </a:ln>
          </p:spPr>
          <p:txBody>
            <a:bodyPr/>
            <a:lstStyle/>
            <a:p>
              <a:endParaRPr lang="en-US"/>
            </a:p>
          </p:txBody>
        </p:sp>
        <p:grpSp>
          <p:nvGrpSpPr>
            <p:cNvPr id="8" name="Group 8"/>
            <p:cNvGrpSpPr/>
            <p:nvPr/>
          </p:nvGrpSpPr>
          <p:grpSpPr>
            <a:xfrm>
              <a:off x="0" y="-108373"/>
              <a:ext cx="10074031" cy="2581768"/>
              <a:chOff x="0" y="-21407"/>
              <a:chExt cx="1989932" cy="509979"/>
            </a:xfrm>
          </p:grpSpPr>
          <p:sp>
            <p:nvSpPr>
              <p:cNvPr id="9" name="Freeform 9"/>
              <p:cNvSpPr/>
              <p:nvPr/>
            </p:nvSpPr>
            <p:spPr>
              <a:xfrm>
                <a:off x="0" y="0"/>
                <a:ext cx="1989932" cy="452829"/>
              </a:xfrm>
              <a:custGeom>
                <a:avLst/>
                <a:gdLst/>
                <a:ahLst/>
                <a:cxnLst/>
                <a:rect l="l" t="t" r="r" b="b"/>
                <a:pathLst>
                  <a:path w="1989932" h="452829">
                    <a:moveTo>
                      <a:pt x="52258" y="0"/>
                    </a:moveTo>
                    <a:lnTo>
                      <a:pt x="1937674" y="0"/>
                    </a:lnTo>
                    <a:cubicBezTo>
                      <a:pt x="1951534" y="0"/>
                      <a:pt x="1964826" y="5506"/>
                      <a:pt x="1974626" y="15306"/>
                    </a:cubicBezTo>
                    <a:cubicBezTo>
                      <a:pt x="1984426" y="25106"/>
                      <a:pt x="1989932" y="38398"/>
                      <a:pt x="1989932" y="52258"/>
                    </a:cubicBezTo>
                    <a:lnTo>
                      <a:pt x="1989932" y="400571"/>
                    </a:lnTo>
                    <a:cubicBezTo>
                      <a:pt x="1989932" y="414431"/>
                      <a:pt x="1984426" y="427723"/>
                      <a:pt x="1974626" y="437523"/>
                    </a:cubicBezTo>
                    <a:cubicBezTo>
                      <a:pt x="1964826" y="447323"/>
                      <a:pt x="1951534" y="452829"/>
                      <a:pt x="1937674" y="452829"/>
                    </a:cubicBezTo>
                    <a:lnTo>
                      <a:pt x="52258" y="452829"/>
                    </a:lnTo>
                    <a:cubicBezTo>
                      <a:pt x="38398" y="452829"/>
                      <a:pt x="25106" y="447323"/>
                      <a:pt x="15306" y="437523"/>
                    </a:cubicBezTo>
                    <a:cubicBezTo>
                      <a:pt x="5506" y="427723"/>
                      <a:pt x="0" y="414431"/>
                      <a:pt x="0" y="400571"/>
                    </a:cubicBezTo>
                    <a:lnTo>
                      <a:pt x="0" y="52258"/>
                    </a:lnTo>
                    <a:cubicBezTo>
                      <a:pt x="0" y="38398"/>
                      <a:pt x="5506" y="25106"/>
                      <a:pt x="15306" y="15306"/>
                    </a:cubicBezTo>
                    <a:cubicBezTo>
                      <a:pt x="25106" y="5506"/>
                      <a:pt x="38398" y="0"/>
                      <a:pt x="52258" y="0"/>
                    </a:cubicBezTo>
                    <a:close/>
                  </a:path>
                </a:pathLst>
              </a:custGeom>
              <a:solidFill>
                <a:srgbClr val="FEFAF6"/>
              </a:solidFill>
              <a:ln w="66675" cap="rnd">
                <a:solidFill>
                  <a:srgbClr val="5E6472"/>
                </a:solidFill>
                <a:prstDash val="solid"/>
                <a:round/>
              </a:ln>
            </p:spPr>
            <p:txBody>
              <a:bodyPr/>
              <a:lstStyle/>
              <a:p>
                <a:endParaRPr lang="en-US"/>
              </a:p>
            </p:txBody>
          </p:sp>
          <p:sp>
            <p:nvSpPr>
              <p:cNvPr id="10" name="TextBox 10"/>
              <p:cNvSpPr txBox="1"/>
              <p:nvPr/>
            </p:nvSpPr>
            <p:spPr>
              <a:xfrm>
                <a:off x="0" y="-21407"/>
                <a:ext cx="1989932" cy="509979"/>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You’re doing well. Thank you for letting me check. I’m being very gentle. All done. You are about one centimeter dilated, in early labor.</a:t>
                </a:r>
              </a:p>
            </p:txBody>
          </p:sp>
        </p:grpSp>
      </p:grpSp>
      <p:grpSp>
        <p:nvGrpSpPr>
          <p:cNvPr id="11" name="Group 11"/>
          <p:cNvGrpSpPr/>
          <p:nvPr/>
        </p:nvGrpSpPr>
        <p:grpSpPr>
          <a:xfrm>
            <a:off x="9144000" y="3526361"/>
            <a:ext cx="4207884" cy="4216300"/>
            <a:chOff x="0" y="0"/>
            <a:chExt cx="6350000" cy="6362700"/>
          </a:xfrm>
        </p:grpSpPr>
        <p:sp>
          <p:nvSpPr>
            <p:cNvPr id="12" name="Freeform 12"/>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13" name="Group 13"/>
          <p:cNvGrpSpPr/>
          <p:nvPr/>
        </p:nvGrpSpPr>
        <p:grpSpPr>
          <a:xfrm>
            <a:off x="11465348" y="9094870"/>
            <a:ext cx="6822652" cy="1300906"/>
            <a:chOff x="0" y="-38026"/>
            <a:chExt cx="1796912" cy="342626"/>
          </a:xfrm>
        </p:grpSpPr>
        <p:sp>
          <p:nvSpPr>
            <p:cNvPr id="14" name="Freeform 14"/>
            <p:cNvSpPr/>
            <p:nvPr/>
          </p:nvSpPr>
          <p:spPr>
            <a:xfrm>
              <a:off x="0" y="0"/>
              <a:ext cx="1796912" cy="275951"/>
            </a:xfrm>
            <a:custGeom>
              <a:avLst/>
              <a:gdLst/>
              <a:ahLst/>
              <a:cxnLst/>
              <a:rect l="l" t="t" r="r" b="b"/>
              <a:pathLst>
                <a:path w="1796912" h="275951">
                  <a:moveTo>
                    <a:pt x="0" y="0"/>
                  </a:moveTo>
                  <a:lnTo>
                    <a:pt x="1796912" y="0"/>
                  </a:lnTo>
                  <a:lnTo>
                    <a:pt x="1796912" y="275951"/>
                  </a:lnTo>
                  <a:lnTo>
                    <a:pt x="0" y="275951"/>
                  </a:lnTo>
                  <a:close/>
                </a:path>
              </a:pathLst>
            </a:custGeom>
            <a:solidFill>
              <a:srgbClr val="FEFAF6"/>
            </a:solidFill>
          </p:spPr>
          <p:txBody>
            <a:bodyPr/>
            <a:lstStyle/>
            <a:p>
              <a:endParaRPr lang="en-US"/>
            </a:p>
          </p:txBody>
        </p:sp>
        <p:sp>
          <p:nvSpPr>
            <p:cNvPr id="15" name="TextBox 15"/>
            <p:cNvSpPr txBox="1"/>
            <p:nvPr/>
          </p:nvSpPr>
          <p:spPr>
            <a:xfrm>
              <a:off x="0" y="-38026"/>
              <a:ext cx="1796912" cy="342626"/>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The obstetrician completes the exam.</a:t>
              </a:r>
            </a:p>
          </p:txBody>
        </p:sp>
      </p:grpSp>
      <p:grpSp>
        <p:nvGrpSpPr>
          <p:cNvPr id="16" name="Group 16"/>
          <p:cNvGrpSpPr/>
          <p:nvPr/>
        </p:nvGrpSpPr>
        <p:grpSpPr>
          <a:xfrm>
            <a:off x="0" y="117562"/>
            <a:ext cx="5408497" cy="1150567"/>
            <a:chOff x="0" y="-25761"/>
            <a:chExt cx="1561771" cy="332241"/>
          </a:xfrm>
        </p:grpSpPr>
        <p:sp>
          <p:nvSpPr>
            <p:cNvPr id="17" name="Freeform 17"/>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18" name="TextBox 18"/>
            <p:cNvSpPr txBox="1"/>
            <p:nvPr/>
          </p:nvSpPr>
          <p:spPr>
            <a:xfrm>
              <a:off x="0" y="-25761"/>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RESPECT</a:t>
              </a: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endParaRPr lang="en-US"/>
          </a:p>
        </p:txBody>
      </p:sp>
      <p:sp>
        <p:nvSpPr>
          <p:cNvPr id="5" name="Freeform 5"/>
          <p:cNvSpPr/>
          <p:nvPr/>
        </p:nvSpPr>
        <p:spPr>
          <a:xfrm>
            <a:off x="13022507" y="1983649"/>
            <a:ext cx="6414553" cy="12492320"/>
          </a:xfrm>
          <a:custGeom>
            <a:avLst/>
            <a:gdLst/>
            <a:ahLst/>
            <a:cxnLst/>
            <a:rect l="l" t="t" r="r" b="b"/>
            <a:pathLst>
              <a:path w="6414553" h="12492320">
                <a:moveTo>
                  <a:pt x="0" y="0"/>
                </a:moveTo>
                <a:lnTo>
                  <a:pt x="6414553" y="0"/>
                </a:lnTo>
                <a:lnTo>
                  <a:pt x="6414553" y="12492320"/>
                </a:lnTo>
                <a:lnTo>
                  <a:pt x="0" y="12492320"/>
                </a:lnTo>
                <a:lnTo>
                  <a:pt x="0" y="0"/>
                </a:lnTo>
                <a:close/>
              </a:path>
            </a:pathLst>
          </a:custGeom>
          <a:blipFill>
            <a:blip r:embed="rId6"/>
            <a:stretch>
              <a:fillRect l="-29833"/>
            </a:stretch>
          </a:blipFill>
        </p:spPr>
        <p:txBody>
          <a:bodyPr/>
          <a:lstStyle/>
          <a:p>
            <a:endParaRPr lang="en-US"/>
          </a:p>
        </p:txBody>
      </p:sp>
      <p:grpSp>
        <p:nvGrpSpPr>
          <p:cNvPr id="6" name="Group 6"/>
          <p:cNvGrpSpPr/>
          <p:nvPr/>
        </p:nvGrpSpPr>
        <p:grpSpPr>
          <a:xfrm>
            <a:off x="9144000" y="3526361"/>
            <a:ext cx="4207884" cy="4216300"/>
            <a:chOff x="0" y="0"/>
            <a:chExt cx="6350000" cy="6362700"/>
          </a:xfrm>
        </p:grpSpPr>
        <p:sp>
          <p:nvSpPr>
            <p:cNvPr id="7" name="Freeform 7"/>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8" name="Group 8"/>
          <p:cNvGrpSpPr/>
          <p:nvPr/>
        </p:nvGrpSpPr>
        <p:grpSpPr>
          <a:xfrm>
            <a:off x="776062" y="2290924"/>
            <a:ext cx="3746333" cy="1813439"/>
            <a:chOff x="0" y="-141451"/>
            <a:chExt cx="4995111" cy="2417918"/>
          </a:xfrm>
        </p:grpSpPr>
        <p:sp>
          <p:nvSpPr>
            <p:cNvPr id="12" name="AutoShape 12"/>
            <p:cNvSpPr/>
            <p:nvPr/>
          </p:nvSpPr>
          <p:spPr>
            <a:xfrm>
              <a:off x="1868578" y="1636068"/>
              <a:ext cx="870872" cy="640399"/>
            </a:xfrm>
            <a:prstGeom prst="line">
              <a:avLst/>
            </a:prstGeom>
            <a:ln w="76200" cap="rnd">
              <a:solidFill>
                <a:srgbClr val="B8F2E6"/>
              </a:solidFill>
              <a:prstDash val="solid"/>
              <a:headEnd type="none" w="sm" len="sm"/>
              <a:tailEnd type="none" w="sm" len="sm"/>
            </a:ln>
          </p:spPr>
          <p:txBody>
            <a:bodyPr/>
            <a:lstStyle/>
            <a:p>
              <a:endParaRPr lang="en-US"/>
            </a:p>
          </p:txBody>
        </p:sp>
        <p:grpSp>
          <p:nvGrpSpPr>
            <p:cNvPr id="9" name="Group 9"/>
            <p:cNvGrpSpPr/>
            <p:nvPr/>
          </p:nvGrpSpPr>
          <p:grpSpPr>
            <a:xfrm>
              <a:off x="0" y="-141451"/>
              <a:ext cx="4995111" cy="1997939"/>
              <a:chOff x="0" y="-27941"/>
              <a:chExt cx="986689" cy="394655"/>
            </a:xfrm>
          </p:grpSpPr>
          <p:sp>
            <p:nvSpPr>
              <p:cNvPr id="10" name="Freeform 10"/>
              <p:cNvSpPr/>
              <p:nvPr/>
            </p:nvSpPr>
            <p:spPr>
              <a:xfrm>
                <a:off x="0" y="0"/>
                <a:ext cx="986689" cy="337505"/>
              </a:xfrm>
              <a:custGeom>
                <a:avLst/>
                <a:gdLst/>
                <a:ahLst/>
                <a:cxnLst/>
                <a:rect l="l" t="t" r="r" b="b"/>
                <a:pathLst>
                  <a:path w="986689" h="337505">
                    <a:moveTo>
                      <a:pt x="105393" y="0"/>
                    </a:moveTo>
                    <a:lnTo>
                      <a:pt x="881295" y="0"/>
                    </a:lnTo>
                    <a:cubicBezTo>
                      <a:pt x="939502" y="0"/>
                      <a:pt x="986689" y="47186"/>
                      <a:pt x="986689" y="105393"/>
                    </a:cubicBezTo>
                    <a:lnTo>
                      <a:pt x="986689" y="232111"/>
                    </a:lnTo>
                    <a:cubicBezTo>
                      <a:pt x="986689" y="290318"/>
                      <a:pt x="939502" y="337505"/>
                      <a:pt x="881295" y="337505"/>
                    </a:cubicBezTo>
                    <a:lnTo>
                      <a:pt x="105393" y="337505"/>
                    </a:lnTo>
                    <a:cubicBezTo>
                      <a:pt x="47186" y="337505"/>
                      <a:pt x="0" y="290318"/>
                      <a:pt x="0" y="232111"/>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endParaRPr lang="en-US"/>
              </a:p>
            </p:txBody>
          </p:sp>
          <p:sp>
            <p:nvSpPr>
              <p:cNvPr id="11" name="TextBox 11"/>
              <p:cNvSpPr txBox="1"/>
              <p:nvPr/>
            </p:nvSpPr>
            <p:spPr>
              <a:xfrm>
                <a:off x="0" y="-27941"/>
                <a:ext cx="98668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No… gracias, doctor…</a:t>
                </a:r>
              </a:p>
            </p:txBody>
          </p:sp>
        </p:grpSp>
      </p:grpSp>
      <p:grpSp>
        <p:nvGrpSpPr>
          <p:cNvPr id="13" name="Group 13"/>
          <p:cNvGrpSpPr/>
          <p:nvPr/>
        </p:nvGrpSpPr>
        <p:grpSpPr>
          <a:xfrm>
            <a:off x="9938807" y="22301"/>
            <a:ext cx="5888663" cy="1498454"/>
            <a:chOff x="0" y="-34829"/>
            <a:chExt cx="1550924" cy="394655"/>
          </a:xfrm>
        </p:grpSpPr>
        <p:sp>
          <p:nvSpPr>
            <p:cNvPr id="14" name="Freeform 14"/>
            <p:cNvSpPr/>
            <p:nvPr/>
          </p:nvSpPr>
          <p:spPr>
            <a:xfrm>
              <a:off x="0" y="0"/>
              <a:ext cx="1550924" cy="337505"/>
            </a:xfrm>
            <a:custGeom>
              <a:avLst/>
              <a:gdLst/>
              <a:ahLst/>
              <a:cxnLst/>
              <a:rect l="l" t="t" r="r" b="b"/>
              <a:pathLst>
                <a:path w="1550924" h="337505">
                  <a:moveTo>
                    <a:pt x="67051" y="0"/>
                  </a:moveTo>
                  <a:lnTo>
                    <a:pt x="1483873" y="0"/>
                  </a:lnTo>
                  <a:cubicBezTo>
                    <a:pt x="1520904" y="0"/>
                    <a:pt x="1550924" y="30020"/>
                    <a:pt x="1550924" y="67051"/>
                  </a:cubicBezTo>
                  <a:lnTo>
                    <a:pt x="1550924" y="270454"/>
                  </a:lnTo>
                  <a:cubicBezTo>
                    <a:pt x="1550924" y="307485"/>
                    <a:pt x="1520904" y="337505"/>
                    <a:pt x="1483873" y="337505"/>
                  </a:cubicBezTo>
                  <a:lnTo>
                    <a:pt x="67051" y="337505"/>
                  </a:lnTo>
                  <a:cubicBezTo>
                    <a:pt x="30020" y="337505"/>
                    <a:pt x="0" y="307485"/>
                    <a:pt x="0" y="270454"/>
                  </a:cubicBezTo>
                  <a:lnTo>
                    <a:pt x="0" y="67051"/>
                  </a:lnTo>
                  <a:cubicBezTo>
                    <a:pt x="0" y="30020"/>
                    <a:pt x="30020" y="0"/>
                    <a:pt x="67051" y="0"/>
                  </a:cubicBezTo>
                  <a:close/>
                </a:path>
              </a:pathLst>
            </a:custGeom>
            <a:solidFill>
              <a:srgbClr val="FEFAF6"/>
            </a:solidFill>
            <a:ln w="66675" cap="rnd">
              <a:solidFill>
                <a:srgbClr val="5E6472"/>
              </a:solidFill>
              <a:prstDash val="solid"/>
              <a:round/>
            </a:ln>
          </p:spPr>
          <p:txBody>
            <a:bodyPr/>
            <a:lstStyle/>
            <a:p>
              <a:endParaRPr lang="en-US"/>
            </a:p>
          </p:txBody>
        </p:sp>
        <p:sp>
          <p:nvSpPr>
            <p:cNvPr id="15" name="TextBox 15"/>
            <p:cNvSpPr txBox="1"/>
            <p:nvPr/>
          </p:nvSpPr>
          <p:spPr>
            <a:xfrm>
              <a:off x="0" y="-34829"/>
              <a:ext cx="1550924"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We’ll talk now about your options for comfort and next steps. Do you have any questions for me?</a:t>
              </a:r>
            </a:p>
          </p:txBody>
        </p:sp>
      </p:grpSp>
      <p:grpSp>
        <p:nvGrpSpPr>
          <p:cNvPr id="16" name="Group 16"/>
          <p:cNvGrpSpPr/>
          <p:nvPr/>
        </p:nvGrpSpPr>
        <p:grpSpPr>
          <a:xfrm>
            <a:off x="10592948" y="1436004"/>
            <a:ext cx="4612212" cy="2438553"/>
            <a:chOff x="0" y="0"/>
            <a:chExt cx="6149617" cy="3251404"/>
          </a:xfrm>
        </p:grpSpPr>
        <p:sp>
          <p:nvSpPr>
            <p:cNvPr id="17" name="AutoShape 17"/>
            <p:cNvSpPr/>
            <p:nvPr/>
          </p:nvSpPr>
          <p:spPr>
            <a:xfrm>
              <a:off x="3981840" y="2577489"/>
              <a:ext cx="1014278"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18" name="Group 18"/>
            <p:cNvGrpSpPr/>
            <p:nvPr/>
          </p:nvGrpSpPr>
          <p:grpSpPr>
            <a:xfrm>
              <a:off x="0" y="855317"/>
              <a:ext cx="6149617" cy="1997939"/>
              <a:chOff x="0" y="-27650"/>
              <a:chExt cx="1214739" cy="394655"/>
            </a:xfrm>
          </p:grpSpPr>
          <p:sp>
            <p:nvSpPr>
              <p:cNvPr id="19" name="Freeform 19"/>
              <p:cNvSpPr/>
              <p:nvPr/>
            </p:nvSpPr>
            <p:spPr>
              <a:xfrm>
                <a:off x="0" y="0"/>
                <a:ext cx="1214739" cy="337505"/>
              </a:xfrm>
              <a:custGeom>
                <a:avLst/>
                <a:gdLst/>
                <a:ahLst/>
                <a:cxnLst/>
                <a:rect l="l" t="t" r="r" b="b"/>
                <a:pathLst>
                  <a:path w="1214739" h="337505">
                    <a:moveTo>
                      <a:pt x="85607" y="0"/>
                    </a:moveTo>
                    <a:lnTo>
                      <a:pt x="1129132" y="0"/>
                    </a:lnTo>
                    <a:cubicBezTo>
                      <a:pt x="1151836" y="0"/>
                      <a:pt x="1173611" y="9019"/>
                      <a:pt x="1189665" y="25074"/>
                    </a:cubicBezTo>
                    <a:cubicBezTo>
                      <a:pt x="1205720" y="41128"/>
                      <a:pt x="1214739" y="62903"/>
                      <a:pt x="1214739" y="85607"/>
                    </a:cubicBezTo>
                    <a:lnTo>
                      <a:pt x="1214739" y="251898"/>
                    </a:lnTo>
                    <a:cubicBezTo>
                      <a:pt x="1214739" y="299177"/>
                      <a:pt x="1176411" y="337505"/>
                      <a:pt x="1129132" y="337505"/>
                    </a:cubicBezTo>
                    <a:lnTo>
                      <a:pt x="85607" y="337505"/>
                    </a:lnTo>
                    <a:cubicBezTo>
                      <a:pt x="38328" y="337505"/>
                      <a:pt x="0" y="299177"/>
                      <a:pt x="0" y="251898"/>
                    </a:cubicBezTo>
                    <a:lnTo>
                      <a:pt x="0" y="85607"/>
                    </a:lnTo>
                    <a:cubicBezTo>
                      <a:pt x="0" y="38328"/>
                      <a:pt x="38328" y="0"/>
                      <a:pt x="85607" y="0"/>
                    </a:cubicBezTo>
                    <a:close/>
                  </a:path>
                </a:pathLst>
              </a:custGeom>
              <a:solidFill>
                <a:srgbClr val="FEFAF6"/>
              </a:solidFill>
              <a:ln w="66675" cap="rnd">
                <a:solidFill>
                  <a:srgbClr val="5E6472"/>
                </a:solidFill>
                <a:prstDash val="solid"/>
                <a:round/>
              </a:ln>
            </p:spPr>
            <p:txBody>
              <a:bodyPr/>
              <a:lstStyle/>
              <a:p>
                <a:endParaRPr lang="en-US"/>
              </a:p>
            </p:txBody>
          </p:sp>
          <p:sp>
            <p:nvSpPr>
              <p:cNvPr id="20" name="TextBox 20"/>
              <p:cNvSpPr txBox="1"/>
              <p:nvPr/>
            </p:nvSpPr>
            <p:spPr>
              <a:xfrm>
                <a:off x="0" y="-27650"/>
                <a:ext cx="121473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You’re welcome. We’re here for you.</a:t>
                </a:r>
              </a:p>
            </p:txBody>
          </p:sp>
        </p:grpSp>
        <p:sp>
          <p:nvSpPr>
            <p:cNvPr id="21" name="AutoShape 21"/>
            <p:cNvSpPr/>
            <p:nvPr/>
          </p:nvSpPr>
          <p:spPr>
            <a:xfrm>
              <a:off x="5050207" y="0"/>
              <a:ext cx="0" cy="995295"/>
            </a:xfrm>
            <a:prstGeom prst="line">
              <a:avLst/>
            </a:prstGeom>
            <a:ln w="76200" cap="flat">
              <a:solidFill>
                <a:srgbClr val="5E6472"/>
              </a:solidFill>
              <a:prstDash val="solid"/>
              <a:headEnd type="none" w="sm" len="sm"/>
              <a:tailEnd type="none" w="sm" len="sm"/>
            </a:ln>
          </p:spPr>
          <p:txBody>
            <a:bodyPr/>
            <a:lstStyle/>
            <a:p>
              <a:endParaRPr lang="en-US"/>
            </a:p>
          </p:txBody>
        </p:sp>
      </p:grpSp>
      <p:grpSp>
        <p:nvGrpSpPr>
          <p:cNvPr id="22" name="Group 22"/>
          <p:cNvGrpSpPr/>
          <p:nvPr/>
        </p:nvGrpSpPr>
        <p:grpSpPr>
          <a:xfrm>
            <a:off x="5408497" y="1880267"/>
            <a:ext cx="4969505" cy="1856464"/>
            <a:chOff x="0" y="-137842"/>
            <a:chExt cx="6626006" cy="2475285"/>
          </a:xfrm>
        </p:grpSpPr>
        <p:sp>
          <p:nvSpPr>
            <p:cNvPr id="23" name="AutoShape 23"/>
            <p:cNvSpPr/>
            <p:nvPr/>
          </p:nvSpPr>
          <p:spPr>
            <a:xfrm>
              <a:off x="4541842" y="1625043"/>
              <a:ext cx="1498572" cy="712400"/>
            </a:xfrm>
            <a:prstGeom prst="line">
              <a:avLst/>
            </a:prstGeom>
            <a:ln w="76200" cap="rnd">
              <a:solidFill>
                <a:srgbClr val="FAF3DD"/>
              </a:solidFill>
              <a:prstDash val="solid"/>
              <a:headEnd type="none" w="sm" len="sm"/>
              <a:tailEnd type="none" w="sm" len="sm"/>
            </a:ln>
          </p:spPr>
          <p:txBody>
            <a:bodyPr/>
            <a:lstStyle/>
            <a:p>
              <a:endParaRPr lang="en-US"/>
            </a:p>
          </p:txBody>
        </p:sp>
        <p:grpSp>
          <p:nvGrpSpPr>
            <p:cNvPr id="24" name="Group 24"/>
            <p:cNvGrpSpPr/>
            <p:nvPr/>
          </p:nvGrpSpPr>
          <p:grpSpPr>
            <a:xfrm>
              <a:off x="0" y="-137842"/>
              <a:ext cx="6626006" cy="1925128"/>
              <a:chOff x="0" y="-27228"/>
              <a:chExt cx="1308841" cy="380272"/>
            </a:xfrm>
          </p:grpSpPr>
          <p:sp>
            <p:nvSpPr>
              <p:cNvPr id="25" name="Freeform 25"/>
              <p:cNvSpPr/>
              <p:nvPr/>
            </p:nvSpPr>
            <p:spPr>
              <a:xfrm>
                <a:off x="0" y="0"/>
                <a:ext cx="1308841" cy="323122"/>
              </a:xfrm>
              <a:custGeom>
                <a:avLst/>
                <a:gdLst/>
                <a:ahLst/>
                <a:cxnLst/>
                <a:rect l="l" t="t" r="r" b="b"/>
                <a:pathLst>
                  <a:path w="1308841" h="323122">
                    <a:moveTo>
                      <a:pt x="79452" y="0"/>
                    </a:moveTo>
                    <a:lnTo>
                      <a:pt x="1229389" y="0"/>
                    </a:lnTo>
                    <a:cubicBezTo>
                      <a:pt x="1250461" y="0"/>
                      <a:pt x="1270670" y="8371"/>
                      <a:pt x="1285570" y="23271"/>
                    </a:cubicBezTo>
                    <a:cubicBezTo>
                      <a:pt x="1300470" y="38171"/>
                      <a:pt x="1308841" y="58380"/>
                      <a:pt x="1308841" y="79452"/>
                    </a:cubicBezTo>
                    <a:lnTo>
                      <a:pt x="1308841" y="243670"/>
                    </a:lnTo>
                    <a:cubicBezTo>
                      <a:pt x="1308841" y="264742"/>
                      <a:pt x="1300470" y="284951"/>
                      <a:pt x="1285570" y="299851"/>
                    </a:cubicBezTo>
                    <a:cubicBezTo>
                      <a:pt x="1270670" y="314751"/>
                      <a:pt x="1250461" y="323122"/>
                      <a:pt x="1229389" y="323122"/>
                    </a:cubicBezTo>
                    <a:lnTo>
                      <a:pt x="79452" y="323122"/>
                    </a:lnTo>
                    <a:cubicBezTo>
                      <a:pt x="58380" y="323122"/>
                      <a:pt x="38171" y="314751"/>
                      <a:pt x="23271" y="299851"/>
                    </a:cubicBezTo>
                    <a:cubicBezTo>
                      <a:pt x="8371" y="284951"/>
                      <a:pt x="0" y="264742"/>
                      <a:pt x="0" y="243670"/>
                    </a:cubicBezTo>
                    <a:lnTo>
                      <a:pt x="0" y="79452"/>
                    </a:lnTo>
                    <a:cubicBezTo>
                      <a:pt x="0" y="58380"/>
                      <a:pt x="8371" y="38171"/>
                      <a:pt x="23271" y="23271"/>
                    </a:cubicBezTo>
                    <a:cubicBezTo>
                      <a:pt x="38171" y="8371"/>
                      <a:pt x="58380" y="0"/>
                      <a:pt x="79452" y="0"/>
                    </a:cubicBezTo>
                    <a:close/>
                  </a:path>
                </a:pathLst>
              </a:custGeom>
              <a:solidFill>
                <a:srgbClr val="FEFAF6"/>
              </a:solidFill>
              <a:ln w="66675" cap="rnd">
                <a:solidFill>
                  <a:srgbClr val="FAF3DD"/>
                </a:solidFill>
                <a:prstDash val="solid"/>
                <a:round/>
              </a:ln>
            </p:spPr>
            <p:txBody>
              <a:bodyPr/>
              <a:lstStyle/>
              <a:p>
                <a:endParaRPr lang="en-US"/>
              </a:p>
            </p:txBody>
          </p:sp>
          <p:sp>
            <p:nvSpPr>
              <p:cNvPr id="26" name="TextBox 26"/>
              <p:cNvSpPr txBox="1"/>
              <p:nvPr/>
            </p:nvSpPr>
            <p:spPr>
              <a:xfrm>
                <a:off x="0" y="-27228"/>
                <a:ext cx="1308841" cy="380272"/>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De nada. Estamos </a:t>
                </a:r>
                <a:r>
                  <a:rPr lang="en-US" sz="2000" err="1">
                    <a:solidFill>
                      <a:srgbClr val="000000"/>
                    </a:solidFill>
                    <a:latin typeface="Roboto"/>
                    <a:ea typeface="Roboto"/>
                    <a:cs typeface="Roboto"/>
                    <a:sym typeface="Roboto"/>
                  </a:rPr>
                  <a:t>aquí</a:t>
                </a:r>
                <a:r>
                  <a:rPr lang="en-US" sz="2000">
                    <a:solidFill>
                      <a:srgbClr val="000000"/>
                    </a:solidFill>
                    <a:latin typeface="Roboto"/>
                    <a:ea typeface="Roboto"/>
                    <a:cs typeface="Roboto"/>
                    <a:sym typeface="Roboto"/>
                  </a:rPr>
                  <a:t> para </a:t>
                </a:r>
                <a:r>
                  <a:rPr lang="en-US" sz="2000" err="1">
                    <a:solidFill>
                      <a:srgbClr val="000000"/>
                    </a:solidFill>
                    <a:latin typeface="Roboto"/>
                    <a:ea typeface="Roboto"/>
                    <a:cs typeface="Roboto"/>
                    <a:sym typeface="Roboto"/>
                  </a:rPr>
                  <a:t>usted</a:t>
                </a:r>
                <a:r>
                  <a:rPr lang="en-US" sz="2000">
                    <a:solidFill>
                      <a:srgbClr val="000000"/>
                    </a:solidFill>
                    <a:latin typeface="Roboto"/>
                    <a:ea typeface="Roboto"/>
                    <a:cs typeface="Roboto"/>
                    <a:sym typeface="Roboto"/>
                  </a:rPr>
                  <a:t>.</a:t>
                </a:r>
              </a:p>
            </p:txBody>
          </p:sp>
        </p:grpSp>
      </p:grpSp>
      <p:grpSp>
        <p:nvGrpSpPr>
          <p:cNvPr id="27" name="Group 27"/>
          <p:cNvGrpSpPr/>
          <p:nvPr/>
        </p:nvGrpSpPr>
        <p:grpSpPr>
          <a:xfrm>
            <a:off x="0" y="122286"/>
            <a:ext cx="5408497" cy="1150567"/>
            <a:chOff x="0" y="-24397"/>
            <a:chExt cx="1561771" cy="332241"/>
          </a:xfrm>
        </p:grpSpPr>
        <p:sp>
          <p:nvSpPr>
            <p:cNvPr id="28" name="Freeform 28"/>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29" name="TextBox 29"/>
            <p:cNvSpPr txBox="1"/>
            <p:nvPr/>
          </p:nvSpPr>
          <p:spPr>
            <a:xfrm>
              <a:off x="0" y="-24397"/>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8909186" y="2854812"/>
            <a:ext cx="7796266" cy="3629025"/>
          </a:xfrm>
          <a:prstGeom prst="rect">
            <a:avLst/>
          </a:prstGeom>
        </p:spPr>
        <p:txBody>
          <a:bodyPr lIns="0" tIns="0" rIns="0" bIns="0" rtlCol="0" anchor="t">
            <a:spAutoFit/>
          </a:bodyPr>
          <a:lstStyle/>
          <a:p>
            <a:pPr marL="0" lvl="0" indent="0" algn="ctr">
              <a:lnSpc>
                <a:spcPts val="7195"/>
              </a:lnSpc>
              <a:spcBef>
                <a:spcPct val="0"/>
              </a:spcBef>
            </a:pPr>
            <a:r>
              <a:rPr lang="en-US" sz="5996" b="1">
                <a:solidFill>
                  <a:srgbClr val="010204"/>
                </a:solidFill>
                <a:latin typeface="Roboto Bold"/>
                <a:ea typeface="Roboto Bold"/>
                <a:cs typeface="Roboto Bold"/>
                <a:sym typeface="Roboto Bold"/>
              </a:rPr>
              <a:t>What respectful care practices did you observe in this scenario?</a:t>
            </a:r>
          </a:p>
        </p:txBody>
      </p:sp>
      <p:sp>
        <p:nvSpPr>
          <p:cNvPr id="3" name="Freeform 3"/>
          <p:cNvSpPr/>
          <p:nvPr/>
        </p:nvSpPr>
        <p:spPr>
          <a:xfrm>
            <a:off x="0" y="0"/>
            <a:ext cx="7716910" cy="10287000"/>
          </a:xfrm>
          <a:custGeom>
            <a:avLst/>
            <a:gdLst/>
            <a:ahLst/>
            <a:cxnLst/>
            <a:rect l="l" t="t" r="r" b="b"/>
            <a:pathLst>
              <a:path w="7716910" h="10287000">
                <a:moveTo>
                  <a:pt x="0" y="0"/>
                </a:moveTo>
                <a:lnTo>
                  <a:pt x="7716910" y="0"/>
                </a:lnTo>
                <a:lnTo>
                  <a:pt x="7716910" y="10287000"/>
                </a:lnTo>
                <a:lnTo>
                  <a:pt x="0" y="10287000"/>
                </a:lnTo>
                <a:lnTo>
                  <a:pt x="0" y="0"/>
                </a:lnTo>
                <a:close/>
              </a:path>
            </a:pathLst>
          </a:custGeom>
          <a:blipFill>
            <a:blip r:embed="rId3"/>
            <a:stretch>
              <a:fillRect r="-99862"/>
            </a:stretch>
          </a:blipFill>
        </p:spPr>
        <p:txBody>
          <a:bodyPr/>
          <a:lstStyle/>
          <a:p>
            <a:endParaRPr lang="en-US"/>
          </a:p>
        </p:txBody>
      </p:sp>
      <p:sp>
        <p:nvSpPr>
          <p:cNvPr id="4" name="Freeform 4"/>
          <p:cNvSpPr/>
          <p:nvPr/>
        </p:nvSpPr>
        <p:spPr>
          <a:xfrm>
            <a:off x="-4970511" y="0"/>
            <a:ext cx="12687421" cy="10287000"/>
          </a:xfrm>
          <a:custGeom>
            <a:avLst/>
            <a:gdLst/>
            <a:ahLst/>
            <a:cxnLst/>
            <a:rect l="l" t="t" r="r" b="b"/>
            <a:pathLst>
              <a:path w="12687421" h="10287000">
                <a:moveTo>
                  <a:pt x="0" y="0"/>
                </a:moveTo>
                <a:lnTo>
                  <a:pt x="12687421" y="0"/>
                </a:lnTo>
                <a:lnTo>
                  <a:pt x="12687421" y="10287000"/>
                </a:lnTo>
                <a:lnTo>
                  <a:pt x="0" y="10287000"/>
                </a:lnTo>
                <a:lnTo>
                  <a:pt x="0" y="0"/>
                </a:lnTo>
                <a:close/>
              </a:path>
            </a:pathLst>
          </a:custGeom>
          <a:blipFill>
            <a:blip r:embed="rId4"/>
            <a:stretch>
              <a:fillRect l="-9952" r="-11668"/>
            </a:stretch>
          </a:blipFill>
        </p:spPr>
        <p:txBody>
          <a:bodyP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85844" y="822970"/>
            <a:ext cx="18459689" cy="1506835"/>
            <a:chOff x="0" y="0"/>
            <a:chExt cx="9392053" cy="766658"/>
          </a:xfrm>
        </p:grpSpPr>
        <p:sp>
          <p:nvSpPr>
            <p:cNvPr id="3" name="Freeform 3"/>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4" name="TextBox 4"/>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01696" y="3401467"/>
            <a:ext cx="7439140" cy="1819275"/>
            <a:chOff x="0" y="0"/>
            <a:chExt cx="9918853" cy="2425700"/>
          </a:xfrm>
        </p:grpSpPr>
        <p:grpSp>
          <p:nvGrpSpPr>
            <p:cNvPr id="6" name="Group 6"/>
            <p:cNvGrpSpPr/>
            <p:nvPr/>
          </p:nvGrpSpPr>
          <p:grpSpPr>
            <a:xfrm>
              <a:off x="203200" y="203200"/>
              <a:ext cx="9715653" cy="2222500"/>
              <a:chOff x="0" y="0"/>
              <a:chExt cx="1919141" cy="439012"/>
            </a:xfrm>
          </p:grpSpPr>
          <p:sp>
            <p:nvSpPr>
              <p:cNvPr id="7" name="Freeform 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p:spPr>
            <p:txBody>
              <a:bodyPr/>
              <a:lstStyle/>
              <a:p>
                <a:endParaRPr lang="en-US"/>
              </a:p>
            </p:txBody>
          </p:sp>
          <p:sp>
            <p:nvSpPr>
              <p:cNvPr id="8" name="TextBox 8"/>
              <p:cNvSpPr txBox="1"/>
              <p:nvPr/>
            </p:nvSpPr>
            <p:spPr>
              <a:xfrm>
                <a:off x="0" y="-47625"/>
                <a:ext cx="1919141" cy="486637"/>
              </a:xfrm>
              <a:prstGeom prst="rect">
                <a:avLst/>
              </a:prstGeom>
            </p:spPr>
            <p:txBody>
              <a:bodyPr lIns="50800" tIns="50800" rIns="50800" bIns="50800" rtlCol="0" anchor="ctr"/>
              <a:lstStyle/>
              <a:p>
                <a:pPr algn="ctr">
                  <a:lnSpc>
                    <a:spcPts val="3359"/>
                  </a:lnSpc>
                </a:pPr>
                <a:endParaRPr/>
              </a:p>
            </p:txBody>
          </p:sp>
        </p:grpSp>
        <p:sp>
          <p:nvSpPr>
            <p:cNvPr id="9" name="TextBox 9"/>
            <p:cNvSpPr txBox="1"/>
            <p:nvPr/>
          </p:nvSpPr>
          <p:spPr>
            <a:xfrm>
              <a:off x="853342" y="517102"/>
              <a:ext cx="8415369"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10" name="Group 10"/>
            <p:cNvGrpSpPr/>
            <p:nvPr/>
          </p:nvGrpSpPr>
          <p:grpSpPr>
            <a:xfrm>
              <a:off x="0" y="0"/>
              <a:ext cx="9715653" cy="2222500"/>
              <a:chOff x="0" y="0"/>
              <a:chExt cx="1919141" cy="439012"/>
            </a:xfrm>
          </p:grpSpPr>
          <p:sp>
            <p:nvSpPr>
              <p:cNvPr id="11" name="Freeform 11"/>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p:spPr>
            <p:txBody>
              <a:bodyPr/>
              <a:lstStyle/>
              <a:p>
                <a:endParaRPr lang="en-US"/>
              </a:p>
            </p:txBody>
          </p:sp>
          <p:sp>
            <p:nvSpPr>
              <p:cNvPr id="12" name="TextBox 12"/>
              <p:cNvSpPr txBox="1"/>
              <p:nvPr/>
            </p:nvSpPr>
            <p:spPr>
              <a:xfrm>
                <a:off x="0" y="-47625"/>
                <a:ext cx="1919141" cy="486637"/>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650142" y="650875"/>
              <a:ext cx="8415369" cy="740622"/>
            </a:xfrm>
            <a:prstGeom prst="rect">
              <a:avLst/>
            </a:prstGeom>
          </p:spPr>
          <p:txBody>
            <a:bodyPr lIns="0" tIns="0" rIns="0" bIns="0" rtlCol="0" anchor="t">
              <a:spAutoFit/>
            </a:bodyPr>
            <a:lstStyle/>
            <a:p>
              <a:pPr marL="0" lvl="0" indent="0" algn="ctr">
                <a:lnSpc>
                  <a:spcPts val="4690"/>
                </a:lnSpc>
                <a:spcBef>
                  <a:spcPct val="0"/>
                </a:spcBef>
              </a:pPr>
              <a:r>
                <a:rPr lang="en-US" sz="3350">
                  <a:solidFill>
                    <a:srgbClr val="010204"/>
                  </a:solidFill>
                  <a:latin typeface="Roboto"/>
                  <a:ea typeface="Roboto"/>
                  <a:cs typeface="Roboto"/>
                  <a:sym typeface="Roboto"/>
                </a:rPr>
                <a:t>Knocked before entering</a:t>
              </a:r>
            </a:p>
          </p:txBody>
        </p:sp>
      </p:grpSp>
      <p:grpSp>
        <p:nvGrpSpPr>
          <p:cNvPr id="14" name="Group 14"/>
          <p:cNvGrpSpPr/>
          <p:nvPr/>
        </p:nvGrpSpPr>
        <p:grpSpPr>
          <a:xfrm>
            <a:off x="9247164" y="3401467"/>
            <a:ext cx="7439140" cy="1819275"/>
            <a:chOff x="0" y="0"/>
            <a:chExt cx="9918853" cy="2425700"/>
          </a:xfrm>
        </p:grpSpPr>
        <p:grpSp>
          <p:nvGrpSpPr>
            <p:cNvPr id="15" name="Group 15"/>
            <p:cNvGrpSpPr/>
            <p:nvPr/>
          </p:nvGrpSpPr>
          <p:grpSpPr>
            <a:xfrm>
              <a:off x="203200" y="203200"/>
              <a:ext cx="9715653" cy="2222500"/>
              <a:chOff x="0" y="0"/>
              <a:chExt cx="1919141" cy="439012"/>
            </a:xfrm>
          </p:grpSpPr>
          <p:sp>
            <p:nvSpPr>
              <p:cNvPr id="16" name="Freeform 1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17" name="TextBox 17"/>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18" name="TextBox 18"/>
            <p:cNvSpPr txBox="1"/>
            <p:nvPr/>
          </p:nvSpPr>
          <p:spPr>
            <a:xfrm>
              <a:off x="488966" y="517102"/>
              <a:ext cx="9156820"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19" name="Group 19"/>
            <p:cNvGrpSpPr/>
            <p:nvPr/>
          </p:nvGrpSpPr>
          <p:grpSpPr>
            <a:xfrm>
              <a:off x="0" y="0"/>
              <a:ext cx="9715653" cy="2222500"/>
              <a:chOff x="0" y="0"/>
              <a:chExt cx="1919141" cy="439012"/>
            </a:xfrm>
          </p:grpSpPr>
          <p:sp>
            <p:nvSpPr>
              <p:cNvPr id="20" name="Freeform 20"/>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21" name="TextBox 21"/>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2" name="TextBox 22"/>
            <p:cNvSpPr txBox="1"/>
            <p:nvPr/>
          </p:nvSpPr>
          <p:spPr>
            <a:xfrm>
              <a:off x="285766" y="650875"/>
              <a:ext cx="9156820" cy="740622"/>
            </a:xfrm>
            <a:prstGeom prst="rect">
              <a:avLst/>
            </a:prstGeom>
          </p:spPr>
          <p:txBody>
            <a:bodyPr lIns="0" tIns="0" rIns="0" bIns="0" rtlCol="0" anchor="t">
              <a:spAutoFit/>
            </a:bodyPr>
            <a:lstStyle/>
            <a:p>
              <a:pPr marL="0" lvl="0" indent="0" algn="ctr">
                <a:lnSpc>
                  <a:spcPts val="4690"/>
                </a:lnSpc>
                <a:spcBef>
                  <a:spcPct val="0"/>
                </a:spcBef>
              </a:pPr>
              <a:r>
                <a:rPr lang="en-US" sz="3350">
                  <a:solidFill>
                    <a:srgbClr val="010204"/>
                  </a:solidFill>
                  <a:latin typeface="Roboto"/>
                  <a:ea typeface="Roboto"/>
                  <a:cs typeface="Roboto"/>
                  <a:sym typeface="Roboto"/>
                </a:rPr>
                <a:t>Introduced self by name and role</a:t>
              </a:r>
            </a:p>
          </p:txBody>
        </p:sp>
      </p:grpSp>
      <p:grpSp>
        <p:nvGrpSpPr>
          <p:cNvPr id="23" name="Group 23"/>
          <p:cNvGrpSpPr/>
          <p:nvPr/>
        </p:nvGrpSpPr>
        <p:grpSpPr>
          <a:xfrm>
            <a:off x="1601696" y="5324342"/>
            <a:ext cx="7439140" cy="1819275"/>
            <a:chOff x="0" y="0"/>
            <a:chExt cx="9918853" cy="2425700"/>
          </a:xfrm>
        </p:grpSpPr>
        <p:grpSp>
          <p:nvGrpSpPr>
            <p:cNvPr id="24" name="Group 24"/>
            <p:cNvGrpSpPr/>
            <p:nvPr/>
          </p:nvGrpSpPr>
          <p:grpSpPr>
            <a:xfrm>
              <a:off x="203200" y="203200"/>
              <a:ext cx="9715653" cy="2222500"/>
              <a:chOff x="0" y="0"/>
              <a:chExt cx="1919141" cy="439012"/>
            </a:xfrm>
          </p:grpSpPr>
          <p:sp>
            <p:nvSpPr>
              <p:cNvPr id="25" name="Freeform 25"/>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26" name="TextBox 26"/>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7" name="TextBox 27"/>
            <p:cNvSpPr txBox="1"/>
            <p:nvPr/>
          </p:nvSpPr>
          <p:spPr>
            <a:xfrm>
              <a:off x="100118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28" name="Group 28"/>
            <p:cNvGrpSpPr/>
            <p:nvPr/>
          </p:nvGrpSpPr>
          <p:grpSpPr>
            <a:xfrm>
              <a:off x="0" y="0"/>
              <a:ext cx="9715653" cy="2222500"/>
              <a:chOff x="0" y="0"/>
              <a:chExt cx="1919141" cy="439012"/>
            </a:xfrm>
          </p:grpSpPr>
          <p:sp>
            <p:nvSpPr>
              <p:cNvPr id="29" name="Freeform 29"/>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30" name="TextBox 30"/>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31" name="TextBox 31"/>
            <p:cNvSpPr txBox="1"/>
            <p:nvPr/>
          </p:nvSpPr>
          <p:spPr>
            <a:xfrm>
              <a:off x="797985" y="362585"/>
              <a:ext cx="8119683" cy="1528022"/>
            </a:xfrm>
            <a:prstGeom prst="rect">
              <a:avLst/>
            </a:prstGeom>
          </p:spPr>
          <p:txBody>
            <a:bodyPr lIns="0" tIns="0" rIns="0" bIns="0" rtlCol="0" anchor="t">
              <a:spAutoFit/>
            </a:bodyPr>
            <a:lstStyle/>
            <a:p>
              <a:pPr marL="0" lvl="0" indent="0" algn="ctr">
                <a:lnSpc>
                  <a:spcPts val="4690"/>
                </a:lnSpc>
                <a:spcBef>
                  <a:spcPct val="0"/>
                </a:spcBef>
              </a:pPr>
              <a:r>
                <a:rPr lang="en-US" sz="3350">
                  <a:solidFill>
                    <a:srgbClr val="010204"/>
                  </a:solidFill>
                  <a:latin typeface="Roboto"/>
                  <a:ea typeface="Roboto"/>
                  <a:cs typeface="Roboto"/>
                  <a:sym typeface="Roboto"/>
                </a:rPr>
                <a:t>Sat at eye level, made eye contact</a:t>
              </a:r>
            </a:p>
          </p:txBody>
        </p:sp>
      </p:grpSp>
      <p:grpSp>
        <p:nvGrpSpPr>
          <p:cNvPr id="32" name="Group 32"/>
          <p:cNvGrpSpPr/>
          <p:nvPr/>
        </p:nvGrpSpPr>
        <p:grpSpPr>
          <a:xfrm>
            <a:off x="9247164" y="5324342"/>
            <a:ext cx="7439140" cy="1819275"/>
            <a:chOff x="0" y="0"/>
            <a:chExt cx="9918853" cy="2425700"/>
          </a:xfrm>
        </p:grpSpPr>
        <p:grpSp>
          <p:nvGrpSpPr>
            <p:cNvPr id="33" name="Group 33"/>
            <p:cNvGrpSpPr/>
            <p:nvPr/>
          </p:nvGrpSpPr>
          <p:grpSpPr>
            <a:xfrm>
              <a:off x="203200" y="203200"/>
              <a:ext cx="9715653" cy="2222500"/>
              <a:chOff x="0" y="0"/>
              <a:chExt cx="1919141" cy="439012"/>
            </a:xfrm>
          </p:grpSpPr>
          <p:sp>
            <p:nvSpPr>
              <p:cNvPr id="34" name="Freeform 34"/>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35" name="TextBox 35"/>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36" name="TextBox 36"/>
            <p:cNvSpPr txBox="1"/>
            <p:nvPr/>
          </p:nvSpPr>
          <p:spPr>
            <a:xfrm>
              <a:off x="1007535" y="286385"/>
              <a:ext cx="8119683" cy="643254"/>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37" name="Group 37"/>
            <p:cNvGrpSpPr/>
            <p:nvPr/>
          </p:nvGrpSpPr>
          <p:grpSpPr>
            <a:xfrm>
              <a:off x="0" y="0"/>
              <a:ext cx="9715653" cy="2222500"/>
              <a:chOff x="0" y="0"/>
              <a:chExt cx="1919141" cy="439012"/>
            </a:xfrm>
          </p:grpSpPr>
          <p:sp>
            <p:nvSpPr>
              <p:cNvPr id="38" name="Freeform 3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39" name="TextBox 39"/>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0" name="TextBox 40"/>
            <p:cNvSpPr txBox="1"/>
            <p:nvPr/>
          </p:nvSpPr>
          <p:spPr>
            <a:xfrm>
              <a:off x="804335" y="362585"/>
              <a:ext cx="8119683" cy="1528022"/>
            </a:xfrm>
            <a:prstGeom prst="rect">
              <a:avLst/>
            </a:prstGeom>
          </p:spPr>
          <p:txBody>
            <a:bodyPr lIns="0" tIns="0" rIns="0" bIns="0" rtlCol="0" anchor="t">
              <a:spAutoFit/>
            </a:bodyPr>
            <a:lstStyle/>
            <a:p>
              <a:pPr marL="0" lvl="0" indent="0" algn="ctr">
                <a:lnSpc>
                  <a:spcPts val="4690"/>
                </a:lnSpc>
                <a:spcBef>
                  <a:spcPct val="0"/>
                </a:spcBef>
              </a:pPr>
              <a:r>
                <a:rPr lang="en-US" sz="3350">
                  <a:solidFill>
                    <a:srgbClr val="010204"/>
                  </a:solidFill>
                  <a:latin typeface="Roboto"/>
                  <a:ea typeface="Roboto"/>
                  <a:cs typeface="Roboto"/>
                  <a:sym typeface="Roboto"/>
                </a:rPr>
                <a:t>Used preferred language (through interpreter)</a:t>
              </a:r>
            </a:p>
          </p:txBody>
        </p:sp>
      </p:grpSp>
      <p:grpSp>
        <p:nvGrpSpPr>
          <p:cNvPr id="41" name="Group 41"/>
          <p:cNvGrpSpPr/>
          <p:nvPr/>
        </p:nvGrpSpPr>
        <p:grpSpPr>
          <a:xfrm>
            <a:off x="1601696" y="7248392"/>
            <a:ext cx="7439140" cy="1819275"/>
            <a:chOff x="0" y="0"/>
            <a:chExt cx="9918853" cy="2425700"/>
          </a:xfrm>
        </p:grpSpPr>
        <p:grpSp>
          <p:nvGrpSpPr>
            <p:cNvPr id="42" name="Group 42"/>
            <p:cNvGrpSpPr/>
            <p:nvPr/>
          </p:nvGrpSpPr>
          <p:grpSpPr>
            <a:xfrm>
              <a:off x="203200" y="203200"/>
              <a:ext cx="9715653" cy="2222500"/>
              <a:chOff x="0" y="0"/>
              <a:chExt cx="1919141" cy="439012"/>
            </a:xfrm>
          </p:grpSpPr>
          <p:sp>
            <p:nvSpPr>
              <p:cNvPr id="43" name="Freeform 43"/>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44" name="TextBox 44"/>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5" name="TextBox 45"/>
            <p:cNvSpPr txBox="1"/>
            <p:nvPr/>
          </p:nvSpPr>
          <p:spPr>
            <a:xfrm>
              <a:off x="1001185" y="622935"/>
              <a:ext cx="8119683" cy="643255"/>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46" name="Group 46"/>
            <p:cNvGrpSpPr/>
            <p:nvPr/>
          </p:nvGrpSpPr>
          <p:grpSpPr>
            <a:xfrm>
              <a:off x="0" y="0"/>
              <a:ext cx="9715653" cy="2222500"/>
              <a:chOff x="0" y="0"/>
              <a:chExt cx="1919141" cy="439012"/>
            </a:xfrm>
          </p:grpSpPr>
          <p:sp>
            <p:nvSpPr>
              <p:cNvPr id="47" name="Freeform 4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48" name="TextBox 48"/>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9" name="TextBox 49"/>
            <p:cNvSpPr txBox="1"/>
            <p:nvPr/>
          </p:nvSpPr>
          <p:spPr>
            <a:xfrm>
              <a:off x="797985" y="313902"/>
              <a:ext cx="8119683" cy="1528022"/>
            </a:xfrm>
            <a:prstGeom prst="rect">
              <a:avLst/>
            </a:prstGeom>
          </p:spPr>
          <p:txBody>
            <a:bodyPr lIns="0" tIns="0" rIns="0" bIns="0" rtlCol="0" anchor="t">
              <a:spAutoFit/>
            </a:bodyPr>
            <a:lstStyle/>
            <a:p>
              <a:pPr marL="0" lvl="0" indent="0" algn="ctr">
                <a:lnSpc>
                  <a:spcPts val="4690"/>
                </a:lnSpc>
                <a:spcBef>
                  <a:spcPct val="0"/>
                </a:spcBef>
              </a:pPr>
              <a:r>
                <a:rPr lang="en-US" sz="3350">
                  <a:solidFill>
                    <a:srgbClr val="010204"/>
                  </a:solidFill>
                  <a:latin typeface="Roboto"/>
                  <a:ea typeface="Roboto"/>
                  <a:cs typeface="Roboto"/>
                  <a:sym typeface="Roboto"/>
                </a:rPr>
                <a:t>Asked about support person’s presence—honored choice</a:t>
              </a:r>
            </a:p>
          </p:txBody>
        </p:sp>
      </p:grpSp>
      <p:grpSp>
        <p:nvGrpSpPr>
          <p:cNvPr id="50" name="Group 50"/>
          <p:cNvGrpSpPr/>
          <p:nvPr/>
        </p:nvGrpSpPr>
        <p:grpSpPr>
          <a:xfrm>
            <a:off x="9247164" y="7248392"/>
            <a:ext cx="7439140" cy="1819275"/>
            <a:chOff x="0" y="0"/>
            <a:chExt cx="9918853" cy="2425700"/>
          </a:xfrm>
        </p:grpSpPr>
        <p:grpSp>
          <p:nvGrpSpPr>
            <p:cNvPr id="51" name="Group 51"/>
            <p:cNvGrpSpPr/>
            <p:nvPr/>
          </p:nvGrpSpPr>
          <p:grpSpPr>
            <a:xfrm>
              <a:off x="203200" y="203200"/>
              <a:ext cx="9715653" cy="2222500"/>
              <a:chOff x="0" y="0"/>
              <a:chExt cx="1919141" cy="439012"/>
            </a:xfrm>
          </p:grpSpPr>
          <p:sp>
            <p:nvSpPr>
              <p:cNvPr id="52" name="Freeform 52"/>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53" name="TextBox 53"/>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4" name="TextBox 54"/>
            <p:cNvSpPr txBox="1"/>
            <p:nvPr/>
          </p:nvSpPr>
          <p:spPr>
            <a:xfrm>
              <a:off x="100753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55" name="Group 55"/>
            <p:cNvGrpSpPr/>
            <p:nvPr/>
          </p:nvGrpSpPr>
          <p:grpSpPr>
            <a:xfrm>
              <a:off x="0" y="0"/>
              <a:ext cx="9715653" cy="2222500"/>
              <a:chOff x="0" y="0"/>
              <a:chExt cx="1919141" cy="439012"/>
            </a:xfrm>
          </p:grpSpPr>
          <p:sp>
            <p:nvSpPr>
              <p:cNvPr id="56" name="Freeform 5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57" name="TextBox 57"/>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8" name="TextBox 58"/>
            <p:cNvSpPr txBox="1"/>
            <p:nvPr/>
          </p:nvSpPr>
          <p:spPr>
            <a:xfrm>
              <a:off x="797985" y="707602"/>
              <a:ext cx="8119683" cy="740622"/>
            </a:xfrm>
            <a:prstGeom prst="rect">
              <a:avLst/>
            </a:prstGeom>
          </p:spPr>
          <p:txBody>
            <a:bodyPr lIns="0" tIns="0" rIns="0" bIns="0" rtlCol="0" anchor="t">
              <a:spAutoFit/>
            </a:bodyPr>
            <a:lstStyle/>
            <a:p>
              <a:pPr marL="0" lvl="0" indent="0" algn="ctr">
                <a:lnSpc>
                  <a:spcPts val="4690"/>
                </a:lnSpc>
                <a:spcBef>
                  <a:spcPct val="0"/>
                </a:spcBef>
              </a:pPr>
              <a:r>
                <a:rPr lang="en-US" sz="3350">
                  <a:solidFill>
                    <a:srgbClr val="010204"/>
                  </a:solidFill>
                  <a:latin typeface="Roboto"/>
                  <a:ea typeface="Roboto"/>
                  <a:cs typeface="Roboto"/>
                  <a:sym typeface="Roboto"/>
                </a:rPr>
                <a:t>Closed curtain for privacy</a:t>
              </a:r>
            </a:p>
          </p:txBody>
        </p:sp>
      </p:grpSp>
      <p:sp>
        <p:nvSpPr>
          <p:cNvPr id="59" name="TextBox 59"/>
          <p:cNvSpPr txBox="1"/>
          <p:nvPr/>
        </p:nvSpPr>
        <p:spPr>
          <a:xfrm>
            <a:off x="1028700" y="1147763"/>
            <a:ext cx="14058900" cy="847725"/>
          </a:xfrm>
          <a:prstGeom prst="rect">
            <a:avLst/>
          </a:prstGeom>
        </p:spPr>
        <p:txBody>
          <a:bodyPr wrap="square" lIns="0" tIns="0" rIns="0" bIns="0" rtlCol="0" anchor="t">
            <a:spAutoFit/>
          </a:bodyPr>
          <a:lstStyle/>
          <a:p>
            <a:pPr algn="l">
              <a:lnSpc>
                <a:spcPts val="6600"/>
              </a:lnSpc>
            </a:pPr>
            <a:r>
              <a:rPr lang="en-US" sz="5500" b="1">
                <a:solidFill>
                  <a:srgbClr val="010204"/>
                </a:solidFill>
                <a:latin typeface="Roboto Slab Bold"/>
                <a:ea typeface="Roboto Slab Bold"/>
                <a:cs typeface="Roboto Slab Bold"/>
                <a:sym typeface="Roboto Slab Bold"/>
              </a:rPr>
              <a:t>RESPECTFUL PRACTICES HIGHLIGHTED</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85844" y="822970"/>
            <a:ext cx="18459689" cy="1506835"/>
            <a:chOff x="0" y="0"/>
            <a:chExt cx="9392053" cy="766658"/>
          </a:xfrm>
        </p:grpSpPr>
        <p:sp>
          <p:nvSpPr>
            <p:cNvPr id="3" name="Freeform 3"/>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4" name="TextBox 4"/>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0002816" y="5522462"/>
            <a:ext cx="6089762" cy="499110"/>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6" name="Group 6"/>
          <p:cNvGrpSpPr/>
          <p:nvPr/>
        </p:nvGrpSpPr>
        <p:grpSpPr>
          <a:xfrm>
            <a:off x="1601696" y="3401467"/>
            <a:ext cx="7439140" cy="1819275"/>
            <a:chOff x="0" y="0"/>
            <a:chExt cx="9918853" cy="2425700"/>
          </a:xfrm>
        </p:grpSpPr>
        <p:grpSp>
          <p:nvGrpSpPr>
            <p:cNvPr id="7" name="Group 7"/>
            <p:cNvGrpSpPr/>
            <p:nvPr/>
          </p:nvGrpSpPr>
          <p:grpSpPr>
            <a:xfrm>
              <a:off x="203200" y="203200"/>
              <a:ext cx="9715653" cy="2222500"/>
              <a:chOff x="0" y="0"/>
              <a:chExt cx="1919141" cy="439012"/>
            </a:xfrm>
          </p:grpSpPr>
          <p:sp>
            <p:nvSpPr>
              <p:cNvPr id="8" name="Freeform 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p:spPr>
            <p:txBody>
              <a:bodyPr/>
              <a:lstStyle/>
              <a:p>
                <a:endParaRPr lang="en-US"/>
              </a:p>
            </p:txBody>
          </p:sp>
          <p:sp>
            <p:nvSpPr>
              <p:cNvPr id="9" name="TextBox 9"/>
              <p:cNvSpPr txBox="1"/>
              <p:nvPr/>
            </p:nvSpPr>
            <p:spPr>
              <a:xfrm>
                <a:off x="0" y="-47625"/>
                <a:ext cx="1919141" cy="486637"/>
              </a:xfrm>
              <a:prstGeom prst="rect">
                <a:avLst/>
              </a:prstGeom>
            </p:spPr>
            <p:txBody>
              <a:bodyPr lIns="50800" tIns="50800" rIns="50800" bIns="50800" rtlCol="0" anchor="ctr"/>
              <a:lstStyle/>
              <a:p>
                <a:pPr algn="ctr">
                  <a:lnSpc>
                    <a:spcPts val="3359"/>
                  </a:lnSpc>
                </a:pPr>
                <a:endParaRPr/>
              </a:p>
            </p:txBody>
          </p:sp>
        </p:grpSp>
        <p:sp>
          <p:nvSpPr>
            <p:cNvPr id="10" name="TextBox 10"/>
            <p:cNvSpPr txBox="1"/>
            <p:nvPr/>
          </p:nvSpPr>
          <p:spPr>
            <a:xfrm>
              <a:off x="853342" y="517102"/>
              <a:ext cx="8415369"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11" name="Group 11"/>
            <p:cNvGrpSpPr/>
            <p:nvPr/>
          </p:nvGrpSpPr>
          <p:grpSpPr>
            <a:xfrm>
              <a:off x="0" y="0"/>
              <a:ext cx="9715653" cy="2222500"/>
              <a:chOff x="0" y="0"/>
              <a:chExt cx="1919141" cy="439012"/>
            </a:xfrm>
          </p:grpSpPr>
          <p:sp>
            <p:nvSpPr>
              <p:cNvPr id="12" name="Freeform 12"/>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p:spPr>
            <p:txBody>
              <a:bodyPr/>
              <a:lstStyle/>
              <a:p>
                <a:endParaRPr lang="en-US"/>
              </a:p>
            </p:txBody>
          </p:sp>
          <p:sp>
            <p:nvSpPr>
              <p:cNvPr id="13" name="TextBox 13"/>
              <p:cNvSpPr txBox="1"/>
              <p:nvPr/>
            </p:nvSpPr>
            <p:spPr>
              <a:xfrm>
                <a:off x="0" y="-47625"/>
                <a:ext cx="1919141" cy="486637"/>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573925" y="728239"/>
              <a:ext cx="8415369" cy="674583"/>
            </a:xfrm>
            <a:prstGeom prst="rect">
              <a:avLst/>
            </a:prstGeom>
          </p:spPr>
          <p:txBody>
            <a:bodyPr lIns="0" tIns="0" rIns="0" bIns="0" rtlCol="0" anchor="t">
              <a:spAutoFit/>
            </a:bodyPr>
            <a:lstStyle/>
            <a:p>
              <a:pPr marL="0" lvl="0" indent="0" algn="ctr">
                <a:lnSpc>
                  <a:spcPts val="4270"/>
                </a:lnSpc>
                <a:spcBef>
                  <a:spcPct val="0"/>
                </a:spcBef>
              </a:pPr>
              <a:r>
                <a:rPr lang="en-US" sz="3050" dirty="0">
                  <a:solidFill>
                    <a:srgbClr val="010204"/>
                  </a:solidFill>
                  <a:latin typeface="Roboto"/>
                  <a:ea typeface="Roboto"/>
                  <a:cs typeface="Roboto"/>
                  <a:sym typeface="Roboto"/>
                </a:rPr>
                <a:t>Draped patient to protect modesty</a:t>
              </a:r>
            </a:p>
          </p:txBody>
        </p:sp>
      </p:grpSp>
      <p:grpSp>
        <p:nvGrpSpPr>
          <p:cNvPr id="15" name="Group 15"/>
          <p:cNvGrpSpPr/>
          <p:nvPr/>
        </p:nvGrpSpPr>
        <p:grpSpPr>
          <a:xfrm>
            <a:off x="9247164" y="3401467"/>
            <a:ext cx="7439140" cy="1819275"/>
            <a:chOff x="0" y="0"/>
            <a:chExt cx="9918853" cy="2425700"/>
          </a:xfrm>
        </p:grpSpPr>
        <p:grpSp>
          <p:nvGrpSpPr>
            <p:cNvPr id="16" name="Group 16"/>
            <p:cNvGrpSpPr/>
            <p:nvPr/>
          </p:nvGrpSpPr>
          <p:grpSpPr>
            <a:xfrm>
              <a:off x="203200" y="203200"/>
              <a:ext cx="9715653" cy="2222500"/>
              <a:chOff x="0" y="0"/>
              <a:chExt cx="1919141" cy="439012"/>
            </a:xfrm>
          </p:grpSpPr>
          <p:sp>
            <p:nvSpPr>
              <p:cNvPr id="17" name="Freeform 1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18" name="TextBox 18"/>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19" name="TextBox 19"/>
            <p:cNvSpPr txBox="1"/>
            <p:nvPr/>
          </p:nvSpPr>
          <p:spPr>
            <a:xfrm>
              <a:off x="488966" y="517102"/>
              <a:ext cx="9156820"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20" name="Group 20"/>
            <p:cNvGrpSpPr/>
            <p:nvPr/>
          </p:nvGrpSpPr>
          <p:grpSpPr>
            <a:xfrm>
              <a:off x="0" y="0"/>
              <a:ext cx="9715653" cy="2222500"/>
              <a:chOff x="0" y="0"/>
              <a:chExt cx="1919141" cy="439012"/>
            </a:xfrm>
          </p:grpSpPr>
          <p:sp>
            <p:nvSpPr>
              <p:cNvPr id="21" name="Freeform 21"/>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22" name="TextBox 22"/>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3" name="TextBox 23"/>
            <p:cNvSpPr txBox="1"/>
            <p:nvPr/>
          </p:nvSpPr>
          <p:spPr>
            <a:xfrm>
              <a:off x="375039" y="773040"/>
              <a:ext cx="9156820" cy="674583"/>
            </a:xfrm>
            <a:prstGeom prst="rect">
              <a:avLst/>
            </a:prstGeom>
          </p:spPr>
          <p:txBody>
            <a:bodyPr lIns="0" tIns="0" rIns="0" bIns="0" rtlCol="0" anchor="t">
              <a:spAutoFit/>
            </a:bodyPr>
            <a:lstStyle/>
            <a:p>
              <a:pPr marL="0" lvl="0" indent="0" algn="ctr">
                <a:lnSpc>
                  <a:spcPts val="4270"/>
                </a:lnSpc>
                <a:spcBef>
                  <a:spcPct val="0"/>
                </a:spcBef>
              </a:pPr>
              <a:r>
                <a:rPr lang="en-US" sz="3050" dirty="0">
                  <a:solidFill>
                    <a:srgbClr val="010204"/>
                  </a:solidFill>
                  <a:latin typeface="Roboto"/>
                  <a:ea typeface="Roboto"/>
                  <a:cs typeface="Roboto"/>
                  <a:sym typeface="Roboto"/>
                </a:rPr>
                <a:t>Explained exam steps in plain language</a:t>
              </a:r>
            </a:p>
          </p:txBody>
        </p:sp>
      </p:grpSp>
      <p:grpSp>
        <p:nvGrpSpPr>
          <p:cNvPr id="24" name="Group 24"/>
          <p:cNvGrpSpPr/>
          <p:nvPr/>
        </p:nvGrpSpPr>
        <p:grpSpPr>
          <a:xfrm>
            <a:off x="1601696" y="5324342"/>
            <a:ext cx="7439140" cy="1819275"/>
            <a:chOff x="0" y="0"/>
            <a:chExt cx="9918853" cy="2425700"/>
          </a:xfrm>
        </p:grpSpPr>
        <p:grpSp>
          <p:nvGrpSpPr>
            <p:cNvPr id="25" name="Group 25"/>
            <p:cNvGrpSpPr/>
            <p:nvPr/>
          </p:nvGrpSpPr>
          <p:grpSpPr>
            <a:xfrm>
              <a:off x="203200" y="203200"/>
              <a:ext cx="9715653" cy="2222500"/>
              <a:chOff x="0" y="0"/>
              <a:chExt cx="1919141" cy="439012"/>
            </a:xfrm>
          </p:grpSpPr>
          <p:sp>
            <p:nvSpPr>
              <p:cNvPr id="26" name="Freeform 2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27" name="TextBox 27"/>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8" name="TextBox 28"/>
            <p:cNvSpPr txBox="1"/>
            <p:nvPr/>
          </p:nvSpPr>
          <p:spPr>
            <a:xfrm>
              <a:off x="100118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29" name="Group 29"/>
            <p:cNvGrpSpPr/>
            <p:nvPr/>
          </p:nvGrpSpPr>
          <p:grpSpPr>
            <a:xfrm>
              <a:off x="0" y="0"/>
              <a:ext cx="9715653" cy="2222500"/>
              <a:chOff x="0" y="0"/>
              <a:chExt cx="1919141" cy="439012"/>
            </a:xfrm>
          </p:grpSpPr>
          <p:sp>
            <p:nvSpPr>
              <p:cNvPr id="30" name="Freeform 30"/>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31" name="TextBox 31"/>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32" name="TextBox 32"/>
            <p:cNvSpPr txBox="1"/>
            <p:nvPr/>
          </p:nvSpPr>
          <p:spPr>
            <a:xfrm>
              <a:off x="797985" y="362585"/>
              <a:ext cx="8119683" cy="1385782"/>
            </a:xfrm>
            <a:prstGeom prst="rect">
              <a:avLst/>
            </a:prstGeom>
          </p:spPr>
          <p:txBody>
            <a:bodyPr lIns="0" tIns="0" rIns="0" bIns="0" rtlCol="0" anchor="t">
              <a:spAutoFit/>
            </a:bodyPr>
            <a:lstStyle/>
            <a:p>
              <a:pPr marL="0" lvl="0" indent="0" algn="ctr">
                <a:lnSpc>
                  <a:spcPts val="4270"/>
                </a:lnSpc>
                <a:spcBef>
                  <a:spcPct val="0"/>
                </a:spcBef>
              </a:pPr>
              <a:r>
                <a:rPr lang="en-US" sz="3050">
                  <a:solidFill>
                    <a:srgbClr val="010204"/>
                  </a:solidFill>
                  <a:latin typeface="Roboto"/>
                  <a:ea typeface="Roboto"/>
                  <a:cs typeface="Roboto"/>
                  <a:sym typeface="Roboto"/>
                </a:rPr>
                <a:t>Asked permission before doing exam</a:t>
              </a:r>
            </a:p>
          </p:txBody>
        </p:sp>
      </p:grpSp>
      <p:grpSp>
        <p:nvGrpSpPr>
          <p:cNvPr id="33" name="Group 33"/>
          <p:cNvGrpSpPr/>
          <p:nvPr/>
        </p:nvGrpSpPr>
        <p:grpSpPr>
          <a:xfrm>
            <a:off x="9247164" y="5324342"/>
            <a:ext cx="7439140" cy="1819275"/>
            <a:chOff x="0" y="0"/>
            <a:chExt cx="9918853" cy="2425700"/>
          </a:xfrm>
        </p:grpSpPr>
        <p:grpSp>
          <p:nvGrpSpPr>
            <p:cNvPr id="34" name="Group 34"/>
            <p:cNvGrpSpPr/>
            <p:nvPr/>
          </p:nvGrpSpPr>
          <p:grpSpPr>
            <a:xfrm>
              <a:off x="203200" y="203200"/>
              <a:ext cx="9715653" cy="2222500"/>
              <a:chOff x="0" y="0"/>
              <a:chExt cx="1919141" cy="439012"/>
            </a:xfrm>
          </p:grpSpPr>
          <p:sp>
            <p:nvSpPr>
              <p:cNvPr id="35" name="Freeform 35"/>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36" name="TextBox 36"/>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grpSp>
          <p:nvGrpSpPr>
            <p:cNvPr id="37" name="Group 37"/>
            <p:cNvGrpSpPr/>
            <p:nvPr/>
          </p:nvGrpSpPr>
          <p:grpSpPr>
            <a:xfrm>
              <a:off x="0" y="0"/>
              <a:ext cx="9715653" cy="2222500"/>
              <a:chOff x="0" y="0"/>
              <a:chExt cx="1919141" cy="439012"/>
            </a:xfrm>
          </p:grpSpPr>
          <p:sp>
            <p:nvSpPr>
              <p:cNvPr id="38" name="Freeform 3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39" name="TextBox 39"/>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0" name="TextBox 40"/>
            <p:cNvSpPr txBox="1"/>
            <p:nvPr/>
          </p:nvSpPr>
          <p:spPr>
            <a:xfrm>
              <a:off x="804335" y="362585"/>
              <a:ext cx="8119683" cy="1385782"/>
            </a:xfrm>
            <a:prstGeom prst="rect">
              <a:avLst/>
            </a:prstGeom>
          </p:spPr>
          <p:txBody>
            <a:bodyPr lIns="0" tIns="0" rIns="0" bIns="0" rtlCol="0" anchor="t">
              <a:spAutoFit/>
            </a:bodyPr>
            <a:lstStyle/>
            <a:p>
              <a:pPr marL="0" lvl="0" indent="0" algn="ctr">
                <a:lnSpc>
                  <a:spcPts val="4270"/>
                </a:lnSpc>
                <a:spcBef>
                  <a:spcPct val="0"/>
                </a:spcBef>
              </a:pPr>
              <a:r>
                <a:rPr lang="en-US" sz="3050">
                  <a:solidFill>
                    <a:srgbClr val="010204"/>
                  </a:solidFill>
                  <a:latin typeface="Roboto"/>
                  <a:ea typeface="Roboto"/>
                  <a:cs typeface="Roboto"/>
                  <a:sym typeface="Roboto"/>
                </a:rPr>
                <a:t>Checked in during exam, reassured the patient, used gentle tone</a:t>
              </a:r>
            </a:p>
          </p:txBody>
        </p:sp>
      </p:grpSp>
      <p:grpSp>
        <p:nvGrpSpPr>
          <p:cNvPr id="41" name="Group 41"/>
          <p:cNvGrpSpPr/>
          <p:nvPr/>
        </p:nvGrpSpPr>
        <p:grpSpPr>
          <a:xfrm>
            <a:off x="1601696" y="7248392"/>
            <a:ext cx="7439140" cy="1819275"/>
            <a:chOff x="0" y="0"/>
            <a:chExt cx="9918853" cy="2425700"/>
          </a:xfrm>
        </p:grpSpPr>
        <p:grpSp>
          <p:nvGrpSpPr>
            <p:cNvPr id="42" name="Group 42"/>
            <p:cNvGrpSpPr/>
            <p:nvPr/>
          </p:nvGrpSpPr>
          <p:grpSpPr>
            <a:xfrm>
              <a:off x="203200" y="203200"/>
              <a:ext cx="9715653" cy="2222500"/>
              <a:chOff x="0" y="0"/>
              <a:chExt cx="1919141" cy="439012"/>
            </a:xfrm>
          </p:grpSpPr>
          <p:sp>
            <p:nvSpPr>
              <p:cNvPr id="43" name="Freeform 43"/>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44" name="TextBox 44"/>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5" name="TextBox 45"/>
            <p:cNvSpPr txBox="1"/>
            <p:nvPr/>
          </p:nvSpPr>
          <p:spPr>
            <a:xfrm>
              <a:off x="1001185" y="622935"/>
              <a:ext cx="8119683" cy="643255"/>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46" name="Group 46"/>
            <p:cNvGrpSpPr/>
            <p:nvPr/>
          </p:nvGrpSpPr>
          <p:grpSpPr>
            <a:xfrm>
              <a:off x="0" y="0"/>
              <a:ext cx="9715653" cy="2222500"/>
              <a:chOff x="0" y="0"/>
              <a:chExt cx="1919141" cy="439012"/>
            </a:xfrm>
          </p:grpSpPr>
          <p:sp>
            <p:nvSpPr>
              <p:cNvPr id="47" name="Freeform 4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48" name="TextBox 48"/>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9" name="TextBox 49"/>
            <p:cNvSpPr txBox="1"/>
            <p:nvPr/>
          </p:nvSpPr>
          <p:spPr>
            <a:xfrm>
              <a:off x="797985" y="313902"/>
              <a:ext cx="8119683" cy="1385781"/>
            </a:xfrm>
            <a:prstGeom prst="rect">
              <a:avLst/>
            </a:prstGeom>
          </p:spPr>
          <p:txBody>
            <a:bodyPr lIns="0" tIns="0" rIns="0" bIns="0" rtlCol="0" anchor="t">
              <a:spAutoFit/>
            </a:bodyPr>
            <a:lstStyle/>
            <a:p>
              <a:pPr marL="0" lvl="0" indent="0" algn="ctr">
                <a:lnSpc>
                  <a:spcPts val="4270"/>
                </a:lnSpc>
                <a:spcBef>
                  <a:spcPct val="0"/>
                </a:spcBef>
              </a:pPr>
              <a:r>
                <a:rPr lang="en-US" sz="3050">
                  <a:solidFill>
                    <a:srgbClr val="010204"/>
                  </a:solidFill>
                  <a:latin typeface="Roboto"/>
                  <a:ea typeface="Roboto"/>
                  <a:cs typeface="Roboto"/>
                  <a:sym typeface="Roboto"/>
                </a:rPr>
                <a:t>Communicated results of the exam and offered time for questions</a:t>
              </a:r>
            </a:p>
          </p:txBody>
        </p:sp>
      </p:grpSp>
      <p:grpSp>
        <p:nvGrpSpPr>
          <p:cNvPr id="50" name="Group 50"/>
          <p:cNvGrpSpPr/>
          <p:nvPr/>
        </p:nvGrpSpPr>
        <p:grpSpPr>
          <a:xfrm>
            <a:off x="9247164" y="7067565"/>
            <a:ext cx="7439140" cy="2000102"/>
            <a:chOff x="0" y="-241102"/>
            <a:chExt cx="9918853" cy="2666802"/>
          </a:xfrm>
        </p:grpSpPr>
        <p:grpSp>
          <p:nvGrpSpPr>
            <p:cNvPr id="51" name="Group 51"/>
            <p:cNvGrpSpPr/>
            <p:nvPr/>
          </p:nvGrpSpPr>
          <p:grpSpPr>
            <a:xfrm>
              <a:off x="203200" y="203200"/>
              <a:ext cx="9715653" cy="2222500"/>
              <a:chOff x="0" y="0"/>
              <a:chExt cx="1919141" cy="439012"/>
            </a:xfrm>
          </p:grpSpPr>
          <p:sp>
            <p:nvSpPr>
              <p:cNvPr id="52" name="Freeform 52"/>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53" name="TextBox 53"/>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4" name="TextBox 54"/>
            <p:cNvSpPr txBox="1"/>
            <p:nvPr/>
          </p:nvSpPr>
          <p:spPr>
            <a:xfrm>
              <a:off x="100753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55" name="Group 55"/>
            <p:cNvGrpSpPr/>
            <p:nvPr/>
          </p:nvGrpSpPr>
          <p:grpSpPr>
            <a:xfrm>
              <a:off x="0" y="-241102"/>
              <a:ext cx="9715653" cy="2463602"/>
              <a:chOff x="0" y="-47625"/>
              <a:chExt cx="1919141" cy="486637"/>
            </a:xfrm>
          </p:grpSpPr>
          <p:sp>
            <p:nvSpPr>
              <p:cNvPr id="56" name="Freeform 5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endParaRPr lang="en-US"/>
              </a:p>
            </p:txBody>
          </p:sp>
          <p:sp>
            <p:nvSpPr>
              <p:cNvPr id="57" name="TextBox 57"/>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8" name="TextBox 58"/>
            <p:cNvSpPr txBox="1"/>
            <p:nvPr/>
          </p:nvSpPr>
          <p:spPr>
            <a:xfrm>
              <a:off x="893607" y="639867"/>
              <a:ext cx="8119682" cy="674582"/>
            </a:xfrm>
            <a:prstGeom prst="rect">
              <a:avLst/>
            </a:prstGeom>
          </p:spPr>
          <p:txBody>
            <a:bodyPr lIns="0" tIns="0" rIns="0" bIns="0" rtlCol="0" anchor="t">
              <a:spAutoFit/>
            </a:bodyPr>
            <a:lstStyle/>
            <a:p>
              <a:pPr marL="0" lvl="0" indent="0" algn="ctr">
                <a:lnSpc>
                  <a:spcPts val="4270"/>
                </a:lnSpc>
                <a:spcBef>
                  <a:spcPct val="0"/>
                </a:spcBef>
              </a:pPr>
              <a:r>
                <a:rPr lang="en-US" sz="3050" dirty="0">
                  <a:solidFill>
                    <a:srgbClr val="010204"/>
                  </a:solidFill>
                  <a:latin typeface="Roboto"/>
                  <a:ea typeface="Roboto"/>
                  <a:cs typeface="Roboto"/>
                  <a:sym typeface="Roboto"/>
                </a:rPr>
                <a:t>Addressed emotional worries</a:t>
              </a:r>
            </a:p>
          </p:txBody>
        </p:sp>
      </p:grpSp>
      <p:sp>
        <p:nvSpPr>
          <p:cNvPr id="59" name="TextBox 59"/>
          <p:cNvSpPr txBox="1"/>
          <p:nvPr/>
        </p:nvSpPr>
        <p:spPr>
          <a:xfrm>
            <a:off x="1028700" y="1147763"/>
            <a:ext cx="14058900" cy="847725"/>
          </a:xfrm>
          <a:prstGeom prst="rect">
            <a:avLst/>
          </a:prstGeom>
        </p:spPr>
        <p:txBody>
          <a:bodyPr wrap="square" lIns="0" tIns="0" rIns="0" bIns="0" rtlCol="0" anchor="t">
            <a:spAutoFit/>
          </a:bodyPr>
          <a:lstStyle/>
          <a:p>
            <a:pPr algn="l">
              <a:lnSpc>
                <a:spcPts val="6600"/>
              </a:lnSpc>
            </a:pPr>
            <a:r>
              <a:rPr lang="en-US" sz="5500" b="1">
                <a:solidFill>
                  <a:srgbClr val="010204"/>
                </a:solidFill>
                <a:latin typeface="Roboto Slab Bold"/>
                <a:ea typeface="Roboto Slab Bold"/>
                <a:cs typeface="Roboto Slab Bold"/>
                <a:sym typeface="Roboto Slab Bold"/>
              </a:rPr>
              <a:t>RESPECTFUL PRACTICES HIGHLIGHTED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85844" y="822970"/>
            <a:ext cx="18459689" cy="1506835"/>
            <a:chOff x="0" y="0"/>
            <a:chExt cx="9392053" cy="766658"/>
          </a:xfrm>
        </p:grpSpPr>
        <p:sp>
          <p:nvSpPr>
            <p:cNvPr id="3" name="Freeform 3"/>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4" name="TextBox 4"/>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028700" y="1028700"/>
            <a:ext cx="7180602" cy="1095375"/>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DISCLAIMER</a:t>
            </a:r>
          </a:p>
        </p:txBody>
      </p:sp>
      <p:grpSp>
        <p:nvGrpSpPr>
          <p:cNvPr id="6" name="Group 6"/>
          <p:cNvGrpSpPr/>
          <p:nvPr/>
        </p:nvGrpSpPr>
        <p:grpSpPr>
          <a:xfrm>
            <a:off x="1028700" y="2948630"/>
            <a:ext cx="16230600" cy="2359542"/>
            <a:chOff x="0" y="0"/>
            <a:chExt cx="4727609" cy="687282"/>
          </a:xfrm>
        </p:grpSpPr>
        <p:sp>
          <p:nvSpPr>
            <p:cNvPr id="7" name="Freeform 7"/>
            <p:cNvSpPr/>
            <p:nvPr/>
          </p:nvSpPr>
          <p:spPr>
            <a:xfrm>
              <a:off x="0" y="0"/>
              <a:ext cx="4727609" cy="687282"/>
            </a:xfrm>
            <a:custGeom>
              <a:avLst/>
              <a:gdLst/>
              <a:ahLst/>
              <a:cxnLst/>
              <a:rect l="l" t="t" r="r" b="b"/>
              <a:pathLst>
                <a:path w="4727609" h="687282">
                  <a:moveTo>
                    <a:pt x="26712" y="0"/>
                  </a:moveTo>
                  <a:lnTo>
                    <a:pt x="4700898" y="0"/>
                  </a:lnTo>
                  <a:cubicBezTo>
                    <a:pt x="4707982" y="0"/>
                    <a:pt x="4714777" y="2814"/>
                    <a:pt x="4719786" y="7824"/>
                  </a:cubicBezTo>
                  <a:cubicBezTo>
                    <a:pt x="4724795" y="12833"/>
                    <a:pt x="4727609" y="19627"/>
                    <a:pt x="4727609" y="26712"/>
                  </a:cubicBezTo>
                  <a:lnTo>
                    <a:pt x="4727609" y="660570"/>
                  </a:lnTo>
                  <a:cubicBezTo>
                    <a:pt x="4727609" y="667654"/>
                    <a:pt x="4724795" y="674449"/>
                    <a:pt x="4719786" y="679458"/>
                  </a:cubicBezTo>
                  <a:cubicBezTo>
                    <a:pt x="4714777" y="684467"/>
                    <a:pt x="4707982" y="687282"/>
                    <a:pt x="4700898" y="687282"/>
                  </a:cubicBezTo>
                  <a:lnTo>
                    <a:pt x="26712" y="687282"/>
                  </a:lnTo>
                  <a:cubicBezTo>
                    <a:pt x="19627" y="687282"/>
                    <a:pt x="12833" y="684467"/>
                    <a:pt x="7824" y="679458"/>
                  </a:cubicBezTo>
                  <a:cubicBezTo>
                    <a:pt x="2814" y="674449"/>
                    <a:pt x="0" y="667654"/>
                    <a:pt x="0" y="660570"/>
                  </a:cubicBezTo>
                  <a:lnTo>
                    <a:pt x="0" y="26712"/>
                  </a:lnTo>
                  <a:cubicBezTo>
                    <a:pt x="0" y="19627"/>
                    <a:pt x="2814" y="12833"/>
                    <a:pt x="7824" y="7824"/>
                  </a:cubicBezTo>
                  <a:cubicBezTo>
                    <a:pt x="12833" y="2814"/>
                    <a:pt x="19627" y="0"/>
                    <a:pt x="26712" y="0"/>
                  </a:cubicBezTo>
                  <a:close/>
                </a:path>
              </a:pathLst>
            </a:custGeom>
            <a:solidFill>
              <a:srgbClr val="FAF3DD"/>
            </a:solidFill>
            <a:ln w="38100" cap="rnd">
              <a:solidFill>
                <a:srgbClr val="5E6472"/>
              </a:solidFill>
              <a:prstDash val="dash"/>
              <a:round/>
            </a:ln>
          </p:spPr>
          <p:txBody>
            <a:bodyPr/>
            <a:lstStyle/>
            <a:p>
              <a:endParaRPr lang="en-US"/>
            </a:p>
          </p:txBody>
        </p:sp>
        <p:sp>
          <p:nvSpPr>
            <p:cNvPr id="8" name="TextBox 8"/>
            <p:cNvSpPr txBox="1"/>
            <p:nvPr/>
          </p:nvSpPr>
          <p:spPr>
            <a:xfrm>
              <a:off x="0" y="-38100"/>
              <a:ext cx="4727609" cy="725382"/>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028700" y="5763642"/>
            <a:ext cx="16230600" cy="3199333"/>
          </a:xfrm>
          <a:prstGeom prst="rect">
            <a:avLst/>
          </a:prstGeom>
        </p:spPr>
        <p:txBody>
          <a:bodyPr lIns="0" tIns="0" rIns="0" bIns="0" rtlCol="0" anchor="t">
            <a:spAutoFit/>
          </a:bodyPr>
          <a:lstStyle/>
          <a:p>
            <a:pPr algn="l">
              <a:lnSpc>
                <a:spcPts val="3672"/>
              </a:lnSpc>
            </a:pPr>
            <a:r>
              <a:rPr lang="en-US" sz="2803" dirty="0">
                <a:solidFill>
                  <a:srgbClr val="000000"/>
                </a:solidFill>
                <a:latin typeface="Roboto"/>
                <a:ea typeface="Roboto"/>
                <a:cs typeface="Roboto"/>
                <a:sym typeface="Roboto"/>
              </a:rPr>
              <a:t>The respectful care practices highlighted here should be applied universally—to every patient, every time.</a:t>
            </a:r>
          </a:p>
          <a:p>
            <a:pPr algn="l">
              <a:lnSpc>
                <a:spcPts val="3672"/>
              </a:lnSpc>
            </a:pPr>
            <a:endParaRPr lang="en-US" sz="2803" dirty="0">
              <a:solidFill>
                <a:srgbClr val="000000"/>
              </a:solidFill>
              <a:latin typeface="Roboto"/>
              <a:ea typeface="Roboto"/>
              <a:cs typeface="Roboto"/>
              <a:sym typeface="Roboto"/>
            </a:endParaRPr>
          </a:p>
          <a:p>
            <a:pPr algn="l">
              <a:lnSpc>
                <a:spcPts val="3672"/>
              </a:lnSpc>
            </a:pPr>
            <a:r>
              <a:rPr lang="en-US" sz="2803" dirty="0">
                <a:solidFill>
                  <a:srgbClr val="000000"/>
                </a:solidFill>
                <a:latin typeface="Roboto"/>
                <a:ea typeface="Roboto"/>
                <a:cs typeface="Roboto"/>
                <a:sym typeface="Roboto"/>
              </a:rPr>
              <a:t>The most effective way to ensure that all patients are receiving high-quality, respectful maternity care is to routinely assess their experiences through validated patient surveys and/or patient-reported experience measures (PREMs). Listening to and acting on the voices of patients is essential for building equitable, person-centered systems of care.</a:t>
            </a:r>
          </a:p>
        </p:txBody>
      </p:sp>
      <p:sp>
        <p:nvSpPr>
          <p:cNvPr id="10" name="TextBox 10"/>
          <p:cNvSpPr txBox="1"/>
          <p:nvPr/>
        </p:nvSpPr>
        <p:spPr>
          <a:xfrm>
            <a:off x="1579881" y="3331033"/>
            <a:ext cx="15128238" cy="1585211"/>
          </a:xfrm>
          <a:prstGeom prst="rect">
            <a:avLst/>
          </a:prstGeom>
        </p:spPr>
        <p:txBody>
          <a:bodyPr lIns="0" tIns="0" rIns="0" bIns="0" rtlCol="0" anchor="t">
            <a:spAutoFit/>
          </a:bodyPr>
          <a:lstStyle/>
          <a:p>
            <a:pPr algn="l">
              <a:lnSpc>
                <a:spcPts val="3102"/>
              </a:lnSpc>
            </a:pPr>
            <a:r>
              <a:rPr lang="en-US" sz="2674">
                <a:solidFill>
                  <a:srgbClr val="000000"/>
                </a:solidFill>
                <a:latin typeface="Roboto"/>
                <a:ea typeface="Roboto"/>
                <a:cs typeface="Roboto"/>
                <a:sym typeface="Roboto"/>
              </a:rPr>
              <a:t>The patient featured in these examples is one specific case, but it is important to recognize that patients of all backgrounds, identities and circumstances, including but not limited to race, ethnicity, language, age, socioeconomic status, immigration status, disability and sexual orientation, may experience disrespectful or inequitable care.</a:t>
            </a:r>
          </a:p>
        </p:txBody>
      </p:sp>
      <p:sp>
        <p:nvSpPr>
          <p:cNvPr id="13" name="TextBox 2">
            <a:extLst>
              <a:ext uri="{FF2B5EF4-FFF2-40B4-BE49-F238E27FC236}">
                <a16:creationId xmlns:a16="http://schemas.microsoft.com/office/drawing/2014/main" id="{1BCE62F3-3775-A702-D5F8-4093C4D04588}"/>
              </a:ext>
            </a:extLst>
          </p:cNvPr>
          <p:cNvSpPr txBox="1"/>
          <p:nvPr/>
        </p:nvSpPr>
        <p:spPr>
          <a:xfrm>
            <a:off x="1028700" y="9418446"/>
            <a:ext cx="16230600" cy="506614"/>
          </a:xfrm>
          <a:prstGeom prst="rect">
            <a:avLst/>
          </a:prstGeom>
        </p:spPr>
        <p:txBody>
          <a:bodyPr lIns="0" tIns="0" rIns="0" bIns="0" rtlCol="0" anchor="t">
            <a:spAutoFit/>
          </a:bodyPr>
          <a:lstStyle/>
          <a:p>
            <a:pPr algn="l">
              <a:lnSpc>
                <a:spcPts val="4196"/>
              </a:lnSpc>
            </a:pPr>
            <a:r>
              <a:rPr lang="en-US" sz="3203" dirty="0">
                <a:solidFill>
                  <a:srgbClr val="000000"/>
                </a:solidFill>
                <a:latin typeface="Roboto"/>
                <a:ea typeface="Roboto"/>
                <a:cs typeface="Roboto"/>
                <a:sym typeface="Roboto"/>
              </a:rPr>
              <a:t>Developed March 2026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481013"/>
            <a:ext cx="12088043" cy="2190750"/>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FURTHER REFLECTION AND DISCUSSION</a:t>
            </a:r>
          </a:p>
        </p:txBody>
      </p:sp>
      <p:grpSp>
        <p:nvGrpSpPr>
          <p:cNvPr id="3" name="Group 3"/>
          <p:cNvGrpSpPr/>
          <p:nvPr/>
        </p:nvGrpSpPr>
        <p:grpSpPr>
          <a:xfrm rot="-5400000">
            <a:off x="13276092" y="491405"/>
            <a:ext cx="5503313" cy="4520504"/>
            <a:chOff x="0" y="0"/>
            <a:chExt cx="2800015" cy="2299974"/>
          </a:xfrm>
        </p:grpSpPr>
        <p:sp>
          <p:nvSpPr>
            <p:cNvPr id="4" name="Freeform 4"/>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AED9E0"/>
            </a:solidFill>
          </p:spPr>
          <p:txBody>
            <a:bodyPr/>
            <a:lstStyle/>
            <a:p>
              <a:endParaRPr lang="en-US"/>
            </a:p>
          </p:txBody>
        </p:sp>
        <p:sp>
          <p:nvSpPr>
            <p:cNvPr id="5" name="TextBox 5"/>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12886324" y="2388007"/>
            <a:ext cx="7789683" cy="3013669"/>
            <a:chOff x="0" y="0"/>
            <a:chExt cx="3963291" cy="1533316"/>
          </a:xfrm>
        </p:grpSpPr>
        <p:sp>
          <p:nvSpPr>
            <p:cNvPr id="7" name="Freeform 7"/>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8" name="TextBox 8"/>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5400000">
            <a:off x="12391083" y="4390083"/>
            <a:ext cx="10287000" cy="1506835"/>
            <a:chOff x="0" y="0"/>
            <a:chExt cx="5233894" cy="766658"/>
          </a:xfrm>
        </p:grpSpPr>
        <p:sp>
          <p:nvSpPr>
            <p:cNvPr id="10" name="Freeform 10"/>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1" name="TextBox 11"/>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028700" y="2925149"/>
            <a:ext cx="12738796" cy="6169914"/>
          </a:xfrm>
          <a:prstGeom prst="rect">
            <a:avLst/>
          </a:prstGeom>
        </p:spPr>
        <p:txBody>
          <a:bodyPr lIns="0" tIns="0" rIns="0" bIns="0" rtlCol="0" anchor="t">
            <a:spAutoFit/>
          </a:bodyPr>
          <a:lstStyle/>
          <a:p>
            <a:pPr marL="680087" lvl="1" indent="-340043" algn="l">
              <a:lnSpc>
                <a:spcPts val="4473"/>
              </a:lnSpc>
              <a:buFont typeface="Arial"/>
              <a:buChar char="•"/>
            </a:pPr>
            <a:r>
              <a:rPr lang="en-US" sz="3150">
                <a:solidFill>
                  <a:srgbClr val="010204"/>
                </a:solidFill>
                <a:latin typeface="Roboto"/>
                <a:ea typeface="Roboto"/>
                <a:cs typeface="Roboto"/>
                <a:sym typeface="Roboto"/>
              </a:rPr>
              <a:t>Can you recall a time when you or your team preserved a patient's dignity in a high-stress situation? What did that look like? </a:t>
            </a:r>
          </a:p>
          <a:p>
            <a:pPr marL="680087" lvl="1" indent="-340043" algn="l">
              <a:lnSpc>
                <a:spcPts val="4473"/>
              </a:lnSpc>
              <a:buFont typeface="Arial"/>
              <a:buChar char="•"/>
            </a:pPr>
            <a:r>
              <a:rPr lang="en-US" sz="3150">
                <a:solidFill>
                  <a:srgbClr val="010204"/>
                </a:solidFill>
                <a:latin typeface="Roboto"/>
                <a:ea typeface="Roboto"/>
                <a:cs typeface="Roboto"/>
                <a:sym typeface="Roboto"/>
              </a:rPr>
              <a:t>What types of language, tone or body language might unintentionally strip a patient of dignity during labor or birth? </a:t>
            </a:r>
          </a:p>
          <a:p>
            <a:pPr marL="680087" lvl="1" indent="-340043" algn="l">
              <a:lnSpc>
                <a:spcPts val="4473"/>
              </a:lnSpc>
              <a:buFont typeface="Arial"/>
              <a:buChar char="•"/>
            </a:pPr>
            <a:r>
              <a:rPr lang="en-US" sz="3150">
                <a:solidFill>
                  <a:srgbClr val="010204"/>
                </a:solidFill>
                <a:latin typeface="Roboto"/>
                <a:ea typeface="Roboto"/>
                <a:cs typeface="Roboto"/>
                <a:sym typeface="Roboto"/>
              </a:rPr>
              <a:t>How do institutional policies or environments (e.g., overcrowding, time constraints, lack of privacy) make it harder to uphold dignity—and how can we navigate those constraints? </a:t>
            </a:r>
          </a:p>
          <a:p>
            <a:pPr marL="680087" lvl="1" indent="-340043" algn="l">
              <a:lnSpc>
                <a:spcPts val="4473"/>
              </a:lnSpc>
              <a:buFont typeface="Arial"/>
              <a:buChar char="•"/>
            </a:pPr>
            <a:r>
              <a:rPr lang="en-US" sz="3150">
                <a:solidFill>
                  <a:srgbClr val="010204"/>
                </a:solidFill>
                <a:latin typeface="Roboto"/>
                <a:ea typeface="Roboto"/>
                <a:cs typeface="Roboto"/>
                <a:sym typeface="Roboto"/>
              </a:rPr>
              <a:t>How do race, language, religion, socioeconomic status or prior trauma influence a person’s perception of dignity in health care? (e.g., what feels dignified can vary based on cultural and personal values.)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1028700"/>
            <a:ext cx="12088043" cy="1095375"/>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NEXT STEPS</a:t>
            </a:r>
          </a:p>
        </p:txBody>
      </p:sp>
      <p:grpSp>
        <p:nvGrpSpPr>
          <p:cNvPr id="3" name="Group 3"/>
          <p:cNvGrpSpPr/>
          <p:nvPr/>
        </p:nvGrpSpPr>
        <p:grpSpPr>
          <a:xfrm rot="-5400000">
            <a:off x="13276092" y="491405"/>
            <a:ext cx="5503313" cy="4520504"/>
            <a:chOff x="0" y="0"/>
            <a:chExt cx="2800015" cy="2299974"/>
          </a:xfrm>
        </p:grpSpPr>
        <p:sp>
          <p:nvSpPr>
            <p:cNvPr id="4" name="Freeform 4"/>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AED9E0"/>
            </a:solidFill>
          </p:spPr>
          <p:txBody>
            <a:bodyPr/>
            <a:lstStyle/>
            <a:p>
              <a:endParaRPr lang="en-US"/>
            </a:p>
          </p:txBody>
        </p:sp>
        <p:sp>
          <p:nvSpPr>
            <p:cNvPr id="5" name="TextBox 5"/>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12886324" y="2388007"/>
            <a:ext cx="7789683" cy="3013669"/>
            <a:chOff x="0" y="0"/>
            <a:chExt cx="3963291" cy="1533316"/>
          </a:xfrm>
        </p:grpSpPr>
        <p:sp>
          <p:nvSpPr>
            <p:cNvPr id="7" name="Freeform 7"/>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8" name="TextBox 8"/>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5400000">
            <a:off x="12391083" y="4390083"/>
            <a:ext cx="10287000" cy="1506835"/>
            <a:chOff x="0" y="0"/>
            <a:chExt cx="5233894" cy="766658"/>
          </a:xfrm>
        </p:grpSpPr>
        <p:sp>
          <p:nvSpPr>
            <p:cNvPr id="10" name="Freeform 10"/>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1" name="TextBox 11"/>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028700" y="2925149"/>
            <a:ext cx="12738796" cy="550164"/>
          </a:xfrm>
          <a:prstGeom prst="rect">
            <a:avLst/>
          </a:prstGeom>
        </p:spPr>
        <p:txBody>
          <a:bodyPr lIns="0" tIns="0" rIns="0" bIns="0" rtlCol="0" anchor="t">
            <a:spAutoFit/>
          </a:bodyPr>
          <a:lstStyle/>
          <a:p>
            <a:pPr algn="l">
              <a:lnSpc>
                <a:spcPts val="4473"/>
              </a:lnSpc>
            </a:pPr>
            <a:r>
              <a:rPr lang="en-US" sz="3150">
                <a:solidFill>
                  <a:srgbClr val="010204"/>
                </a:solidFill>
                <a:latin typeface="Roboto"/>
                <a:ea typeface="Roboto"/>
                <a:cs typeface="Roboto"/>
                <a:sym typeface="Roboto"/>
              </a:rPr>
              <a:t>Next steps content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Freeform 2"/>
          <p:cNvSpPr/>
          <p:nvPr/>
        </p:nvSpPr>
        <p:spPr>
          <a:xfrm rot="5400000">
            <a:off x="-1928939" y="4752804"/>
            <a:ext cx="16230600" cy="466630"/>
          </a:xfrm>
          <a:custGeom>
            <a:avLst/>
            <a:gdLst/>
            <a:ahLst/>
            <a:cxnLst/>
            <a:rect l="l" t="t" r="r" b="b"/>
            <a:pathLst>
              <a:path w="16230600" h="466630">
                <a:moveTo>
                  <a:pt x="0" y="0"/>
                </a:moveTo>
                <a:lnTo>
                  <a:pt x="16230600" y="0"/>
                </a:lnTo>
                <a:lnTo>
                  <a:pt x="16230600" y="466629"/>
                </a:lnTo>
                <a:lnTo>
                  <a:pt x="0" y="466629"/>
                </a:lnTo>
                <a:lnTo>
                  <a:pt x="0" y="0"/>
                </a:lnTo>
                <a:close/>
              </a:path>
            </a:pathLst>
          </a:custGeom>
          <a:blipFill>
            <a:blip r:embed="rId2">
              <a:alphaModFix amt="70000"/>
            </a:blip>
            <a:stretch>
              <a:fillRect/>
            </a:stretch>
          </a:blipFill>
        </p:spPr>
        <p:txBody>
          <a:bodyPr/>
          <a:lstStyle/>
          <a:p>
            <a:endParaRPr lang="en-US"/>
          </a:p>
        </p:txBody>
      </p:sp>
      <p:grpSp>
        <p:nvGrpSpPr>
          <p:cNvPr id="3" name="Group 3"/>
          <p:cNvGrpSpPr/>
          <p:nvPr/>
        </p:nvGrpSpPr>
        <p:grpSpPr>
          <a:xfrm>
            <a:off x="0" y="0"/>
            <a:ext cx="6186361" cy="10287000"/>
            <a:chOff x="0" y="0"/>
            <a:chExt cx="1629330" cy="2709333"/>
          </a:xfrm>
        </p:grpSpPr>
        <p:sp>
          <p:nvSpPr>
            <p:cNvPr id="4" name="Freeform 4"/>
            <p:cNvSpPr/>
            <p:nvPr/>
          </p:nvSpPr>
          <p:spPr>
            <a:xfrm>
              <a:off x="0" y="0"/>
              <a:ext cx="1629330" cy="2709333"/>
            </a:xfrm>
            <a:custGeom>
              <a:avLst/>
              <a:gdLst/>
              <a:ahLst/>
              <a:cxnLst/>
              <a:rect l="l" t="t" r="r" b="b"/>
              <a:pathLst>
                <a:path w="1629330" h="2709333">
                  <a:moveTo>
                    <a:pt x="0" y="0"/>
                  </a:moveTo>
                  <a:lnTo>
                    <a:pt x="1629330" y="0"/>
                  </a:lnTo>
                  <a:lnTo>
                    <a:pt x="1629330" y="2709333"/>
                  </a:lnTo>
                  <a:lnTo>
                    <a:pt x="0" y="2709333"/>
                  </a:lnTo>
                  <a:close/>
                </a:path>
              </a:pathLst>
            </a:custGeom>
            <a:solidFill>
              <a:srgbClr val="B8F2E6"/>
            </a:solidFill>
          </p:spPr>
          <p:txBody>
            <a:bodyPr/>
            <a:lstStyle/>
            <a:p>
              <a:endParaRPr lang="en-US"/>
            </a:p>
          </p:txBody>
        </p:sp>
        <p:sp>
          <p:nvSpPr>
            <p:cNvPr id="5" name="TextBox 5"/>
            <p:cNvSpPr txBox="1"/>
            <p:nvPr/>
          </p:nvSpPr>
          <p:spPr>
            <a:xfrm>
              <a:off x="0" y="-38100"/>
              <a:ext cx="1629330" cy="2747433"/>
            </a:xfrm>
            <a:prstGeom prst="rect">
              <a:avLst/>
            </a:prstGeom>
          </p:spPr>
          <p:txBody>
            <a:bodyPr lIns="50800" tIns="50800" rIns="50800" bIns="50800" rtlCol="0" anchor="ctr"/>
            <a:lstStyle/>
            <a:p>
              <a:pPr algn="ctr">
                <a:lnSpc>
                  <a:spcPts val="3405"/>
                </a:lnSpc>
              </a:pPr>
              <a:endParaRPr/>
            </a:p>
          </p:txBody>
        </p:sp>
      </p:grpSp>
      <p:sp>
        <p:nvSpPr>
          <p:cNvPr id="6" name="Freeform 6"/>
          <p:cNvSpPr/>
          <p:nvPr/>
        </p:nvSpPr>
        <p:spPr>
          <a:xfrm rot="-521369">
            <a:off x="-447805" y="6565876"/>
            <a:ext cx="3569273" cy="3328636"/>
          </a:xfrm>
          <a:custGeom>
            <a:avLst/>
            <a:gdLst/>
            <a:ahLst/>
            <a:cxnLst/>
            <a:rect l="l" t="t" r="r" b="b"/>
            <a:pathLst>
              <a:path w="3569273" h="3328636">
                <a:moveTo>
                  <a:pt x="0" y="0"/>
                </a:moveTo>
                <a:lnTo>
                  <a:pt x="3569274" y="0"/>
                </a:lnTo>
                <a:lnTo>
                  <a:pt x="3569274" y="3328637"/>
                </a:lnTo>
                <a:lnTo>
                  <a:pt x="0" y="3328637"/>
                </a:lnTo>
                <a:lnTo>
                  <a:pt x="0" y="0"/>
                </a:lnTo>
                <a:close/>
              </a:path>
            </a:pathLst>
          </a:custGeom>
          <a:blipFill>
            <a:blip r:embed="rId3"/>
            <a:stretch>
              <a:fillRect l="-131393" t="-492772" r="-354061" b="-35006"/>
            </a:stretch>
          </a:blipFill>
        </p:spPr>
        <p:txBody>
          <a:bodyPr/>
          <a:lstStyle/>
          <a:p>
            <a:endParaRPr lang="en-US"/>
          </a:p>
        </p:txBody>
      </p:sp>
      <p:sp>
        <p:nvSpPr>
          <p:cNvPr id="8" name="Freeform 8"/>
          <p:cNvSpPr/>
          <p:nvPr/>
        </p:nvSpPr>
        <p:spPr>
          <a:xfrm rot="743827">
            <a:off x="2635069" y="7410505"/>
            <a:ext cx="3602821" cy="3087742"/>
          </a:xfrm>
          <a:custGeom>
            <a:avLst/>
            <a:gdLst/>
            <a:ahLst/>
            <a:cxnLst/>
            <a:rect l="l" t="t" r="r" b="b"/>
            <a:pathLst>
              <a:path w="3602821" h="3087742">
                <a:moveTo>
                  <a:pt x="0" y="0"/>
                </a:moveTo>
                <a:lnTo>
                  <a:pt x="3602821" y="0"/>
                </a:lnTo>
                <a:lnTo>
                  <a:pt x="3602821" y="3087742"/>
                </a:lnTo>
                <a:lnTo>
                  <a:pt x="0" y="3087742"/>
                </a:lnTo>
                <a:lnTo>
                  <a:pt x="0" y="0"/>
                </a:lnTo>
                <a:close/>
              </a:path>
            </a:pathLst>
          </a:custGeom>
          <a:blipFill>
            <a:blip r:embed="rId3"/>
            <a:stretch>
              <a:fillRect l="-265917" t="-31387" r="-265642" b="-605524"/>
            </a:stretch>
          </a:blipFill>
        </p:spPr>
        <p:txBody>
          <a:bodyPr/>
          <a:lstStyle/>
          <a:p>
            <a:endParaRPr lang="en-US"/>
          </a:p>
        </p:txBody>
      </p:sp>
      <p:sp>
        <p:nvSpPr>
          <p:cNvPr id="9" name="Freeform 9"/>
          <p:cNvSpPr/>
          <p:nvPr/>
        </p:nvSpPr>
        <p:spPr>
          <a:xfrm rot="-5400000">
            <a:off x="-236294" y="-603731"/>
            <a:ext cx="3456074" cy="3202874"/>
          </a:xfrm>
          <a:custGeom>
            <a:avLst/>
            <a:gdLst/>
            <a:ahLst/>
            <a:cxnLst/>
            <a:rect l="l" t="t" r="r" b="b"/>
            <a:pathLst>
              <a:path w="3456074" h="3202874">
                <a:moveTo>
                  <a:pt x="0" y="0"/>
                </a:moveTo>
                <a:lnTo>
                  <a:pt x="3456074" y="0"/>
                </a:lnTo>
                <a:lnTo>
                  <a:pt x="3456074" y="3202875"/>
                </a:lnTo>
                <a:lnTo>
                  <a:pt x="0" y="3202875"/>
                </a:lnTo>
                <a:lnTo>
                  <a:pt x="0" y="0"/>
                </a:lnTo>
                <a:close/>
              </a:path>
            </a:pathLst>
          </a:custGeom>
          <a:blipFill>
            <a:blip r:embed="rId3"/>
            <a:stretch>
              <a:fillRect l="-332592" t="-237589" r="-114726" b="-252997"/>
            </a:stretch>
          </a:blipFill>
        </p:spPr>
        <p:txBody>
          <a:bodyPr/>
          <a:lstStyle/>
          <a:p>
            <a:endParaRPr lang="en-US"/>
          </a:p>
        </p:txBody>
      </p:sp>
      <p:sp>
        <p:nvSpPr>
          <p:cNvPr id="10" name="Freeform 10"/>
          <p:cNvSpPr/>
          <p:nvPr/>
        </p:nvSpPr>
        <p:spPr>
          <a:xfrm>
            <a:off x="3039164" y="2504952"/>
            <a:ext cx="3803206" cy="4296362"/>
          </a:xfrm>
          <a:custGeom>
            <a:avLst/>
            <a:gdLst/>
            <a:ahLst/>
            <a:cxnLst/>
            <a:rect l="l" t="t" r="r" b="b"/>
            <a:pathLst>
              <a:path w="3803206" h="4296362">
                <a:moveTo>
                  <a:pt x="0" y="0"/>
                </a:moveTo>
                <a:lnTo>
                  <a:pt x="3803206" y="0"/>
                </a:lnTo>
                <a:lnTo>
                  <a:pt x="3803206" y="4296362"/>
                </a:lnTo>
                <a:lnTo>
                  <a:pt x="0" y="4296362"/>
                </a:lnTo>
                <a:lnTo>
                  <a:pt x="0" y="0"/>
                </a:lnTo>
                <a:close/>
              </a:path>
            </a:pathLst>
          </a:custGeom>
          <a:blipFill>
            <a:blip r:embed="rId3"/>
            <a:stretch>
              <a:fillRect l="-38467" t="-511990" r="-594597" b="-36929"/>
            </a:stretch>
          </a:blipFill>
        </p:spPr>
        <p:txBody>
          <a:bodyPr/>
          <a:lstStyle/>
          <a:p>
            <a:endParaRPr lang="en-US"/>
          </a:p>
        </p:txBody>
      </p:sp>
      <p:sp>
        <p:nvSpPr>
          <p:cNvPr id="11" name="Freeform 11"/>
          <p:cNvSpPr/>
          <p:nvPr/>
        </p:nvSpPr>
        <p:spPr>
          <a:xfrm rot="-652084">
            <a:off x="-480721" y="2758941"/>
            <a:ext cx="4112013" cy="3788385"/>
          </a:xfrm>
          <a:custGeom>
            <a:avLst/>
            <a:gdLst/>
            <a:ahLst/>
            <a:cxnLst/>
            <a:rect l="l" t="t" r="r" b="b"/>
            <a:pathLst>
              <a:path w="4112013" h="3788385">
                <a:moveTo>
                  <a:pt x="0" y="0"/>
                </a:moveTo>
                <a:lnTo>
                  <a:pt x="4112013" y="0"/>
                </a:lnTo>
                <a:lnTo>
                  <a:pt x="4112013" y="3788385"/>
                </a:lnTo>
                <a:lnTo>
                  <a:pt x="0" y="3788385"/>
                </a:lnTo>
                <a:lnTo>
                  <a:pt x="0" y="0"/>
                </a:lnTo>
                <a:close/>
              </a:path>
            </a:pathLst>
          </a:custGeom>
          <a:blipFill>
            <a:blip r:embed="rId3"/>
            <a:stretch>
              <a:fillRect l="-235432" t="-252170" r="-234212" b="-266137"/>
            </a:stretch>
          </a:blipFill>
        </p:spPr>
        <p:txBody>
          <a:bodyPr/>
          <a:lstStyle/>
          <a:p>
            <a:endParaRPr lang="en-US"/>
          </a:p>
        </p:txBody>
      </p:sp>
      <p:sp>
        <p:nvSpPr>
          <p:cNvPr id="12" name="Freeform 12"/>
          <p:cNvSpPr/>
          <p:nvPr/>
        </p:nvSpPr>
        <p:spPr>
          <a:xfrm>
            <a:off x="3182117" y="-481444"/>
            <a:ext cx="3237559" cy="3020289"/>
          </a:xfrm>
          <a:custGeom>
            <a:avLst/>
            <a:gdLst/>
            <a:ahLst/>
            <a:cxnLst/>
            <a:rect l="l" t="t" r="r" b="b"/>
            <a:pathLst>
              <a:path w="3237559" h="3020289">
                <a:moveTo>
                  <a:pt x="0" y="0"/>
                </a:moveTo>
                <a:lnTo>
                  <a:pt x="3237558" y="0"/>
                </a:lnTo>
                <a:lnTo>
                  <a:pt x="3237558" y="3020288"/>
                </a:lnTo>
                <a:lnTo>
                  <a:pt x="0" y="3020288"/>
                </a:lnTo>
                <a:lnTo>
                  <a:pt x="0" y="0"/>
                </a:lnTo>
                <a:close/>
              </a:path>
            </a:pathLst>
          </a:custGeom>
          <a:blipFill>
            <a:blip r:embed="rId3"/>
            <a:stretch>
              <a:fillRect l="-252766" t="-145490" r="-252491" b="-403308"/>
            </a:stretch>
          </a:blipFill>
        </p:spPr>
        <p:txBody>
          <a:bodyPr/>
          <a:lstStyle/>
          <a:p>
            <a:endParaRPr lang="en-US"/>
          </a:p>
        </p:txBody>
      </p:sp>
      <p:sp>
        <p:nvSpPr>
          <p:cNvPr id="13" name="TextBox 13"/>
          <p:cNvSpPr txBox="1"/>
          <p:nvPr/>
        </p:nvSpPr>
        <p:spPr>
          <a:xfrm>
            <a:off x="6842370" y="3994150"/>
            <a:ext cx="10754138" cy="2384425"/>
          </a:xfrm>
          <a:prstGeom prst="rect">
            <a:avLst/>
          </a:prstGeom>
        </p:spPr>
        <p:txBody>
          <a:bodyPr lIns="0" tIns="0" rIns="0" bIns="0" rtlCol="0" anchor="t">
            <a:spAutoFit/>
          </a:bodyPr>
          <a:lstStyle/>
          <a:p>
            <a:pPr algn="l">
              <a:lnSpc>
                <a:spcPts val="9349"/>
              </a:lnSpc>
            </a:pPr>
            <a:r>
              <a:rPr lang="en-US" sz="8499" b="1">
                <a:solidFill>
                  <a:srgbClr val="010204"/>
                </a:solidFill>
                <a:latin typeface="Roboto Slab Bold"/>
                <a:ea typeface="Roboto Slab Bold"/>
                <a:cs typeface="Roboto Slab Bold"/>
                <a:sym typeface="Roboto Slab Bold"/>
              </a:rPr>
              <a:t>AUTONOMY IN DECISION-MAKING </a:t>
            </a:r>
          </a:p>
        </p:txBody>
      </p:sp>
      <p:sp>
        <p:nvSpPr>
          <p:cNvPr id="15" name="Freeform 7">
            <a:extLst>
              <a:ext uri="{FF2B5EF4-FFF2-40B4-BE49-F238E27FC236}">
                <a16:creationId xmlns:a16="http://schemas.microsoft.com/office/drawing/2014/main" id="{EA7CE9B4-6E34-C12D-F2B2-E5710E62DCA1}"/>
              </a:ext>
            </a:extLst>
          </p:cNvPr>
          <p:cNvSpPr/>
          <p:nvPr/>
        </p:nvSpPr>
        <p:spPr>
          <a:xfrm>
            <a:off x="10550423" y="8954376"/>
            <a:ext cx="4282106" cy="1078992"/>
          </a:xfrm>
          <a:custGeom>
            <a:avLst/>
            <a:gdLst/>
            <a:ahLst/>
            <a:cxnLst/>
            <a:rect l="l" t="t" r="r" b="b"/>
            <a:pathLst>
              <a:path w="4282106" h="1078900">
                <a:moveTo>
                  <a:pt x="0" y="0"/>
                </a:moveTo>
                <a:lnTo>
                  <a:pt x="4282106" y="0"/>
                </a:lnTo>
                <a:lnTo>
                  <a:pt x="4282106" y="1078900"/>
                </a:lnTo>
                <a:lnTo>
                  <a:pt x="0" y="1078900"/>
                </a:lnTo>
                <a:lnTo>
                  <a:pt x="0" y="0"/>
                </a:lnTo>
                <a:close/>
              </a:path>
            </a:pathLst>
          </a:custGeom>
          <a:blipFill>
            <a:blip r:embed="rId4"/>
            <a:stretch>
              <a:fillRect t="-55093" b="-55922"/>
            </a:stretch>
          </a:blipFill>
        </p:spPr>
        <p:txBody>
          <a:bodyPr/>
          <a:lstStyle/>
          <a:p>
            <a:endParaRPr lang="en-US"/>
          </a:p>
        </p:txBody>
      </p:sp>
      <p:pic>
        <p:nvPicPr>
          <p:cNvPr id="16" name="Picture 15">
            <a:extLst>
              <a:ext uri="{FF2B5EF4-FFF2-40B4-BE49-F238E27FC236}">
                <a16:creationId xmlns:a16="http://schemas.microsoft.com/office/drawing/2014/main" id="{ED8F7EC3-2733-4313-AA68-EE10B8731E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73503" y="8954376"/>
            <a:ext cx="2713347" cy="107899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Freeform 2"/>
          <p:cNvSpPr/>
          <p:nvPr/>
        </p:nvSpPr>
        <p:spPr>
          <a:xfrm rot="5400000">
            <a:off x="-1928939" y="4752804"/>
            <a:ext cx="16230600" cy="466630"/>
          </a:xfrm>
          <a:custGeom>
            <a:avLst/>
            <a:gdLst/>
            <a:ahLst/>
            <a:cxnLst/>
            <a:rect l="l" t="t" r="r" b="b"/>
            <a:pathLst>
              <a:path w="16230600" h="466630">
                <a:moveTo>
                  <a:pt x="0" y="0"/>
                </a:moveTo>
                <a:lnTo>
                  <a:pt x="16230600" y="0"/>
                </a:lnTo>
                <a:lnTo>
                  <a:pt x="16230600" y="466629"/>
                </a:lnTo>
                <a:lnTo>
                  <a:pt x="0" y="466629"/>
                </a:lnTo>
                <a:lnTo>
                  <a:pt x="0" y="0"/>
                </a:lnTo>
                <a:close/>
              </a:path>
            </a:pathLst>
          </a:custGeom>
          <a:blipFill>
            <a:blip r:embed="rId3">
              <a:alphaModFix amt="70000"/>
            </a:blip>
            <a:stretch>
              <a:fillRect/>
            </a:stretch>
          </a:blipFill>
        </p:spPr>
        <p:txBody>
          <a:bodyPr/>
          <a:lstStyle/>
          <a:p>
            <a:endParaRPr lang="en-US"/>
          </a:p>
        </p:txBody>
      </p:sp>
      <p:grpSp>
        <p:nvGrpSpPr>
          <p:cNvPr id="3" name="Group 3"/>
          <p:cNvGrpSpPr/>
          <p:nvPr/>
        </p:nvGrpSpPr>
        <p:grpSpPr>
          <a:xfrm>
            <a:off x="0" y="0"/>
            <a:ext cx="6186361" cy="10287000"/>
            <a:chOff x="0" y="0"/>
            <a:chExt cx="1629330" cy="2709333"/>
          </a:xfrm>
        </p:grpSpPr>
        <p:sp>
          <p:nvSpPr>
            <p:cNvPr id="4" name="Freeform 4"/>
            <p:cNvSpPr/>
            <p:nvPr/>
          </p:nvSpPr>
          <p:spPr>
            <a:xfrm>
              <a:off x="0" y="0"/>
              <a:ext cx="1629330" cy="2709333"/>
            </a:xfrm>
            <a:custGeom>
              <a:avLst/>
              <a:gdLst/>
              <a:ahLst/>
              <a:cxnLst/>
              <a:rect l="l" t="t" r="r" b="b"/>
              <a:pathLst>
                <a:path w="1629330" h="2709333">
                  <a:moveTo>
                    <a:pt x="0" y="0"/>
                  </a:moveTo>
                  <a:lnTo>
                    <a:pt x="1629330" y="0"/>
                  </a:lnTo>
                  <a:lnTo>
                    <a:pt x="1629330" y="2709333"/>
                  </a:lnTo>
                  <a:lnTo>
                    <a:pt x="0" y="2709333"/>
                  </a:lnTo>
                  <a:close/>
                </a:path>
              </a:pathLst>
            </a:custGeom>
            <a:solidFill>
              <a:srgbClr val="B8F2E6"/>
            </a:solidFill>
          </p:spPr>
          <p:txBody>
            <a:bodyPr/>
            <a:lstStyle/>
            <a:p>
              <a:endParaRPr lang="en-US"/>
            </a:p>
          </p:txBody>
        </p:sp>
        <p:sp>
          <p:nvSpPr>
            <p:cNvPr id="5" name="TextBox 5"/>
            <p:cNvSpPr txBox="1"/>
            <p:nvPr/>
          </p:nvSpPr>
          <p:spPr>
            <a:xfrm>
              <a:off x="0" y="-38100"/>
              <a:ext cx="1629330" cy="2747433"/>
            </a:xfrm>
            <a:prstGeom prst="rect">
              <a:avLst/>
            </a:prstGeom>
          </p:spPr>
          <p:txBody>
            <a:bodyPr lIns="50800" tIns="50800" rIns="50800" bIns="50800" rtlCol="0" anchor="ctr"/>
            <a:lstStyle/>
            <a:p>
              <a:pPr algn="ctr">
                <a:lnSpc>
                  <a:spcPts val="3405"/>
                </a:lnSpc>
              </a:pPr>
              <a:endParaRPr/>
            </a:p>
          </p:txBody>
        </p:sp>
      </p:grpSp>
      <p:sp>
        <p:nvSpPr>
          <p:cNvPr id="6" name="Freeform 6"/>
          <p:cNvSpPr/>
          <p:nvPr/>
        </p:nvSpPr>
        <p:spPr>
          <a:xfrm rot="-521369">
            <a:off x="-447805" y="6565876"/>
            <a:ext cx="3569273" cy="3328636"/>
          </a:xfrm>
          <a:custGeom>
            <a:avLst/>
            <a:gdLst/>
            <a:ahLst/>
            <a:cxnLst/>
            <a:rect l="l" t="t" r="r" b="b"/>
            <a:pathLst>
              <a:path w="3569273" h="3328636">
                <a:moveTo>
                  <a:pt x="0" y="0"/>
                </a:moveTo>
                <a:lnTo>
                  <a:pt x="3569274" y="0"/>
                </a:lnTo>
                <a:lnTo>
                  <a:pt x="3569274" y="3328637"/>
                </a:lnTo>
                <a:lnTo>
                  <a:pt x="0" y="3328637"/>
                </a:lnTo>
                <a:lnTo>
                  <a:pt x="0" y="0"/>
                </a:lnTo>
                <a:close/>
              </a:path>
            </a:pathLst>
          </a:custGeom>
          <a:blipFill>
            <a:blip r:embed="rId4"/>
            <a:stretch>
              <a:fillRect l="-131393" t="-492772" r="-354061" b="-35006"/>
            </a:stretch>
          </a:blipFill>
        </p:spPr>
        <p:txBody>
          <a:bodyPr/>
          <a:lstStyle/>
          <a:p>
            <a:endParaRPr lang="en-US"/>
          </a:p>
        </p:txBody>
      </p:sp>
      <p:sp>
        <p:nvSpPr>
          <p:cNvPr id="7" name="Freeform 7"/>
          <p:cNvSpPr/>
          <p:nvPr/>
        </p:nvSpPr>
        <p:spPr>
          <a:xfrm rot="743827">
            <a:off x="2635069" y="7410505"/>
            <a:ext cx="3602821" cy="3087742"/>
          </a:xfrm>
          <a:custGeom>
            <a:avLst/>
            <a:gdLst/>
            <a:ahLst/>
            <a:cxnLst/>
            <a:rect l="l" t="t" r="r" b="b"/>
            <a:pathLst>
              <a:path w="3602821" h="3087742">
                <a:moveTo>
                  <a:pt x="0" y="0"/>
                </a:moveTo>
                <a:lnTo>
                  <a:pt x="3602821" y="0"/>
                </a:lnTo>
                <a:lnTo>
                  <a:pt x="3602821" y="3087742"/>
                </a:lnTo>
                <a:lnTo>
                  <a:pt x="0" y="3087742"/>
                </a:lnTo>
                <a:lnTo>
                  <a:pt x="0" y="0"/>
                </a:lnTo>
                <a:close/>
              </a:path>
            </a:pathLst>
          </a:custGeom>
          <a:blipFill>
            <a:blip r:embed="rId4"/>
            <a:stretch>
              <a:fillRect l="-265917" t="-31387" r="-265642" b="-605524"/>
            </a:stretch>
          </a:blipFill>
        </p:spPr>
        <p:txBody>
          <a:bodyPr/>
          <a:lstStyle/>
          <a:p>
            <a:endParaRPr lang="en-US"/>
          </a:p>
        </p:txBody>
      </p:sp>
      <p:sp>
        <p:nvSpPr>
          <p:cNvPr id="8" name="Freeform 8"/>
          <p:cNvSpPr/>
          <p:nvPr/>
        </p:nvSpPr>
        <p:spPr>
          <a:xfrm rot="-5400000">
            <a:off x="-236294" y="-603731"/>
            <a:ext cx="3456074" cy="3202874"/>
          </a:xfrm>
          <a:custGeom>
            <a:avLst/>
            <a:gdLst/>
            <a:ahLst/>
            <a:cxnLst/>
            <a:rect l="l" t="t" r="r" b="b"/>
            <a:pathLst>
              <a:path w="3456074" h="3202874">
                <a:moveTo>
                  <a:pt x="0" y="0"/>
                </a:moveTo>
                <a:lnTo>
                  <a:pt x="3456074" y="0"/>
                </a:lnTo>
                <a:lnTo>
                  <a:pt x="3456074" y="3202875"/>
                </a:lnTo>
                <a:lnTo>
                  <a:pt x="0" y="3202875"/>
                </a:lnTo>
                <a:lnTo>
                  <a:pt x="0" y="0"/>
                </a:lnTo>
                <a:close/>
              </a:path>
            </a:pathLst>
          </a:custGeom>
          <a:blipFill>
            <a:blip r:embed="rId4"/>
            <a:stretch>
              <a:fillRect l="-332592" t="-237589" r="-114726" b="-252997"/>
            </a:stretch>
          </a:blipFill>
        </p:spPr>
        <p:txBody>
          <a:bodyPr/>
          <a:lstStyle/>
          <a:p>
            <a:endParaRPr lang="en-US"/>
          </a:p>
        </p:txBody>
      </p:sp>
      <p:sp>
        <p:nvSpPr>
          <p:cNvPr id="9" name="Freeform 9"/>
          <p:cNvSpPr/>
          <p:nvPr/>
        </p:nvSpPr>
        <p:spPr>
          <a:xfrm>
            <a:off x="3039164" y="2504952"/>
            <a:ext cx="3803206" cy="4296362"/>
          </a:xfrm>
          <a:custGeom>
            <a:avLst/>
            <a:gdLst/>
            <a:ahLst/>
            <a:cxnLst/>
            <a:rect l="l" t="t" r="r" b="b"/>
            <a:pathLst>
              <a:path w="3803206" h="4296362">
                <a:moveTo>
                  <a:pt x="0" y="0"/>
                </a:moveTo>
                <a:lnTo>
                  <a:pt x="3803206" y="0"/>
                </a:lnTo>
                <a:lnTo>
                  <a:pt x="3803206" y="4296362"/>
                </a:lnTo>
                <a:lnTo>
                  <a:pt x="0" y="4296362"/>
                </a:lnTo>
                <a:lnTo>
                  <a:pt x="0" y="0"/>
                </a:lnTo>
                <a:close/>
              </a:path>
            </a:pathLst>
          </a:custGeom>
          <a:blipFill>
            <a:blip r:embed="rId4"/>
            <a:stretch>
              <a:fillRect l="-38467" t="-511990" r="-594597" b="-36929"/>
            </a:stretch>
          </a:blipFill>
        </p:spPr>
        <p:txBody>
          <a:bodyPr/>
          <a:lstStyle/>
          <a:p>
            <a:endParaRPr lang="en-US"/>
          </a:p>
        </p:txBody>
      </p:sp>
      <p:sp>
        <p:nvSpPr>
          <p:cNvPr id="10" name="Freeform 10"/>
          <p:cNvSpPr/>
          <p:nvPr/>
        </p:nvSpPr>
        <p:spPr>
          <a:xfrm rot="-652084">
            <a:off x="-480721" y="2758941"/>
            <a:ext cx="4112013" cy="3788385"/>
          </a:xfrm>
          <a:custGeom>
            <a:avLst/>
            <a:gdLst/>
            <a:ahLst/>
            <a:cxnLst/>
            <a:rect l="l" t="t" r="r" b="b"/>
            <a:pathLst>
              <a:path w="4112013" h="3788385">
                <a:moveTo>
                  <a:pt x="0" y="0"/>
                </a:moveTo>
                <a:lnTo>
                  <a:pt x="4112013" y="0"/>
                </a:lnTo>
                <a:lnTo>
                  <a:pt x="4112013" y="3788385"/>
                </a:lnTo>
                <a:lnTo>
                  <a:pt x="0" y="3788385"/>
                </a:lnTo>
                <a:lnTo>
                  <a:pt x="0" y="0"/>
                </a:lnTo>
                <a:close/>
              </a:path>
            </a:pathLst>
          </a:custGeom>
          <a:blipFill>
            <a:blip r:embed="rId4"/>
            <a:stretch>
              <a:fillRect l="-235432" t="-252170" r="-234212" b="-266137"/>
            </a:stretch>
          </a:blipFill>
        </p:spPr>
        <p:txBody>
          <a:bodyPr/>
          <a:lstStyle/>
          <a:p>
            <a:endParaRPr lang="en-US"/>
          </a:p>
        </p:txBody>
      </p:sp>
      <p:sp>
        <p:nvSpPr>
          <p:cNvPr id="11" name="Freeform 11"/>
          <p:cNvSpPr/>
          <p:nvPr/>
        </p:nvSpPr>
        <p:spPr>
          <a:xfrm>
            <a:off x="3182117" y="-481444"/>
            <a:ext cx="3237559" cy="3020289"/>
          </a:xfrm>
          <a:custGeom>
            <a:avLst/>
            <a:gdLst/>
            <a:ahLst/>
            <a:cxnLst/>
            <a:rect l="l" t="t" r="r" b="b"/>
            <a:pathLst>
              <a:path w="3237559" h="3020289">
                <a:moveTo>
                  <a:pt x="0" y="0"/>
                </a:moveTo>
                <a:lnTo>
                  <a:pt x="3237558" y="0"/>
                </a:lnTo>
                <a:lnTo>
                  <a:pt x="3237558" y="3020288"/>
                </a:lnTo>
                <a:lnTo>
                  <a:pt x="0" y="3020288"/>
                </a:lnTo>
                <a:lnTo>
                  <a:pt x="0" y="0"/>
                </a:lnTo>
                <a:close/>
              </a:path>
            </a:pathLst>
          </a:custGeom>
          <a:blipFill>
            <a:blip r:embed="rId4"/>
            <a:stretch>
              <a:fillRect l="-252766" t="-145490" r="-252491" b="-403308"/>
            </a:stretch>
          </a:blipFill>
        </p:spPr>
        <p:txBody>
          <a:bodyPr/>
          <a:lstStyle/>
          <a:p>
            <a:endParaRPr lang="en-US"/>
          </a:p>
        </p:txBody>
      </p:sp>
      <p:sp>
        <p:nvSpPr>
          <p:cNvPr id="12" name="TextBox 12"/>
          <p:cNvSpPr txBox="1"/>
          <p:nvPr/>
        </p:nvSpPr>
        <p:spPr>
          <a:xfrm>
            <a:off x="7716596" y="2529319"/>
            <a:ext cx="8940670" cy="4533900"/>
          </a:xfrm>
          <a:prstGeom prst="rect">
            <a:avLst/>
          </a:prstGeom>
        </p:spPr>
        <p:txBody>
          <a:bodyPr lIns="0" tIns="0" rIns="0" bIns="0" rtlCol="0" anchor="t">
            <a:spAutoFit/>
          </a:bodyPr>
          <a:lstStyle/>
          <a:p>
            <a:pPr marL="0" lvl="0" indent="0" algn="ctr">
              <a:lnSpc>
                <a:spcPts val="7195"/>
              </a:lnSpc>
              <a:spcBef>
                <a:spcPct val="0"/>
              </a:spcBef>
            </a:pPr>
            <a:r>
              <a:rPr lang="en-US" sz="5996" b="1">
                <a:solidFill>
                  <a:srgbClr val="010204"/>
                </a:solidFill>
                <a:latin typeface="Roboto Bold"/>
                <a:ea typeface="Roboto Bold"/>
                <a:cs typeface="Roboto Bold"/>
                <a:sym typeface="Roboto Bold"/>
              </a:rPr>
              <a:t>How do we empower patients to make informed decisions about their care, free from pressure or judgement?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85844" y="822970"/>
            <a:ext cx="18459689" cy="1506835"/>
            <a:chOff x="0" y="0"/>
            <a:chExt cx="9392053" cy="766658"/>
          </a:xfrm>
        </p:grpSpPr>
        <p:sp>
          <p:nvSpPr>
            <p:cNvPr id="3" name="Freeform 3"/>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4" name="TextBox 4"/>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27013" y="4716841"/>
            <a:ext cx="4001956" cy="901611"/>
            <a:chOff x="0" y="0"/>
            <a:chExt cx="1155615" cy="260351"/>
          </a:xfrm>
        </p:grpSpPr>
        <p:sp>
          <p:nvSpPr>
            <p:cNvPr id="6" name="Freeform 6"/>
            <p:cNvSpPr/>
            <p:nvPr/>
          </p:nvSpPr>
          <p:spPr>
            <a:xfrm>
              <a:off x="0" y="0"/>
              <a:ext cx="1155615" cy="260351"/>
            </a:xfrm>
            <a:custGeom>
              <a:avLst/>
              <a:gdLst/>
              <a:ahLst/>
              <a:cxnLst/>
              <a:rect l="l" t="t" r="r" b="b"/>
              <a:pathLst>
                <a:path w="1155615" h="260351">
                  <a:moveTo>
                    <a:pt x="98661" y="0"/>
                  </a:moveTo>
                  <a:lnTo>
                    <a:pt x="1056954" y="0"/>
                  </a:lnTo>
                  <a:cubicBezTo>
                    <a:pt x="1111443" y="0"/>
                    <a:pt x="1155615" y="44172"/>
                    <a:pt x="1155615" y="98661"/>
                  </a:cubicBezTo>
                  <a:lnTo>
                    <a:pt x="1155615" y="161690"/>
                  </a:lnTo>
                  <a:cubicBezTo>
                    <a:pt x="1155615" y="187857"/>
                    <a:pt x="1145220" y="212952"/>
                    <a:pt x="1126718" y="231454"/>
                  </a:cubicBezTo>
                  <a:cubicBezTo>
                    <a:pt x="1108215" y="249957"/>
                    <a:pt x="1083120" y="260351"/>
                    <a:pt x="1056954" y="260351"/>
                  </a:cubicBezTo>
                  <a:lnTo>
                    <a:pt x="98661" y="260351"/>
                  </a:lnTo>
                  <a:cubicBezTo>
                    <a:pt x="72495" y="260351"/>
                    <a:pt x="47400" y="249957"/>
                    <a:pt x="28897" y="231454"/>
                  </a:cubicBezTo>
                  <a:cubicBezTo>
                    <a:pt x="10395" y="212952"/>
                    <a:pt x="0" y="187857"/>
                    <a:pt x="0" y="161690"/>
                  </a:cubicBezTo>
                  <a:lnTo>
                    <a:pt x="0" y="98661"/>
                  </a:lnTo>
                  <a:cubicBezTo>
                    <a:pt x="0" y="72495"/>
                    <a:pt x="10395" y="47400"/>
                    <a:pt x="28897" y="28897"/>
                  </a:cubicBezTo>
                  <a:cubicBezTo>
                    <a:pt x="47400" y="10395"/>
                    <a:pt x="72495" y="0"/>
                    <a:pt x="98661" y="0"/>
                  </a:cubicBezTo>
                  <a:close/>
                </a:path>
              </a:pathLst>
            </a:custGeom>
            <a:solidFill>
              <a:srgbClr val="B8F2E6"/>
            </a:solidFill>
          </p:spPr>
          <p:txBody>
            <a:bodyPr/>
            <a:lstStyle/>
            <a:p>
              <a:endParaRPr lang="en-US"/>
            </a:p>
          </p:txBody>
        </p:sp>
        <p:sp>
          <p:nvSpPr>
            <p:cNvPr id="7" name="TextBox 7"/>
            <p:cNvSpPr txBox="1"/>
            <p:nvPr/>
          </p:nvSpPr>
          <p:spPr>
            <a:xfrm>
              <a:off x="0" y="-47625"/>
              <a:ext cx="1155615" cy="307976"/>
            </a:xfrm>
            <a:prstGeom prst="rect">
              <a:avLst/>
            </a:prstGeom>
          </p:spPr>
          <p:txBody>
            <a:bodyPr lIns="254000" tIns="254000" rIns="254000" bIns="254000" rtlCol="0" anchor="ctr"/>
            <a:lstStyle/>
            <a:p>
              <a:pPr marL="0" lvl="0" indent="0" algn="ctr">
                <a:lnSpc>
                  <a:spcPts val="3698"/>
                </a:lnSpc>
              </a:pPr>
              <a:r>
                <a:rPr lang="en-US" sz="2699" b="1" spc="-53">
                  <a:solidFill>
                    <a:srgbClr val="010204"/>
                  </a:solidFill>
                  <a:latin typeface="Roboto Bold"/>
                  <a:ea typeface="Roboto Bold"/>
                  <a:cs typeface="Roboto Bold"/>
                  <a:sym typeface="Roboto Bold"/>
                </a:rPr>
                <a:t>OBJECTIVE 1</a:t>
              </a:r>
            </a:p>
          </p:txBody>
        </p:sp>
      </p:grpSp>
      <p:grpSp>
        <p:nvGrpSpPr>
          <p:cNvPr id="8" name="Group 8"/>
          <p:cNvGrpSpPr/>
          <p:nvPr/>
        </p:nvGrpSpPr>
        <p:grpSpPr>
          <a:xfrm>
            <a:off x="4867119" y="4716841"/>
            <a:ext cx="4001956" cy="901611"/>
            <a:chOff x="0" y="0"/>
            <a:chExt cx="1155615" cy="260351"/>
          </a:xfrm>
        </p:grpSpPr>
        <p:sp>
          <p:nvSpPr>
            <p:cNvPr id="9" name="Freeform 9"/>
            <p:cNvSpPr/>
            <p:nvPr/>
          </p:nvSpPr>
          <p:spPr>
            <a:xfrm>
              <a:off x="0" y="0"/>
              <a:ext cx="1155615" cy="260351"/>
            </a:xfrm>
            <a:custGeom>
              <a:avLst/>
              <a:gdLst/>
              <a:ahLst/>
              <a:cxnLst/>
              <a:rect l="l" t="t" r="r" b="b"/>
              <a:pathLst>
                <a:path w="1155615" h="260351">
                  <a:moveTo>
                    <a:pt x="98661" y="0"/>
                  </a:moveTo>
                  <a:lnTo>
                    <a:pt x="1056954" y="0"/>
                  </a:lnTo>
                  <a:cubicBezTo>
                    <a:pt x="1111443" y="0"/>
                    <a:pt x="1155615" y="44172"/>
                    <a:pt x="1155615" y="98661"/>
                  </a:cubicBezTo>
                  <a:lnTo>
                    <a:pt x="1155615" y="161690"/>
                  </a:lnTo>
                  <a:cubicBezTo>
                    <a:pt x="1155615" y="187857"/>
                    <a:pt x="1145220" y="212952"/>
                    <a:pt x="1126718" y="231454"/>
                  </a:cubicBezTo>
                  <a:cubicBezTo>
                    <a:pt x="1108215" y="249957"/>
                    <a:pt x="1083120" y="260351"/>
                    <a:pt x="1056954" y="260351"/>
                  </a:cubicBezTo>
                  <a:lnTo>
                    <a:pt x="98661" y="260351"/>
                  </a:lnTo>
                  <a:cubicBezTo>
                    <a:pt x="72495" y="260351"/>
                    <a:pt x="47400" y="249957"/>
                    <a:pt x="28897" y="231454"/>
                  </a:cubicBezTo>
                  <a:cubicBezTo>
                    <a:pt x="10395" y="212952"/>
                    <a:pt x="0" y="187857"/>
                    <a:pt x="0" y="161690"/>
                  </a:cubicBezTo>
                  <a:lnTo>
                    <a:pt x="0" y="98661"/>
                  </a:lnTo>
                  <a:cubicBezTo>
                    <a:pt x="0" y="72495"/>
                    <a:pt x="10395" y="47400"/>
                    <a:pt x="28897" y="28897"/>
                  </a:cubicBezTo>
                  <a:cubicBezTo>
                    <a:pt x="47400" y="10395"/>
                    <a:pt x="72495" y="0"/>
                    <a:pt x="98661" y="0"/>
                  </a:cubicBezTo>
                  <a:close/>
                </a:path>
              </a:pathLst>
            </a:custGeom>
            <a:solidFill>
              <a:srgbClr val="B8F2E6"/>
            </a:solidFill>
          </p:spPr>
          <p:txBody>
            <a:bodyPr/>
            <a:lstStyle/>
            <a:p>
              <a:endParaRPr lang="en-US"/>
            </a:p>
          </p:txBody>
        </p:sp>
        <p:sp>
          <p:nvSpPr>
            <p:cNvPr id="10" name="TextBox 10"/>
            <p:cNvSpPr txBox="1"/>
            <p:nvPr/>
          </p:nvSpPr>
          <p:spPr>
            <a:xfrm>
              <a:off x="0" y="-47625"/>
              <a:ext cx="1155615" cy="307976"/>
            </a:xfrm>
            <a:prstGeom prst="rect">
              <a:avLst/>
            </a:prstGeom>
          </p:spPr>
          <p:txBody>
            <a:bodyPr lIns="254000" tIns="254000" rIns="254000" bIns="254000" rtlCol="0" anchor="ctr"/>
            <a:lstStyle/>
            <a:p>
              <a:pPr marL="0" lvl="0" indent="0" algn="ctr">
                <a:lnSpc>
                  <a:spcPts val="3698"/>
                </a:lnSpc>
              </a:pPr>
              <a:r>
                <a:rPr lang="en-US" sz="2699" b="1" spc="-53">
                  <a:solidFill>
                    <a:srgbClr val="010204"/>
                  </a:solidFill>
                  <a:latin typeface="Roboto Bold"/>
                  <a:ea typeface="Roboto Bold"/>
                  <a:cs typeface="Roboto Bold"/>
                  <a:sym typeface="Roboto Bold"/>
                </a:rPr>
                <a:t>OBJECTIVE 2</a:t>
              </a:r>
            </a:p>
          </p:txBody>
        </p:sp>
      </p:grpSp>
      <p:grpSp>
        <p:nvGrpSpPr>
          <p:cNvPr id="11" name="Group 11"/>
          <p:cNvGrpSpPr/>
          <p:nvPr/>
        </p:nvGrpSpPr>
        <p:grpSpPr>
          <a:xfrm>
            <a:off x="9307225" y="4716841"/>
            <a:ext cx="4001956" cy="901611"/>
            <a:chOff x="0" y="0"/>
            <a:chExt cx="1155615" cy="260351"/>
          </a:xfrm>
        </p:grpSpPr>
        <p:sp>
          <p:nvSpPr>
            <p:cNvPr id="12" name="Freeform 12"/>
            <p:cNvSpPr/>
            <p:nvPr/>
          </p:nvSpPr>
          <p:spPr>
            <a:xfrm>
              <a:off x="0" y="0"/>
              <a:ext cx="1155615" cy="260351"/>
            </a:xfrm>
            <a:custGeom>
              <a:avLst/>
              <a:gdLst/>
              <a:ahLst/>
              <a:cxnLst/>
              <a:rect l="l" t="t" r="r" b="b"/>
              <a:pathLst>
                <a:path w="1155615" h="260351">
                  <a:moveTo>
                    <a:pt x="98661" y="0"/>
                  </a:moveTo>
                  <a:lnTo>
                    <a:pt x="1056954" y="0"/>
                  </a:lnTo>
                  <a:cubicBezTo>
                    <a:pt x="1111443" y="0"/>
                    <a:pt x="1155615" y="44172"/>
                    <a:pt x="1155615" y="98661"/>
                  </a:cubicBezTo>
                  <a:lnTo>
                    <a:pt x="1155615" y="161690"/>
                  </a:lnTo>
                  <a:cubicBezTo>
                    <a:pt x="1155615" y="187857"/>
                    <a:pt x="1145220" y="212952"/>
                    <a:pt x="1126718" y="231454"/>
                  </a:cubicBezTo>
                  <a:cubicBezTo>
                    <a:pt x="1108215" y="249957"/>
                    <a:pt x="1083120" y="260351"/>
                    <a:pt x="1056954" y="260351"/>
                  </a:cubicBezTo>
                  <a:lnTo>
                    <a:pt x="98661" y="260351"/>
                  </a:lnTo>
                  <a:cubicBezTo>
                    <a:pt x="72495" y="260351"/>
                    <a:pt x="47400" y="249957"/>
                    <a:pt x="28897" y="231454"/>
                  </a:cubicBezTo>
                  <a:cubicBezTo>
                    <a:pt x="10395" y="212952"/>
                    <a:pt x="0" y="187857"/>
                    <a:pt x="0" y="161690"/>
                  </a:cubicBezTo>
                  <a:lnTo>
                    <a:pt x="0" y="98661"/>
                  </a:lnTo>
                  <a:cubicBezTo>
                    <a:pt x="0" y="72495"/>
                    <a:pt x="10395" y="47400"/>
                    <a:pt x="28897" y="28897"/>
                  </a:cubicBezTo>
                  <a:cubicBezTo>
                    <a:pt x="47400" y="10395"/>
                    <a:pt x="72495" y="0"/>
                    <a:pt x="98661" y="0"/>
                  </a:cubicBezTo>
                  <a:close/>
                </a:path>
              </a:pathLst>
            </a:custGeom>
            <a:solidFill>
              <a:srgbClr val="B8F2E6"/>
            </a:solidFill>
          </p:spPr>
          <p:txBody>
            <a:bodyPr/>
            <a:lstStyle/>
            <a:p>
              <a:endParaRPr lang="en-US"/>
            </a:p>
          </p:txBody>
        </p:sp>
        <p:sp>
          <p:nvSpPr>
            <p:cNvPr id="13" name="TextBox 13"/>
            <p:cNvSpPr txBox="1"/>
            <p:nvPr/>
          </p:nvSpPr>
          <p:spPr>
            <a:xfrm>
              <a:off x="0" y="-47625"/>
              <a:ext cx="1155615" cy="307976"/>
            </a:xfrm>
            <a:prstGeom prst="rect">
              <a:avLst/>
            </a:prstGeom>
          </p:spPr>
          <p:txBody>
            <a:bodyPr lIns="254000" tIns="254000" rIns="254000" bIns="254000" rtlCol="0" anchor="ctr"/>
            <a:lstStyle/>
            <a:p>
              <a:pPr marL="0" lvl="0" indent="0" algn="ctr">
                <a:lnSpc>
                  <a:spcPts val="3698"/>
                </a:lnSpc>
              </a:pPr>
              <a:r>
                <a:rPr lang="en-US" sz="2699" b="1" spc="-53">
                  <a:solidFill>
                    <a:srgbClr val="010204"/>
                  </a:solidFill>
                  <a:latin typeface="Roboto Bold"/>
                  <a:ea typeface="Roboto Bold"/>
                  <a:cs typeface="Roboto Bold"/>
                  <a:sym typeface="Roboto Bold"/>
                </a:rPr>
                <a:t>OBJECTIVE 3</a:t>
              </a:r>
            </a:p>
          </p:txBody>
        </p:sp>
      </p:grpSp>
      <p:grpSp>
        <p:nvGrpSpPr>
          <p:cNvPr id="14" name="Group 14"/>
          <p:cNvGrpSpPr/>
          <p:nvPr/>
        </p:nvGrpSpPr>
        <p:grpSpPr>
          <a:xfrm>
            <a:off x="13747331" y="4716841"/>
            <a:ext cx="4001956" cy="901611"/>
            <a:chOff x="0" y="0"/>
            <a:chExt cx="1155615" cy="260351"/>
          </a:xfrm>
        </p:grpSpPr>
        <p:sp>
          <p:nvSpPr>
            <p:cNvPr id="15" name="Freeform 15"/>
            <p:cNvSpPr/>
            <p:nvPr/>
          </p:nvSpPr>
          <p:spPr>
            <a:xfrm>
              <a:off x="0" y="0"/>
              <a:ext cx="1155615" cy="260351"/>
            </a:xfrm>
            <a:custGeom>
              <a:avLst/>
              <a:gdLst/>
              <a:ahLst/>
              <a:cxnLst/>
              <a:rect l="l" t="t" r="r" b="b"/>
              <a:pathLst>
                <a:path w="1155615" h="260351">
                  <a:moveTo>
                    <a:pt x="98661" y="0"/>
                  </a:moveTo>
                  <a:lnTo>
                    <a:pt x="1056954" y="0"/>
                  </a:lnTo>
                  <a:cubicBezTo>
                    <a:pt x="1111443" y="0"/>
                    <a:pt x="1155615" y="44172"/>
                    <a:pt x="1155615" y="98661"/>
                  </a:cubicBezTo>
                  <a:lnTo>
                    <a:pt x="1155615" y="161690"/>
                  </a:lnTo>
                  <a:cubicBezTo>
                    <a:pt x="1155615" y="187857"/>
                    <a:pt x="1145220" y="212952"/>
                    <a:pt x="1126718" y="231454"/>
                  </a:cubicBezTo>
                  <a:cubicBezTo>
                    <a:pt x="1108215" y="249957"/>
                    <a:pt x="1083120" y="260351"/>
                    <a:pt x="1056954" y="260351"/>
                  </a:cubicBezTo>
                  <a:lnTo>
                    <a:pt x="98661" y="260351"/>
                  </a:lnTo>
                  <a:cubicBezTo>
                    <a:pt x="72495" y="260351"/>
                    <a:pt x="47400" y="249957"/>
                    <a:pt x="28897" y="231454"/>
                  </a:cubicBezTo>
                  <a:cubicBezTo>
                    <a:pt x="10395" y="212952"/>
                    <a:pt x="0" y="187857"/>
                    <a:pt x="0" y="161690"/>
                  </a:cubicBezTo>
                  <a:lnTo>
                    <a:pt x="0" y="98661"/>
                  </a:lnTo>
                  <a:cubicBezTo>
                    <a:pt x="0" y="72495"/>
                    <a:pt x="10395" y="47400"/>
                    <a:pt x="28897" y="28897"/>
                  </a:cubicBezTo>
                  <a:cubicBezTo>
                    <a:pt x="47400" y="10395"/>
                    <a:pt x="72495" y="0"/>
                    <a:pt x="98661" y="0"/>
                  </a:cubicBezTo>
                  <a:close/>
                </a:path>
              </a:pathLst>
            </a:custGeom>
            <a:solidFill>
              <a:srgbClr val="B8F2E6"/>
            </a:solidFill>
          </p:spPr>
          <p:txBody>
            <a:bodyPr/>
            <a:lstStyle/>
            <a:p>
              <a:endParaRPr lang="en-US"/>
            </a:p>
          </p:txBody>
        </p:sp>
        <p:sp>
          <p:nvSpPr>
            <p:cNvPr id="16" name="TextBox 16"/>
            <p:cNvSpPr txBox="1"/>
            <p:nvPr/>
          </p:nvSpPr>
          <p:spPr>
            <a:xfrm>
              <a:off x="0" y="-47625"/>
              <a:ext cx="1155615" cy="307976"/>
            </a:xfrm>
            <a:prstGeom prst="rect">
              <a:avLst/>
            </a:prstGeom>
          </p:spPr>
          <p:txBody>
            <a:bodyPr lIns="254000" tIns="254000" rIns="254000" bIns="254000" rtlCol="0" anchor="ctr"/>
            <a:lstStyle/>
            <a:p>
              <a:pPr marL="0" lvl="0" indent="0" algn="ctr">
                <a:lnSpc>
                  <a:spcPts val="3698"/>
                </a:lnSpc>
              </a:pPr>
              <a:r>
                <a:rPr lang="en-US" sz="2699" b="1" spc="-53">
                  <a:solidFill>
                    <a:srgbClr val="010204"/>
                  </a:solidFill>
                  <a:latin typeface="Roboto Bold"/>
                  <a:ea typeface="Roboto Bold"/>
                  <a:cs typeface="Roboto Bold"/>
                  <a:sym typeface="Roboto Bold"/>
                </a:rPr>
                <a:t>OBJECTIVE 4</a:t>
              </a:r>
            </a:p>
          </p:txBody>
        </p:sp>
      </p:grpSp>
      <p:sp>
        <p:nvSpPr>
          <p:cNvPr id="17" name="Freeform 17"/>
          <p:cNvSpPr/>
          <p:nvPr/>
        </p:nvSpPr>
        <p:spPr>
          <a:xfrm>
            <a:off x="1665991" y="2861084"/>
            <a:ext cx="1524000" cy="1726097"/>
          </a:xfrm>
          <a:custGeom>
            <a:avLst/>
            <a:gdLst/>
            <a:ahLst/>
            <a:cxnLst/>
            <a:rect l="l" t="t" r="r" b="b"/>
            <a:pathLst>
              <a:path w="1524000" h="1726097">
                <a:moveTo>
                  <a:pt x="0" y="0"/>
                </a:moveTo>
                <a:lnTo>
                  <a:pt x="1524000" y="0"/>
                </a:lnTo>
                <a:lnTo>
                  <a:pt x="1524000" y="1726097"/>
                </a:lnTo>
                <a:lnTo>
                  <a:pt x="0" y="17260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a:off x="14986309" y="2962133"/>
            <a:ext cx="1524000" cy="1524000"/>
          </a:xfrm>
          <a:custGeom>
            <a:avLst/>
            <a:gdLst/>
            <a:ahLst/>
            <a:cxnLst/>
            <a:rect l="l" t="t" r="r" b="b"/>
            <a:pathLst>
              <a:path w="1524000" h="1524000">
                <a:moveTo>
                  <a:pt x="0" y="0"/>
                </a:moveTo>
                <a:lnTo>
                  <a:pt x="1524000" y="0"/>
                </a:lnTo>
                <a:lnTo>
                  <a:pt x="1524000" y="1524000"/>
                </a:lnTo>
                <a:lnTo>
                  <a:pt x="0" y="1524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a:off x="10546203" y="2867793"/>
            <a:ext cx="1524000" cy="1524000"/>
          </a:xfrm>
          <a:custGeom>
            <a:avLst/>
            <a:gdLst/>
            <a:ahLst/>
            <a:cxnLst/>
            <a:rect l="l" t="t" r="r" b="b"/>
            <a:pathLst>
              <a:path w="1524000" h="1524000">
                <a:moveTo>
                  <a:pt x="0" y="0"/>
                </a:moveTo>
                <a:lnTo>
                  <a:pt x="1524000" y="0"/>
                </a:lnTo>
                <a:lnTo>
                  <a:pt x="1524000" y="1524000"/>
                </a:lnTo>
                <a:lnTo>
                  <a:pt x="0" y="1524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TextBox 20"/>
          <p:cNvSpPr txBox="1"/>
          <p:nvPr/>
        </p:nvSpPr>
        <p:spPr>
          <a:xfrm>
            <a:off x="1028700" y="1028700"/>
            <a:ext cx="11711565" cy="1095375"/>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LEARNING OBJECTIVES</a:t>
            </a:r>
          </a:p>
        </p:txBody>
      </p:sp>
      <p:sp>
        <p:nvSpPr>
          <p:cNvPr id="21" name="TextBox 21"/>
          <p:cNvSpPr txBox="1"/>
          <p:nvPr/>
        </p:nvSpPr>
        <p:spPr>
          <a:xfrm>
            <a:off x="538714" y="5853339"/>
            <a:ext cx="4001956" cy="2323013"/>
          </a:xfrm>
          <a:prstGeom prst="rect">
            <a:avLst/>
          </a:prstGeom>
        </p:spPr>
        <p:txBody>
          <a:bodyPr lIns="0" tIns="0" rIns="0" bIns="0" rtlCol="0" anchor="t">
            <a:spAutoFit/>
          </a:bodyPr>
          <a:lstStyle/>
          <a:p>
            <a:pPr marL="0" lvl="0" indent="0" algn="ctr">
              <a:lnSpc>
                <a:spcPts val="3695"/>
              </a:lnSpc>
              <a:spcBef>
                <a:spcPct val="0"/>
              </a:spcBef>
            </a:pPr>
            <a:r>
              <a:rPr lang="en-US" sz="2697" spc="-53">
                <a:solidFill>
                  <a:srgbClr val="010204"/>
                </a:solidFill>
                <a:latin typeface="Roboto"/>
                <a:ea typeface="Roboto"/>
                <a:cs typeface="Roboto"/>
                <a:sym typeface="Roboto"/>
              </a:rPr>
              <a:t>Define patient autonomy in the context of childbirth and explain how clinical teams can support or hinder it.</a:t>
            </a:r>
          </a:p>
        </p:txBody>
      </p:sp>
      <p:sp>
        <p:nvSpPr>
          <p:cNvPr id="22" name="TextBox 22"/>
          <p:cNvSpPr txBox="1"/>
          <p:nvPr/>
        </p:nvSpPr>
        <p:spPr>
          <a:xfrm>
            <a:off x="4978819" y="5853339"/>
            <a:ext cx="4001956" cy="2789738"/>
          </a:xfrm>
          <a:prstGeom prst="rect">
            <a:avLst/>
          </a:prstGeom>
        </p:spPr>
        <p:txBody>
          <a:bodyPr lIns="0" tIns="0" rIns="0" bIns="0" rtlCol="0" anchor="t">
            <a:spAutoFit/>
          </a:bodyPr>
          <a:lstStyle/>
          <a:p>
            <a:pPr marL="0" lvl="0" indent="0" algn="ctr">
              <a:lnSpc>
                <a:spcPts val="3695"/>
              </a:lnSpc>
              <a:spcBef>
                <a:spcPct val="0"/>
              </a:spcBef>
            </a:pPr>
            <a:r>
              <a:rPr lang="en-US" sz="2697" spc="-53">
                <a:solidFill>
                  <a:srgbClr val="010204"/>
                </a:solidFill>
                <a:latin typeface="Roboto"/>
                <a:ea typeface="Roboto"/>
                <a:cs typeface="Roboto"/>
                <a:sym typeface="Roboto"/>
              </a:rPr>
              <a:t>D</a:t>
            </a:r>
            <a:r>
              <a:rPr lang="en-US" sz="2697" u="none" strike="noStrike" spc="-53">
                <a:solidFill>
                  <a:srgbClr val="010204"/>
                </a:solidFill>
                <a:latin typeface="Roboto"/>
                <a:ea typeface="Roboto"/>
                <a:cs typeface="Roboto"/>
                <a:sym typeface="Roboto"/>
              </a:rPr>
              <a:t>emonstrate how to engage patients in collaborative care planning that respects their values, preferences and lived experiences.</a:t>
            </a:r>
          </a:p>
        </p:txBody>
      </p:sp>
      <p:sp>
        <p:nvSpPr>
          <p:cNvPr id="23" name="TextBox 23"/>
          <p:cNvSpPr txBox="1"/>
          <p:nvPr/>
        </p:nvSpPr>
        <p:spPr>
          <a:xfrm>
            <a:off x="9418925" y="5853339"/>
            <a:ext cx="4001956" cy="1856288"/>
          </a:xfrm>
          <a:prstGeom prst="rect">
            <a:avLst/>
          </a:prstGeom>
        </p:spPr>
        <p:txBody>
          <a:bodyPr lIns="0" tIns="0" rIns="0" bIns="0" rtlCol="0" anchor="t">
            <a:spAutoFit/>
          </a:bodyPr>
          <a:lstStyle/>
          <a:p>
            <a:pPr marL="0" lvl="0" indent="0" algn="ctr">
              <a:lnSpc>
                <a:spcPts val="3695"/>
              </a:lnSpc>
              <a:spcBef>
                <a:spcPct val="0"/>
              </a:spcBef>
            </a:pPr>
            <a:r>
              <a:rPr lang="en-US" sz="2697" spc="-53">
                <a:solidFill>
                  <a:srgbClr val="010204"/>
                </a:solidFill>
                <a:latin typeface="Roboto"/>
                <a:ea typeface="Roboto"/>
                <a:cs typeface="Roboto"/>
                <a:sym typeface="Roboto"/>
              </a:rPr>
              <a:t>Iden</a:t>
            </a:r>
            <a:r>
              <a:rPr lang="en-US" sz="2697" u="none" strike="noStrike" spc="-53">
                <a:solidFill>
                  <a:srgbClr val="010204"/>
                </a:solidFill>
                <a:latin typeface="Roboto"/>
                <a:ea typeface="Roboto"/>
                <a:cs typeface="Roboto"/>
                <a:sym typeface="Roboto"/>
              </a:rPr>
              <a:t>tify subtle forms of coercion or paternalism that can undermine patient autonomy.</a:t>
            </a:r>
          </a:p>
        </p:txBody>
      </p:sp>
      <p:sp>
        <p:nvSpPr>
          <p:cNvPr id="24" name="TextBox 24"/>
          <p:cNvSpPr txBox="1"/>
          <p:nvPr/>
        </p:nvSpPr>
        <p:spPr>
          <a:xfrm>
            <a:off x="13859031" y="5853339"/>
            <a:ext cx="4001956" cy="2789738"/>
          </a:xfrm>
          <a:prstGeom prst="rect">
            <a:avLst/>
          </a:prstGeom>
        </p:spPr>
        <p:txBody>
          <a:bodyPr lIns="0" tIns="0" rIns="0" bIns="0" rtlCol="0" anchor="t">
            <a:spAutoFit/>
          </a:bodyPr>
          <a:lstStyle/>
          <a:p>
            <a:pPr marL="0" lvl="0" indent="0" algn="ctr">
              <a:lnSpc>
                <a:spcPts val="3695"/>
              </a:lnSpc>
              <a:spcBef>
                <a:spcPct val="0"/>
              </a:spcBef>
            </a:pPr>
            <a:r>
              <a:rPr lang="en-US" sz="2697" spc="-53">
                <a:solidFill>
                  <a:srgbClr val="010204"/>
                </a:solidFill>
                <a:latin typeface="Roboto"/>
                <a:ea typeface="Roboto"/>
                <a:cs typeface="Roboto"/>
                <a:sym typeface="Roboto"/>
              </a:rPr>
              <a:t>Practic</a:t>
            </a:r>
            <a:r>
              <a:rPr lang="en-US" sz="2697" u="none" strike="noStrike" spc="-53">
                <a:solidFill>
                  <a:srgbClr val="010204"/>
                </a:solidFill>
                <a:latin typeface="Roboto"/>
                <a:ea typeface="Roboto"/>
                <a:cs typeface="Roboto"/>
                <a:sym typeface="Roboto"/>
              </a:rPr>
              <a:t>e offering care options with a neutral tone, allowing space for patient consideration and choice, even in urgent clinical situations.</a:t>
            </a:r>
          </a:p>
        </p:txBody>
      </p:sp>
      <p:sp>
        <p:nvSpPr>
          <p:cNvPr id="25" name="Freeform 25"/>
          <p:cNvSpPr/>
          <p:nvPr/>
        </p:nvSpPr>
        <p:spPr>
          <a:xfrm>
            <a:off x="6106097" y="3131029"/>
            <a:ext cx="1524000" cy="1260764"/>
          </a:xfrm>
          <a:custGeom>
            <a:avLst/>
            <a:gdLst/>
            <a:ahLst/>
            <a:cxnLst/>
            <a:rect l="l" t="t" r="r" b="b"/>
            <a:pathLst>
              <a:path w="1524000" h="1260764">
                <a:moveTo>
                  <a:pt x="0" y="0"/>
                </a:moveTo>
                <a:lnTo>
                  <a:pt x="1524000" y="0"/>
                </a:lnTo>
                <a:lnTo>
                  <a:pt x="1524000" y="1260764"/>
                </a:lnTo>
                <a:lnTo>
                  <a:pt x="0" y="12607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2668252"/>
            <a:ext cx="16230600" cy="526745"/>
          </a:xfrm>
          <a:prstGeom prst="rect">
            <a:avLst/>
          </a:prstGeom>
        </p:spPr>
        <p:txBody>
          <a:bodyPr lIns="0" tIns="0" rIns="0" bIns="0" rtlCol="0" anchor="t">
            <a:spAutoFit/>
          </a:bodyPr>
          <a:lstStyle/>
          <a:p>
            <a:pPr algn="l">
              <a:lnSpc>
                <a:spcPts val="4196"/>
              </a:lnSpc>
            </a:pPr>
            <a:r>
              <a:rPr lang="en-US" sz="3203">
                <a:solidFill>
                  <a:srgbClr val="000000"/>
                </a:solidFill>
                <a:latin typeface="Roboto"/>
                <a:ea typeface="Roboto"/>
                <a:cs typeface="Roboto"/>
                <a:sym typeface="Roboto"/>
              </a:rPr>
              <a:t>Insert additional instruction or context for each scenario here.</a:t>
            </a:r>
          </a:p>
        </p:txBody>
      </p:sp>
      <p:grpSp>
        <p:nvGrpSpPr>
          <p:cNvPr id="3" name="Group 3"/>
          <p:cNvGrpSpPr/>
          <p:nvPr/>
        </p:nvGrpSpPr>
        <p:grpSpPr>
          <a:xfrm>
            <a:off x="-85844" y="822970"/>
            <a:ext cx="18459689" cy="1506835"/>
            <a:chOff x="0" y="0"/>
            <a:chExt cx="9392053" cy="766658"/>
          </a:xfrm>
        </p:grpSpPr>
        <p:sp>
          <p:nvSpPr>
            <p:cNvPr id="4" name="Freeform 4"/>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5" name="TextBox 5"/>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28700" y="1028700"/>
            <a:ext cx="15272816" cy="1095375"/>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ADDITIONAL CONTEXT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DAEBEF"/>
        </a:solidFill>
        <a:effectLst/>
      </p:bgPr>
    </p:bg>
    <p:spTree>
      <p:nvGrpSpPr>
        <p:cNvPr id="1" name=""/>
        <p:cNvGrpSpPr/>
        <p:nvPr/>
      </p:nvGrpSpPr>
      <p:grpSpPr>
        <a:xfrm>
          <a:off x="0" y="0"/>
          <a:ext cx="0" cy="0"/>
          <a:chOff x="0" y="0"/>
          <a:chExt cx="0" cy="0"/>
        </a:xfrm>
      </p:grpSpPr>
      <p:grpSp>
        <p:nvGrpSpPr>
          <p:cNvPr id="2" name="Group 2"/>
          <p:cNvGrpSpPr/>
          <p:nvPr/>
        </p:nvGrpSpPr>
        <p:grpSpPr>
          <a:xfrm>
            <a:off x="615231" y="3408461"/>
            <a:ext cx="13858581" cy="3470077"/>
            <a:chOff x="0" y="0"/>
            <a:chExt cx="18478108" cy="4626770"/>
          </a:xfrm>
        </p:grpSpPr>
        <p:sp>
          <p:nvSpPr>
            <p:cNvPr id="3" name="TextBox 3"/>
            <p:cNvSpPr txBox="1"/>
            <p:nvPr/>
          </p:nvSpPr>
          <p:spPr>
            <a:xfrm>
              <a:off x="0" y="0"/>
              <a:ext cx="18478108" cy="2819400"/>
            </a:xfrm>
            <a:prstGeom prst="rect">
              <a:avLst/>
            </a:prstGeom>
          </p:spPr>
          <p:txBody>
            <a:bodyPr lIns="0" tIns="0" rIns="0" bIns="0" rtlCol="0" anchor="t">
              <a:spAutoFit/>
            </a:bodyPr>
            <a:lstStyle/>
            <a:p>
              <a:pPr algn="l">
                <a:lnSpc>
                  <a:spcPts val="8399"/>
                </a:lnSpc>
              </a:pPr>
              <a:r>
                <a:rPr lang="en-US" sz="6999" b="1">
                  <a:solidFill>
                    <a:srgbClr val="010204"/>
                  </a:solidFill>
                  <a:latin typeface="Roboto Slab Bold"/>
                  <a:ea typeface="Roboto Slab Bold"/>
                  <a:cs typeface="Roboto Slab Bold"/>
                  <a:sym typeface="Roboto Slab Bold"/>
                </a:rPr>
                <a:t>AUTONOMY IN DECISION-MAKING DOMAIN</a:t>
              </a:r>
            </a:p>
          </p:txBody>
        </p:sp>
        <p:sp>
          <p:nvSpPr>
            <p:cNvPr id="4" name="TextBox 4"/>
            <p:cNvSpPr txBox="1"/>
            <p:nvPr/>
          </p:nvSpPr>
          <p:spPr>
            <a:xfrm>
              <a:off x="0" y="3207545"/>
              <a:ext cx="18478108" cy="1419225"/>
            </a:xfrm>
            <a:prstGeom prst="rect">
              <a:avLst/>
            </a:prstGeom>
          </p:spPr>
          <p:txBody>
            <a:bodyPr lIns="0" tIns="0" rIns="0" bIns="0" rtlCol="0" anchor="t">
              <a:spAutoFit/>
            </a:bodyPr>
            <a:lstStyle/>
            <a:p>
              <a:pPr algn="l">
                <a:lnSpc>
                  <a:spcPts val="8399"/>
                </a:lnSpc>
              </a:pPr>
              <a:r>
                <a:rPr lang="en-US" sz="6999">
                  <a:solidFill>
                    <a:srgbClr val="010204"/>
                  </a:solidFill>
                  <a:latin typeface="Roboto"/>
                  <a:ea typeface="Roboto"/>
                  <a:cs typeface="Roboto"/>
                  <a:sym typeface="Roboto"/>
                </a:rPr>
                <a:t>Scenario 5: Disrespectful Care</a:t>
              </a:r>
            </a:p>
          </p:txBody>
        </p:sp>
      </p:grpSp>
      <p:grpSp>
        <p:nvGrpSpPr>
          <p:cNvPr id="5" name="Group 5"/>
          <p:cNvGrpSpPr/>
          <p:nvPr/>
        </p:nvGrpSpPr>
        <p:grpSpPr>
          <a:xfrm rot="-5400000">
            <a:off x="13276092" y="491405"/>
            <a:ext cx="5503313" cy="4520504"/>
            <a:chOff x="0" y="0"/>
            <a:chExt cx="2800015" cy="2299974"/>
          </a:xfrm>
        </p:grpSpPr>
        <p:sp>
          <p:nvSpPr>
            <p:cNvPr id="6" name="Freeform 6"/>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FAF3DD"/>
            </a:solidFill>
          </p:spPr>
          <p:txBody>
            <a:bodyPr/>
            <a:lstStyle/>
            <a:p>
              <a:endParaRPr lang="en-US"/>
            </a:p>
          </p:txBody>
        </p:sp>
        <p:sp>
          <p:nvSpPr>
            <p:cNvPr id="7" name="TextBox 7"/>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12886324" y="2388007"/>
            <a:ext cx="7789683" cy="3013669"/>
            <a:chOff x="0" y="0"/>
            <a:chExt cx="3963291" cy="1533316"/>
          </a:xfrm>
        </p:grpSpPr>
        <p:sp>
          <p:nvSpPr>
            <p:cNvPr id="9" name="Freeform 9"/>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10" name="TextBox 10"/>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5400000">
            <a:off x="12391083" y="4390083"/>
            <a:ext cx="10287000" cy="1506835"/>
            <a:chOff x="0" y="0"/>
            <a:chExt cx="5233894" cy="766658"/>
          </a:xfrm>
        </p:grpSpPr>
        <p:sp>
          <p:nvSpPr>
            <p:cNvPr id="12" name="Freeform 12"/>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3" name="TextBox 13"/>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1258933" y="1446871"/>
            <a:ext cx="15770133" cy="8444654"/>
          </a:xfrm>
          <a:custGeom>
            <a:avLst/>
            <a:gdLst/>
            <a:ahLst/>
            <a:cxnLst/>
            <a:rect l="l" t="t" r="r" b="b"/>
            <a:pathLst>
              <a:path w="15770133" h="8444654">
                <a:moveTo>
                  <a:pt x="0" y="0"/>
                </a:moveTo>
                <a:lnTo>
                  <a:pt x="15770134" y="0"/>
                </a:lnTo>
                <a:lnTo>
                  <a:pt x="15770134" y="8444654"/>
                </a:lnTo>
                <a:lnTo>
                  <a:pt x="0" y="8444654"/>
                </a:lnTo>
                <a:lnTo>
                  <a:pt x="0" y="0"/>
                </a:lnTo>
                <a:close/>
              </a:path>
            </a:pathLst>
          </a:custGeom>
          <a:blipFill>
            <a:blip r:embed="rId4"/>
            <a:stretch>
              <a:fillRect l="-10970" t="-29319" r="-10970" b="-22495"/>
            </a:stretch>
          </a:blipFill>
        </p:spPr>
        <p:txBody>
          <a:bodyPr/>
          <a:lstStyle/>
          <a:p>
            <a:endParaRPr lang="en-US"/>
          </a:p>
        </p:txBody>
      </p:sp>
      <p:grpSp>
        <p:nvGrpSpPr>
          <p:cNvPr id="4" name="Group 4"/>
          <p:cNvGrpSpPr/>
          <p:nvPr/>
        </p:nvGrpSpPr>
        <p:grpSpPr>
          <a:xfrm>
            <a:off x="1258933" y="1446871"/>
            <a:ext cx="15790231" cy="8444654"/>
            <a:chOff x="0" y="0"/>
            <a:chExt cx="4158744" cy="2224106"/>
          </a:xfrm>
        </p:grpSpPr>
        <p:sp>
          <p:nvSpPr>
            <p:cNvPr id="5" name="Freeform 5"/>
            <p:cNvSpPr/>
            <p:nvPr/>
          </p:nvSpPr>
          <p:spPr>
            <a:xfrm>
              <a:off x="0" y="0"/>
              <a:ext cx="4158744" cy="2224106"/>
            </a:xfrm>
            <a:custGeom>
              <a:avLst/>
              <a:gdLst/>
              <a:ahLst/>
              <a:cxnLst/>
              <a:rect l="l" t="t" r="r" b="b"/>
              <a:pathLst>
                <a:path w="4158744" h="2224106">
                  <a:moveTo>
                    <a:pt x="0" y="0"/>
                  </a:moveTo>
                  <a:lnTo>
                    <a:pt x="4158744" y="0"/>
                  </a:lnTo>
                  <a:lnTo>
                    <a:pt x="4158744" y="2224106"/>
                  </a:lnTo>
                  <a:lnTo>
                    <a:pt x="0" y="2224106"/>
                  </a:lnTo>
                  <a:close/>
                </a:path>
              </a:pathLst>
            </a:custGeom>
            <a:solidFill>
              <a:srgbClr val="FEFAF6">
                <a:alpha val="60000"/>
              </a:srgbClr>
            </a:solidFill>
          </p:spPr>
          <p:txBody>
            <a:bodyPr/>
            <a:lstStyle/>
            <a:p>
              <a:endParaRPr lang="en-US"/>
            </a:p>
          </p:txBody>
        </p:sp>
        <p:sp>
          <p:nvSpPr>
            <p:cNvPr id="6" name="TextBox 6"/>
            <p:cNvSpPr txBox="1"/>
            <p:nvPr/>
          </p:nvSpPr>
          <p:spPr>
            <a:xfrm>
              <a:off x="0" y="-66675"/>
              <a:ext cx="4158744" cy="2290781"/>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1471883" y="1370671"/>
            <a:ext cx="15364331" cy="7790816"/>
          </a:xfrm>
          <a:prstGeom prst="rect">
            <a:avLst/>
          </a:prstGeom>
        </p:spPr>
        <p:txBody>
          <a:bodyPr lIns="0" tIns="0" rIns="0" bIns="0" rtlCol="0" anchor="t">
            <a:spAutoFit/>
          </a:bodyPr>
          <a:lstStyle/>
          <a:p>
            <a:pPr algn="l">
              <a:lnSpc>
                <a:spcPts val="4759"/>
              </a:lnSpc>
            </a:pPr>
            <a:r>
              <a:rPr lang="en-US" sz="3399" b="1">
                <a:solidFill>
                  <a:srgbClr val="000000"/>
                </a:solidFill>
                <a:latin typeface="Roboto Bold"/>
                <a:ea typeface="Roboto Bold"/>
                <a:cs typeface="Roboto Bold"/>
                <a:sym typeface="Roboto Bold"/>
              </a:rPr>
              <a:t>Setting:</a:t>
            </a:r>
          </a:p>
          <a:p>
            <a:pPr marL="734051" lvl="1" indent="-367026" algn="l">
              <a:lnSpc>
                <a:spcPts val="4759"/>
              </a:lnSpc>
              <a:buFont typeface="Arial"/>
              <a:buChar char="•"/>
            </a:pPr>
            <a:r>
              <a:rPr lang="en-US" sz="3399">
                <a:solidFill>
                  <a:srgbClr val="000000"/>
                </a:solidFill>
                <a:latin typeface="Roboto"/>
                <a:ea typeface="Roboto"/>
                <a:cs typeface="Roboto"/>
                <a:sym typeface="Roboto"/>
              </a:rPr>
              <a:t>The patient has been admitted in active labor and is in bed in her labor and delivery room, visibly uncomfortable but alert. A continuous electronic fetal monitor (EFM) is strapped to her belly. The nurse enters and begins speaking to the support person instead of the patient.</a:t>
            </a:r>
          </a:p>
          <a:p>
            <a:pPr algn="l">
              <a:lnSpc>
                <a:spcPts val="4759"/>
              </a:lnSpc>
            </a:pPr>
            <a:endParaRPr lang="en-US" sz="3399">
              <a:solidFill>
                <a:srgbClr val="000000"/>
              </a:solidFill>
              <a:latin typeface="Roboto"/>
              <a:ea typeface="Roboto"/>
              <a:cs typeface="Roboto"/>
              <a:sym typeface="Roboto"/>
            </a:endParaRPr>
          </a:p>
          <a:p>
            <a:pPr algn="l">
              <a:lnSpc>
                <a:spcPts val="4759"/>
              </a:lnSpc>
            </a:pPr>
            <a:r>
              <a:rPr lang="en-US" sz="3399" b="1">
                <a:solidFill>
                  <a:srgbClr val="000000"/>
                </a:solidFill>
                <a:latin typeface="Roboto Bold"/>
                <a:ea typeface="Roboto Bold"/>
                <a:cs typeface="Roboto Bold"/>
                <a:sym typeface="Roboto Bold"/>
              </a:rPr>
              <a:t>Characters:</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Patient: </a:t>
            </a:r>
            <a:r>
              <a:rPr lang="en-US" sz="3399">
                <a:solidFill>
                  <a:srgbClr val="000000"/>
                </a:solidFill>
                <a:latin typeface="Roboto"/>
                <a:ea typeface="Roboto"/>
                <a:cs typeface="Roboto"/>
                <a:sym typeface="Roboto"/>
              </a:rPr>
              <a:t>29-year-old Black, Spanish-speaking woman named Sherice from the Dominican Republic, has Medicaid coverage for her health care.</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Support Person:</a:t>
            </a:r>
            <a:r>
              <a:rPr lang="en-US" sz="3399">
                <a:solidFill>
                  <a:srgbClr val="000000"/>
                </a:solidFill>
                <a:latin typeface="Roboto"/>
                <a:ea typeface="Roboto"/>
                <a:cs typeface="Roboto"/>
                <a:sym typeface="Roboto"/>
              </a:rPr>
              <a:t> Her cousin, who is also Spanish-speaking and who speaks limited English.</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Obstetrician: </a:t>
            </a:r>
            <a:r>
              <a:rPr lang="en-US" sz="3399">
                <a:solidFill>
                  <a:srgbClr val="000000"/>
                </a:solidFill>
                <a:latin typeface="Roboto"/>
                <a:ea typeface="Roboto"/>
                <a:cs typeface="Roboto"/>
                <a:sym typeface="Roboto"/>
              </a:rPr>
              <a:t>English-speaking, does not speak Spanish.</a:t>
            </a:r>
          </a:p>
          <a:p>
            <a:pPr marL="734051" lvl="1" indent="-367026" algn="l">
              <a:lnSpc>
                <a:spcPts val="4759"/>
              </a:lnSpc>
              <a:spcBef>
                <a:spcPct val="0"/>
              </a:spcBef>
              <a:buFont typeface="Arial"/>
              <a:buChar char="•"/>
            </a:pPr>
            <a:r>
              <a:rPr lang="en-US" sz="3399" b="1">
                <a:solidFill>
                  <a:srgbClr val="000000"/>
                </a:solidFill>
                <a:latin typeface="Roboto Bold"/>
                <a:ea typeface="Roboto Bold"/>
                <a:cs typeface="Roboto Bold"/>
                <a:sym typeface="Roboto Bold"/>
              </a:rPr>
              <a:t>Nurse: </a:t>
            </a:r>
            <a:r>
              <a:rPr lang="en-US" sz="3399">
                <a:solidFill>
                  <a:srgbClr val="000000"/>
                </a:solidFill>
                <a:latin typeface="Roboto"/>
                <a:ea typeface="Roboto"/>
                <a:cs typeface="Roboto"/>
                <a:sym typeface="Roboto"/>
              </a:rPr>
              <a:t>English-speaking, does not speak Spanish.</a:t>
            </a:r>
          </a:p>
        </p:txBody>
      </p:sp>
      <p:grpSp>
        <p:nvGrpSpPr>
          <p:cNvPr id="8" name="Group 8"/>
          <p:cNvGrpSpPr/>
          <p:nvPr/>
        </p:nvGrpSpPr>
        <p:grpSpPr>
          <a:xfrm>
            <a:off x="0" y="131626"/>
            <a:ext cx="5509703" cy="1150567"/>
            <a:chOff x="0" y="-21700"/>
            <a:chExt cx="1590996" cy="332241"/>
          </a:xfrm>
        </p:grpSpPr>
        <p:sp>
          <p:nvSpPr>
            <p:cNvPr id="9" name="Freeform 9"/>
            <p:cNvSpPr/>
            <p:nvPr/>
          </p:nvSpPr>
          <p:spPr>
            <a:xfrm>
              <a:off x="0" y="0"/>
              <a:ext cx="1590996" cy="284616"/>
            </a:xfrm>
            <a:custGeom>
              <a:avLst/>
              <a:gdLst/>
              <a:ahLst/>
              <a:cxnLst/>
              <a:rect l="l" t="t" r="r" b="b"/>
              <a:pathLst>
                <a:path w="1590996" h="284616">
                  <a:moveTo>
                    <a:pt x="71662" y="0"/>
                  </a:moveTo>
                  <a:lnTo>
                    <a:pt x="1519333" y="0"/>
                  </a:lnTo>
                  <a:cubicBezTo>
                    <a:pt x="1538339" y="0"/>
                    <a:pt x="1556567" y="7550"/>
                    <a:pt x="1570006" y="20989"/>
                  </a:cubicBezTo>
                  <a:cubicBezTo>
                    <a:pt x="1583445" y="34429"/>
                    <a:pt x="1590996" y="52656"/>
                    <a:pt x="1590996" y="71662"/>
                  </a:cubicBezTo>
                  <a:lnTo>
                    <a:pt x="1590996" y="212953"/>
                  </a:lnTo>
                  <a:cubicBezTo>
                    <a:pt x="1590996" y="252531"/>
                    <a:pt x="1558911" y="284616"/>
                    <a:pt x="1519333" y="284616"/>
                  </a:cubicBezTo>
                  <a:lnTo>
                    <a:pt x="71662" y="284616"/>
                  </a:lnTo>
                  <a:cubicBezTo>
                    <a:pt x="52656" y="284616"/>
                    <a:pt x="34429" y="277065"/>
                    <a:pt x="20989" y="263626"/>
                  </a:cubicBezTo>
                  <a:cubicBezTo>
                    <a:pt x="7550" y="250187"/>
                    <a:pt x="0" y="231959"/>
                    <a:pt x="0" y="212953"/>
                  </a:cubicBezTo>
                  <a:lnTo>
                    <a:pt x="0" y="71662"/>
                  </a:lnTo>
                  <a:cubicBezTo>
                    <a:pt x="0" y="32084"/>
                    <a:pt x="32084" y="0"/>
                    <a:pt x="71662" y="0"/>
                  </a:cubicBezTo>
                  <a:close/>
                </a:path>
              </a:pathLst>
            </a:custGeom>
            <a:solidFill>
              <a:srgbClr val="B8F2E6"/>
            </a:solidFill>
            <a:ln w="38100" cap="rnd">
              <a:solidFill>
                <a:srgbClr val="5E6472"/>
              </a:solidFill>
              <a:prstDash val="solid"/>
              <a:round/>
            </a:ln>
          </p:spPr>
          <p:txBody>
            <a:bodyPr/>
            <a:lstStyle/>
            <a:p>
              <a:endParaRPr lang="en-US"/>
            </a:p>
          </p:txBody>
        </p:sp>
        <p:sp>
          <p:nvSpPr>
            <p:cNvPr id="10" name="TextBox 10"/>
            <p:cNvSpPr txBox="1"/>
            <p:nvPr/>
          </p:nvSpPr>
          <p:spPr>
            <a:xfrm>
              <a:off x="0" y="-21700"/>
              <a:ext cx="1590996"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AUTONOMY: DISRESPECT</a:t>
              </a: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186295" y="1518785"/>
            <a:ext cx="3746333" cy="1817078"/>
            <a:chOff x="0" y="-144661"/>
            <a:chExt cx="4995111" cy="2422771"/>
          </a:xfrm>
        </p:grpSpPr>
        <p:grpSp>
          <p:nvGrpSpPr>
            <p:cNvPr id="4" name="Group 4"/>
            <p:cNvGrpSpPr/>
            <p:nvPr/>
          </p:nvGrpSpPr>
          <p:grpSpPr>
            <a:xfrm>
              <a:off x="0" y="-144661"/>
              <a:ext cx="4995111" cy="1997939"/>
              <a:chOff x="0" y="-28575"/>
              <a:chExt cx="986689" cy="394655"/>
            </a:xfrm>
          </p:grpSpPr>
          <p:sp>
            <p:nvSpPr>
              <p:cNvPr id="5" name="Freeform 5"/>
              <p:cNvSpPr/>
              <p:nvPr/>
            </p:nvSpPr>
            <p:spPr>
              <a:xfrm>
                <a:off x="0" y="0"/>
                <a:ext cx="986689" cy="337505"/>
              </a:xfrm>
              <a:custGeom>
                <a:avLst/>
                <a:gdLst/>
                <a:ahLst/>
                <a:cxnLst/>
                <a:rect l="l" t="t" r="r" b="b"/>
                <a:pathLst>
                  <a:path w="986689" h="337505">
                    <a:moveTo>
                      <a:pt x="105393" y="0"/>
                    </a:moveTo>
                    <a:lnTo>
                      <a:pt x="881295" y="0"/>
                    </a:lnTo>
                    <a:cubicBezTo>
                      <a:pt x="939502" y="0"/>
                      <a:pt x="986689" y="47186"/>
                      <a:pt x="986689" y="105393"/>
                    </a:cubicBezTo>
                    <a:lnTo>
                      <a:pt x="986689" y="232111"/>
                    </a:lnTo>
                    <a:cubicBezTo>
                      <a:pt x="986689" y="290318"/>
                      <a:pt x="939502" y="337505"/>
                      <a:pt x="881295" y="337505"/>
                    </a:cubicBezTo>
                    <a:lnTo>
                      <a:pt x="105393" y="337505"/>
                    </a:lnTo>
                    <a:cubicBezTo>
                      <a:pt x="47186" y="337505"/>
                      <a:pt x="0" y="290318"/>
                      <a:pt x="0" y="232111"/>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endParaRPr lang="en-US"/>
              </a:p>
            </p:txBody>
          </p:sp>
          <p:sp>
            <p:nvSpPr>
              <p:cNvPr id="6" name="TextBox 6"/>
              <p:cNvSpPr txBox="1"/>
              <p:nvPr/>
            </p:nvSpPr>
            <p:spPr>
              <a:xfrm>
                <a:off x="0" y="-28575"/>
                <a:ext cx="98668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No </a:t>
                </a:r>
                <a:r>
                  <a:rPr lang="en-US" sz="2000" err="1">
                    <a:solidFill>
                      <a:srgbClr val="000000"/>
                    </a:solidFill>
                    <a:latin typeface="Roboto"/>
                    <a:ea typeface="Roboto"/>
                    <a:cs typeface="Roboto"/>
                    <a:sym typeface="Roboto"/>
                  </a:rPr>
                  <a:t>quiero</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esto</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todo</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el</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tiempo</a:t>
                </a:r>
                <a:r>
                  <a:rPr lang="en-US" sz="2000">
                    <a:solidFill>
                      <a:srgbClr val="000000"/>
                    </a:solidFill>
                    <a:latin typeface="Roboto"/>
                    <a:ea typeface="Roboto"/>
                    <a:cs typeface="Roboto"/>
                    <a:sym typeface="Roboto"/>
                  </a:rPr>
                  <a:t>. Me molesta. ¿</a:t>
                </a:r>
                <a:r>
                  <a:rPr lang="en-US" sz="2000" err="1">
                    <a:solidFill>
                      <a:srgbClr val="000000"/>
                    </a:solidFill>
                    <a:latin typeface="Roboto"/>
                    <a:ea typeface="Roboto"/>
                    <a:cs typeface="Roboto"/>
                    <a:sym typeface="Roboto"/>
                  </a:rPr>
                  <a:t>Puedo</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caminar</a:t>
                </a:r>
                <a:r>
                  <a:rPr lang="en-US" sz="2000">
                    <a:solidFill>
                      <a:srgbClr val="000000"/>
                    </a:solidFill>
                    <a:latin typeface="Roboto"/>
                    <a:ea typeface="Roboto"/>
                    <a:cs typeface="Roboto"/>
                    <a:sym typeface="Roboto"/>
                  </a:rPr>
                  <a:t>?</a:t>
                </a:r>
              </a:p>
            </p:txBody>
          </p:sp>
        </p:grpSp>
        <p:sp>
          <p:nvSpPr>
            <p:cNvPr id="7" name="AutoShape 7"/>
            <p:cNvSpPr/>
            <p:nvPr/>
          </p:nvSpPr>
          <p:spPr>
            <a:xfrm>
              <a:off x="2657064" y="1637711"/>
              <a:ext cx="870872" cy="640399"/>
            </a:xfrm>
            <a:prstGeom prst="line">
              <a:avLst/>
            </a:prstGeom>
            <a:ln w="76200" cap="rnd">
              <a:solidFill>
                <a:srgbClr val="B8F2E6"/>
              </a:solidFill>
              <a:prstDash val="solid"/>
              <a:headEnd type="none" w="sm" len="sm"/>
              <a:tailEnd type="none" w="sm" len="sm"/>
            </a:ln>
          </p:spPr>
          <p:txBody>
            <a:bodyPr/>
            <a:lstStyle/>
            <a:p>
              <a:endParaRPr lang="en-US"/>
            </a:p>
          </p:txBody>
        </p:sp>
      </p:grpSp>
      <p:grpSp>
        <p:nvGrpSpPr>
          <p:cNvPr id="8" name="Group 8"/>
          <p:cNvGrpSpPr/>
          <p:nvPr/>
        </p:nvGrpSpPr>
        <p:grpSpPr>
          <a:xfrm>
            <a:off x="6218231" y="256477"/>
            <a:ext cx="4083786" cy="1498454"/>
            <a:chOff x="0" y="-28575"/>
            <a:chExt cx="1075565" cy="394655"/>
          </a:xfrm>
        </p:grpSpPr>
        <p:sp>
          <p:nvSpPr>
            <p:cNvPr id="9" name="Freeform 9"/>
            <p:cNvSpPr/>
            <p:nvPr/>
          </p:nvSpPr>
          <p:spPr>
            <a:xfrm>
              <a:off x="0" y="0"/>
              <a:ext cx="1075565" cy="337505"/>
            </a:xfrm>
            <a:custGeom>
              <a:avLst/>
              <a:gdLst/>
              <a:ahLst/>
              <a:cxnLst/>
              <a:rect l="l" t="t" r="r" b="b"/>
              <a:pathLst>
                <a:path w="1075565" h="337505">
                  <a:moveTo>
                    <a:pt x="96684" y="0"/>
                  </a:moveTo>
                  <a:lnTo>
                    <a:pt x="978881" y="0"/>
                  </a:lnTo>
                  <a:cubicBezTo>
                    <a:pt x="1004523" y="0"/>
                    <a:pt x="1029115" y="10186"/>
                    <a:pt x="1047247" y="28318"/>
                  </a:cubicBezTo>
                  <a:cubicBezTo>
                    <a:pt x="1065379" y="46450"/>
                    <a:pt x="1075565" y="71042"/>
                    <a:pt x="1075565" y="96684"/>
                  </a:cubicBezTo>
                  <a:lnTo>
                    <a:pt x="1075565" y="240820"/>
                  </a:lnTo>
                  <a:cubicBezTo>
                    <a:pt x="1075565" y="266463"/>
                    <a:pt x="1065379" y="291055"/>
                    <a:pt x="1047247" y="309186"/>
                  </a:cubicBezTo>
                  <a:cubicBezTo>
                    <a:pt x="1029115" y="327318"/>
                    <a:pt x="1004523" y="337505"/>
                    <a:pt x="978881" y="337505"/>
                  </a:cubicBezTo>
                  <a:lnTo>
                    <a:pt x="96684" y="337505"/>
                  </a:lnTo>
                  <a:cubicBezTo>
                    <a:pt x="71042" y="337505"/>
                    <a:pt x="46450" y="327318"/>
                    <a:pt x="28318" y="309186"/>
                  </a:cubicBezTo>
                  <a:cubicBezTo>
                    <a:pt x="10186" y="291055"/>
                    <a:pt x="0" y="266463"/>
                    <a:pt x="0" y="240820"/>
                  </a:cubicBezTo>
                  <a:lnTo>
                    <a:pt x="0" y="96684"/>
                  </a:lnTo>
                  <a:cubicBezTo>
                    <a:pt x="0" y="71042"/>
                    <a:pt x="10186" y="46450"/>
                    <a:pt x="28318" y="28318"/>
                  </a:cubicBezTo>
                  <a:cubicBezTo>
                    <a:pt x="46450" y="10186"/>
                    <a:pt x="71042" y="0"/>
                    <a:pt x="96684" y="0"/>
                  </a:cubicBezTo>
                  <a:close/>
                </a:path>
              </a:pathLst>
            </a:custGeom>
            <a:solidFill>
              <a:srgbClr val="FEFAF6"/>
            </a:solidFill>
            <a:ln w="66675" cap="rnd">
              <a:solidFill>
                <a:srgbClr val="FFB7AF"/>
              </a:solidFill>
              <a:prstDash val="solid"/>
              <a:round/>
            </a:ln>
          </p:spPr>
          <p:txBody>
            <a:bodyPr/>
            <a:lstStyle/>
            <a:p>
              <a:endParaRPr lang="en-US"/>
            </a:p>
          </p:txBody>
        </p:sp>
        <p:sp>
          <p:nvSpPr>
            <p:cNvPr id="10" name="TextBox 10"/>
            <p:cNvSpPr txBox="1"/>
            <p:nvPr/>
          </p:nvSpPr>
          <p:spPr>
            <a:xfrm>
              <a:off x="0" y="-28575"/>
              <a:ext cx="1075565"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She say... not want this always. It hurt... she want walk.</a:t>
              </a:r>
            </a:p>
          </p:txBody>
        </p:sp>
      </p:grpSp>
      <p:grpSp>
        <p:nvGrpSpPr>
          <p:cNvPr id="11" name="Group 11"/>
          <p:cNvGrpSpPr/>
          <p:nvPr/>
        </p:nvGrpSpPr>
        <p:grpSpPr>
          <a:xfrm>
            <a:off x="-4281879" y="3286927"/>
            <a:ext cx="10500110" cy="7000073"/>
            <a:chOff x="0" y="0"/>
            <a:chExt cx="14000147" cy="9333431"/>
          </a:xfrm>
        </p:grpSpPr>
        <p:sp>
          <p:nvSpPr>
            <p:cNvPr id="12" name="Freeform 12"/>
            <p:cNvSpPr/>
            <p:nvPr/>
          </p:nvSpPr>
          <p:spPr>
            <a:xfrm>
              <a:off x="0" y="0"/>
              <a:ext cx="14000147" cy="9333431"/>
            </a:xfrm>
            <a:custGeom>
              <a:avLst/>
              <a:gdLst/>
              <a:ahLst/>
              <a:cxnLst/>
              <a:rect l="l" t="t" r="r" b="b"/>
              <a:pathLst>
                <a:path w="14000147" h="9333431">
                  <a:moveTo>
                    <a:pt x="0" y="0"/>
                  </a:moveTo>
                  <a:lnTo>
                    <a:pt x="14000147" y="0"/>
                  </a:lnTo>
                  <a:lnTo>
                    <a:pt x="14000147" y="9333431"/>
                  </a:lnTo>
                  <a:lnTo>
                    <a:pt x="0" y="9333431"/>
                  </a:lnTo>
                  <a:lnTo>
                    <a:pt x="0" y="0"/>
                  </a:lnTo>
                  <a:close/>
                </a:path>
              </a:pathLst>
            </a:custGeom>
            <a:blipFill>
              <a:blip r:embed="rId4"/>
              <a:stretch>
                <a:fillRect/>
              </a:stretch>
            </a:blipFill>
          </p:spPr>
          <p:txBody>
            <a:bodyPr/>
            <a:lstStyle/>
            <a:p>
              <a:endParaRPr lang="en-US"/>
            </a:p>
          </p:txBody>
        </p:sp>
        <p:grpSp>
          <p:nvGrpSpPr>
            <p:cNvPr id="13" name="Group 13"/>
            <p:cNvGrpSpPr/>
            <p:nvPr/>
          </p:nvGrpSpPr>
          <p:grpSpPr>
            <a:xfrm>
              <a:off x="6454708" y="7671101"/>
              <a:ext cx="2107924" cy="1193192"/>
              <a:chOff x="0" y="-28747"/>
              <a:chExt cx="380011" cy="215105"/>
            </a:xfrm>
          </p:grpSpPr>
          <p:sp>
            <p:nvSpPr>
              <p:cNvPr id="14" name="Freeform 14"/>
              <p:cNvSpPr/>
              <p:nvPr/>
            </p:nvSpPr>
            <p:spPr>
              <a:xfrm>
                <a:off x="0" y="0"/>
                <a:ext cx="380011" cy="167480"/>
              </a:xfrm>
              <a:custGeom>
                <a:avLst/>
                <a:gdLst/>
                <a:ahLst/>
                <a:cxnLst/>
                <a:rect l="l" t="t" r="r" b="b"/>
                <a:pathLst>
                  <a:path w="380011" h="167480">
                    <a:moveTo>
                      <a:pt x="83740" y="0"/>
                    </a:moveTo>
                    <a:lnTo>
                      <a:pt x="296271" y="0"/>
                    </a:lnTo>
                    <a:cubicBezTo>
                      <a:pt x="342519" y="0"/>
                      <a:pt x="380011" y="37492"/>
                      <a:pt x="380011" y="83740"/>
                    </a:cubicBezTo>
                    <a:lnTo>
                      <a:pt x="380011" y="83740"/>
                    </a:lnTo>
                    <a:cubicBezTo>
                      <a:pt x="380011" y="129988"/>
                      <a:pt x="342519" y="167480"/>
                      <a:pt x="296271"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B8F2E6"/>
                </a:solidFill>
                <a:prstDash val="solid"/>
                <a:round/>
              </a:ln>
            </p:spPr>
            <p:txBody>
              <a:bodyPr/>
              <a:lstStyle/>
              <a:p>
                <a:endParaRPr lang="en-US"/>
              </a:p>
            </p:txBody>
          </p:sp>
          <p:sp>
            <p:nvSpPr>
              <p:cNvPr id="15" name="TextBox 15"/>
              <p:cNvSpPr txBox="1"/>
              <p:nvPr/>
            </p:nvSpPr>
            <p:spPr>
              <a:xfrm>
                <a:off x="0" y="-28747"/>
                <a:ext cx="380011"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Patient</a:t>
                </a:r>
              </a:p>
            </p:txBody>
          </p:sp>
        </p:grpSp>
      </p:grpSp>
      <p:grpSp>
        <p:nvGrpSpPr>
          <p:cNvPr id="16" name="Group 16"/>
          <p:cNvGrpSpPr/>
          <p:nvPr/>
        </p:nvGrpSpPr>
        <p:grpSpPr>
          <a:xfrm>
            <a:off x="10571755" y="227679"/>
            <a:ext cx="5621467" cy="1516113"/>
            <a:chOff x="0" y="-28575"/>
            <a:chExt cx="1480551" cy="399305"/>
          </a:xfrm>
        </p:grpSpPr>
        <p:sp>
          <p:nvSpPr>
            <p:cNvPr id="17" name="Freeform 17"/>
            <p:cNvSpPr/>
            <p:nvPr/>
          </p:nvSpPr>
          <p:spPr>
            <a:xfrm>
              <a:off x="0" y="0"/>
              <a:ext cx="1480551" cy="342155"/>
            </a:xfrm>
            <a:custGeom>
              <a:avLst/>
              <a:gdLst/>
              <a:ahLst/>
              <a:cxnLst/>
              <a:rect l="l" t="t" r="r" b="b"/>
              <a:pathLst>
                <a:path w="1480551" h="342155">
                  <a:moveTo>
                    <a:pt x="70238" y="0"/>
                  </a:moveTo>
                  <a:lnTo>
                    <a:pt x="1410314" y="0"/>
                  </a:lnTo>
                  <a:cubicBezTo>
                    <a:pt x="1449105" y="0"/>
                    <a:pt x="1480551" y="31446"/>
                    <a:pt x="1480551" y="70238"/>
                  </a:cubicBezTo>
                  <a:lnTo>
                    <a:pt x="1480551" y="271918"/>
                  </a:lnTo>
                  <a:cubicBezTo>
                    <a:pt x="1480551" y="290546"/>
                    <a:pt x="1473151" y="308411"/>
                    <a:pt x="1459979" y="321583"/>
                  </a:cubicBezTo>
                  <a:cubicBezTo>
                    <a:pt x="1446807" y="334755"/>
                    <a:pt x="1428942" y="342155"/>
                    <a:pt x="1410314" y="342155"/>
                  </a:cubicBezTo>
                  <a:lnTo>
                    <a:pt x="70238" y="342155"/>
                  </a:lnTo>
                  <a:cubicBezTo>
                    <a:pt x="31446" y="342155"/>
                    <a:pt x="0" y="310709"/>
                    <a:pt x="0" y="271918"/>
                  </a:cubicBezTo>
                  <a:lnTo>
                    <a:pt x="0" y="70238"/>
                  </a:lnTo>
                  <a:cubicBezTo>
                    <a:pt x="0" y="51609"/>
                    <a:pt x="7400" y="33744"/>
                    <a:pt x="20572" y="20572"/>
                  </a:cubicBezTo>
                  <a:cubicBezTo>
                    <a:pt x="33744" y="7400"/>
                    <a:pt x="51609" y="0"/>
                    <a:pt x="70238" y="0"/>
                  </a:cubicBezTo>
                  <a:close/>
                </a:path>
              </a:pathLst>
            </a:custGeom>
            <a:solidFill>
              <a:srgbClr val="FEFAF6"/>
            </a:solidFill>
            <a:ln w="66675" cap="rnd">
              <a:solidFill>
                <a:srgbClr val="AED9E0"/>
              </a:solidFill>
              <a:prstDash val="solid"/>
              <a:round/>
            </a:ln>
          </p:spPr>
          <p:txBody>
            <a:bodyPr/>
            <a:lstStyle/>
            <a:p>
              <a:endParaRPr lang="en-US"/>
            </a:p>
          </p:txBody>
        </p:sp>
        <p:sp>
          <p:nvSpPr>
            <p:cNvPr id="18" name="TextBox 18"/>
            <p:cNvSpPr txBox="1"/>
            <p:nvPr/>
          </p:nvSpPr>
          <p:spPr>
            <a:xfrm>
              <a:off x="0" y="-28575"/>
              <a:ext cx="1480551" cy="39930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I know it’s not comfortable, but this is hospital policy. She had a C-section before—she has to stay on the monitor.</a:t>
              </a:r>
            </a:p>
          </p:txBody>
        </p:sp>
      </p:grpSp>
      <p:grpSp>
        <p:nvGrpSpPr>
          <p:cNvPr id="19" name="Group 19"/>
          <p:cNvGrpSpPr/>
          <p:nvPr/>
        </p:nvGrpSpPr>
        <p:grpSpPr>
          <a:xfrm>
            <a:off x="12066414" y="2246948"/>
            <a:ext cx="6265623" cy="10618998"/>
            <a:chOff x="0" y="0"/>
            <a:chExt cx="8354164" cy="14158665"/>
          </a:xfrm>
        </p:grpSpPr>
        <p:sp>
          <p:nvSpPr>
            <p:cNvPr id="20" name="Freeform 20"/>
            <p:cNvSpPr/>
            <p:nvPr/>
          </p:nvSpPr>
          <p:spPr>
            <a:xfrm>
              <a:off x="0" y="0"/>
              <a:ext cx="8354164" cy="14158665"/>
            </a:xfrm>
            <a:custGeom>
              <a:avLst/>
              <a:gdLst/>
              <a:ahLst/>
              <a:cxnLst/>
              <a:rect l="l" t="t" r="r" b="b"/>
              <a:pathLst>
                <a:path w="8354164" h="14158665">
                  <a:moveTo>
                    <a:pt x="0" y="0"/>
                  </a:moveTo>
                  <a:lnTo>
                    <a:pt x="8354164" y="0"/>
                  </a:lnTo>
                  <a:lnTo>
                    <a:pt x="8354164" y="14158665"/>
                  </a:lnTo>
                  <a:lnTo>
                    <a:pt x="0" y="14158665"/>
                  </a:lnTo>
                  <a:lnTo>
                    <a:pt x="0" y="0"/>
                  </a:lnTo>
                  <a:close/>
                </a:path>
              </a:pathLst>
            </a:custGeom>
            <a:blipFill>
              <a:blip r:embed="rId5"/>
              <a:stretch>
                <a:fillRect l="-29732" r="-40139"/>
              </a:stretch>
            </a:blipFill>
          </p:spPr>
          <p:txBody>
            <a:bodyPr/>
            <a:lstStyle/>
            <a:p>
              <a:endParaRPr lang="en-US"/>
            </a:p>
          </p:txBody>
        </p:sp>
        <p:grpSp>
          <p:nvGrpSpPr>
            <p:cNvPr id="21" name="Group 21"/>
            <p:cNvGrpSpPr/>
            <p:nvPr/>
          </p:nvGrpSpPr>
          <p:grpSpPr>
            <a:xfrm>
              <a:off x="71761" y="9161961"/>
              <a:ext cx="2658917" cy="1088971"/>
              <a:chOff x="0" y="-36761"/>
              <a:chExt cx="525218" cy="215105"/>
            </a:xfrm>
          </p:grpSpPr>
          <p:sp>
            <p:nvSpPr>
              <p:cNvPr id="22" name="Freeform 22"/>
              <p:cNvSpPr/>
              <p:nvPr/>
            </p:nvSpPr>
            <p:spPr>
              <a:xfrm>
                <a:off x="0" y="0"/>
                <a:ext cx="525218" cy="167480"/>
              </a:xfrm>
              <a:custGeom>
                <a:avLst/>
                <a:gdLst/>
                <a:ahLst/>
                <a:cxnLst/>
                <a:rect l="l" t="t" r="r" b="b"/>
                <a:pathLst>
                  <a:path w="525218" h="167480">
                    <a:moveTo>
                      <a:pt x="83740" y="0"/>
                    </a:moveTo>
                    <a:lnTo>
                      <a:pt x="441478" y="0"/>
                    </a:lnTo>
                    <a:cubicBezTo>
                      <a:pt x="487726" y="0"/>
                      <a:pt x="525218" y="37492"/>
                      <a:pt x="525218" y="83740"/>
                    </a:cubicBezTo>
                    <a:lnTo>
                      <a:pt x="525218" y="83740"/>
                    </a:lnTo>
                    <a:cubicBezTo>
                      <a:pt x="525218" y="129988"/>
                      <a:pt x="487726" y="167480"/>
                      <a:pt x="441478"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AED9E0"/>
                </a:solidFill>
                <a:prstDash val="solid"/>
                <a:round/>
              </a:ln>
            </p:spPr>
            <p:txBody>
              <a:bodyPr/>
              <a:lstStyle/>
              <a:p>
                <a:endParaRPr lang="en-US"/>
              </a:p>
            </p:txBody>
          </p:sp>
          <p:sp>
            <p:nvSpPr>
              <p:cNvPr id="23" name="TextBox 23"/>
              <p:cNvSpPr txBox="1"/>
              <p:nvPr/>
            </p:nvSpPr>
            <p:spPr>
              <a:xfrm>
                <a:off x="0" y="-36761"/>
                <a:ext cx="525218"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Nurse</a:t>
                </a:r>
              </a:p>
            </p:txBody>
          </p:sp>
        </p:grpSp>
      </p:grpSp>
      <p:grpSp>
        <p:nvGrpSpPr>
          <p:cNvPr id="24" name="Group 24"/>
          <p:cNvGrpSpPr/>
          <p:nvPr/>
        </p:nvGrpSpPr>
        <p:grpSpPr>
          <a:xfrm>
            <a:off x="11225896" y="1617638"/>
            <a:ext cx="4230504" cy="2438554"/>
            <a:chOff x="0" y="0"/>
            <a:chExt cx="5640672" cy="3251404"/>
          </a:xfrm>
        </p:grpSpPr>
        <p:sp>
          <p:nvSpPr>
            <p:cNvPr id="25" name="AutoShape 25"/>
            <p:cNvSpPr/>
            <p:nvPr/>
          </p:nvSpPr>
          <p:spPr>
            <a:xfrm>
              <a:off x="3652302" y="2577489"/>
              <a:ext cx="930336" cy="673915"/>
            </a:xfrm>
            <a:prstGeom prst="line">
              <a:avLst/>
            </a:prstGeom>
            <a:ln w="76200" cap="rnd">
              <a:solidFill>
                <a:srgbClr val="AED9E0"/>
              </a:solidFill>
              <a:prstDash val="solid"/>
              <a:headEnd type="none" w="sm" len="sm"/>
              <a:tailEnd type="none" w="sm" len="sm"/>
            </a:ln>
          </p:spPr>
          <p:txBody>
            <a:bodyPr/>
            <a:lstStyle/>
            <a:p>
              <a:endParaRPr lang="en-US"/>
            </a:p>
          </p:txBody>
        </p:sp>
        <p:grpSp>
          <p:nvGrpSpPr>
            <p:cNvPr id="26" name="Group 26"/>
            <p:cNvGrpSpPr/>
            <p:nvPr/>
          </p:nvGrpSpPr>
          <p:grpSpPr>
            <a:xfrm>
              <a:off x="0" y="816010"/>
              <a:ext cx="5640672" cy="1997939"/>
              <a:chOff x="0" y="-27830"/>
              <a:chExt cx="1114207" cy="394655"/>
            </a:xfrm>
          </p:grpSpPr>
          <p:sp>
            <p:nvSpPr>
              <p:cNvPr id="27" name="Freeform 27"/>
              <p:cNvSpPr/>
              <p:nvPr/>
            </p:nvSpPr>
            <p:spPr>
              <a:xfrm>
                <a:off x="0" y="0"/>
                <a:ext cx="1114207" cy="337505"/>
              </a:xfrm>
              <a:custGeom>
                <a:avLst/>
                <a:gdLst/>
                <a:ahLst/>
                <a:cxnLst/>
                <a:rect l="l" t="t" r="r" b="b"/>
                <a:pathLst>
                  <a:path w="1114207" h="337505">
                    <a:moveTo>
                      <a:pt x="93331" y="0"/>
                    </a:moveTo>
                    <a:lnTo>
                      <a:pt x="1020876" y="0"/>
                    </a:lnTo>
                    <a:cubicBezTo>
                      <a:pt x="1072421" y="0"/>
                      <a:pt x="1114207" y="41786"/>
                      <a:pt x="1114207" y="93331"/>
                    </a:cubicBezTo>
                    <a:lnTo>
                      <a:pt x="1114207" y="244173"/>
                    </a:lnTo>
                    <a:cubicBezTo>
                      <a:pt x="1114207" y="268926"/>
                      <a:pt x="1104374" y="292666"/>
                      <a:pt x="1086871" y="310168"/>
                    </a:cubicBezTo>
                    <a:cubicBezTo>
                      <a:pt x="1069368" y="327671"/>
                      <a:pt x="1045629" y="337505"/>
                      <a:pt x="1020876" y="337505"/>
                    </a:cubicBezTo>
                    <a:lnTo>
                      <a:pt x="93331" y="337505"/>
                    </a:lnTo>
                    <a:cubicBezTo>
                      <a:pt x="68578" y="337505"/>
                      <a:pt x="44839" y="327671"/>
                      <a:pt x="27336" y="310168"/>
                    </a:cubicBezTo>
                    <a:cubicBezTo>
                      <a:pt x="9833" y="292666"/>
                      <a:pt x="0" y="268926"/>
                      <a:pt x="0" y="244173"/>
                    </a:cubicBezTo>
                    <a:lnTo>
                      <a:pt x="0" y="93331"/>
                    </a:lnTo>
                    <a:cubicBezTo>
                      <a:pt x="0" y="68578"/>
                      <a:pt x="9833" y="44839"/>
                      <a:pt x="27336" y="27336"/>
                    </a:cubicBezTo>
                    <a:cubicBezTo>
                      <a:pt x="44839" y="9833"/>
                      <a:pt x="68578" y="0"/>
                      <a:pt x="93331" y="0"/>
                    </a:cubicBezTo>
                    <a:close/>
                  </a:path>
                </a:pathLst>
              </a:custGeom>
              <a:solidFill>
                <a:srgbClr val="FEFAF6"/>
              </a:solidFill>
              <a:ln w="66675" cap="rnd">
                <a:solidFill>
                  <a:srgbClr val="AED9E0"/>
                </a:solidFill>
                <a:prstDash val="solid"/>
                <a:round/>
              </a:ln>
            </p:spPr>
            <p:txBody>
              <a:bodyPr/>
              <a:lstStyle/>
              <a:p>
                <a:endParaRPr lang="en-US"/>
              </a:p>
            </p:txBody>
          </p:sp>
          <p:sp>
            <p:nvSpPr>
              <p:cNvPr id="28" name="TextBox 28"/>
              <p:cNvSpPr txBox="1"/>
              <p:nvPr/>
            </p:nvSpPr>
            <p:spPr>
              <a:xfrm>
                <a:off x="0" y="-27830"/>
                <a:ext cx="1114207"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No, not really. This is just how we do it. The doctor will say the same.</a:t>
                </a:r>
              </a:p>
            </p:txBody>
          </p:sp>
        </p:grpSp>
        <p:sp>
          <p:nvSpPr>
            <p:cNvPr id="29" name="AutoShape 29"/>
            <p:cNvSpPr/>
            <p:nvPr/>
          </p:nvSpPr>
          <p:spPr>
            <a:xfrm>
              <a:off x="4632250" y="0"/>
              <a:ext cx="0" cy="956899"/>
            </a:xfrm>
            <a:prstGeom prst="line">
              <a:avLst/>
            </a:prstGeom>
            <a:ln w="76200" cap="flat">
              <a:solidFill>
                <a:srgbClr val="AED9E0"/>
              </a:solidFill>
              <a:prstDash val="solid"/>
              <a:headEnd type="none" w="sm" len="sm"/>
              <a:tailEnd type="none" w="sm" len="sm"/>
            </a:ln>
          </p:spPr>
          <p:txBody>
            <a:bodyPr/>
            <a:lstStyle/>
            <a:p>
              <a:endParaRPr lang="en-US"/>
            </a:p>
          </p:txBody>
        </p:sp>
      </p:grpSp>
      <p:grpSp>
        <p:nvGrpSpPr>
          <p:cNvPr id="30" name="Group 30"/>
          <p:cNvGrpSpPr/>
          <p:nvPr/>
        </p:nvGrpSpPr>
        <p:grpSpPr>
          <a:xfrm>
            <a:off x="3510919" y="3100541"/>
            <a:ext cx="6791098" cy="7186459"/>
            <a:chOff x="0" y="0"/>
            <a:chExt cx="9054798" cy="9581946"/>
          </a:xfrm>
        </p:grpSpPr>
        <p:sp>
          <p:nvSpPr>
            <p:cNvPr id="31" name="Freeform 31"/>
            <p:cNvSpPr/>
            <p:nvPr/>
          </p:nvSpPr>
          <p:spPr>
            <a:xfrm>
              <a:off x="0" y="0"/>
              <a:ext cx="9054798" cy="9581946"/>
            </a:xfrm>
            <a:custGeom>
              <a:avLst/>
              <a:gdLst/>
              <a:ahLst/>
              <a:cxnLst/>
              <a:rect l="l" t="t" r="r" b="b"/>
              <a:pathLst>
                <a:path w="9054798" h="9581946">
                  <a:moveTo>
                    <a:pt x="0" y="0"/>
                  </a:moveTo>
                  <a:lnTo>
                    <a:pt x="9054798" y="0"/>
                  </a:lnTo>
                  <a:lnTo>
                    <a:pt x="9054798" y="9581946"/>
                  </a:lnTo>
                  <a:lnTo>
                    <a:pt x="0" y="9581946"/>
                  </a:lnTo>
                  <a:lnTo>
                    <a:pt x="0" y="0"/>
                  </a:lnTo>
                  <a:close/>
                </a:path>
              </a:pathLst>
            </a:custGeom>
            <a:blipFill>
              <a:blip r:embed="rId6"/>
              <a:stretch>
                <a:fillRect l="-58657"/>
              </a:stretch>
            </a:blipFill>
          </p:spPr>
          <p:txBody>
            <a:bodyPr/>
            <a:lstStyle/>
            <a:p>
              <a:endParaRPr lang="en-US"/>
            </a:p>
          </p:txBody>
        </p:sp>
        <p:grpSp>
          <p:nvGrpSpPr>
            <p:cNvPr id="32" name="Group 32"/>
            <p:cNvGrpSpPr/>
            <p:nvPr/>
          </p:nvGrpSpPr>
          <p:grpSpPr>
            <a:xfrm>
              <a:off x="1144574" y="8151003"/>
              <a:ext cx="2804115" cy="1088971"/>
              <a:chOff x="0" y="-35713"/>
              <a:chExt cx="553899" cy="215105"/>
            </a:xfrm>
          </p:grpSpPr>
          <p:sp>
            <p:nvSpPr>
              <p:cNvPr id="33" name="Freeform 33"/>
              <p:cNvSpPr/>
              <p:nvPr/>
            </p:nvSpPr>
            <p:spPr>
              <a:xfrm>
                <a:off x="0" y="0"/>
                <a:ext cx="553899" cy="167480"/>
              </a:xfrm>
              <a:custGeom>
                <a:avLst/>
                <a:gdLst/>
                <a:ahLst/>
                <a:cxnLst/>
                <a:rect l="l" t="t" r="r" b="b"/>
                <a:pathLst>
                  <a:path w="553899" h="167480">
                    <a:moveTo>
                      <a:pt x="83740" y="0"/>
                    </a:moveTo>
                    <a:lnTo>
                      <a:pt x="470159" y="0"/>
                    </a:lnTo>
                    <a:cubicBezTo>
                      <a:pt x="516408" y="0"/>
                      <a:pt x="553899" y="37492"/>
                      <a:pt x="553899" y="83740"/>
                    </a:cubicBezTo>
                    <a:lnTo>
                      <a:pt x="553899" y="83740"/>
                    </a:lnTo>
                    <a:cubicBezTo>
                      <a:pt x="553899" y="129988"/>
                      <a:pt x="516408" y="167480"/>
                      <a:pt x="470159"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F8A69F"/>
                </a:solidFill>
                <a:prstDash val="solid"/>
                <a:round/>
              </a:ln>
            </p:spPr>
            <p:txBody>
              <a:bodyPr/>
              <a:lstStyle/>
              <a:p>
                <a:endParaRPr lang="en-US"/>
              </a:p>
            </p:txBody>
          </p:sp>
          <p:sp>
            <p:nvSpPr>
              <p:cNvPr id="34" name="TextBox 34"/>
              <p:cNvSpPr txBox="1"/>
              <p:nvPr/>
            </p:nvSpPr>
            <p:spPr>
              <a:xfrm>
                <a:off x="0" y="-35713"/>
                <a:ext cx="553899"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Support Person</a:t>
                </a:r>
              </a:p>
            </p:txBody>
          </p:sp>
        </p:grpSp>
      </p:grpSp>
      <p:grpSp>
        <p:nvGrpSpPr>
          <p:cNvPr id="35" name="Group 35"/>
          <p:cNvGrpSpPr/>
          <p:nvPr/>
        </p:nvGrpSpPr>
        <p:grpSpPr>
          <a:xfrm>
            <a:off x="6249244" y="1646435"/>
            <a:ext cx="4083786" cy="2532700"/>
            <a:chOff x="0" y="0"/>
            <a:chExt cx="5445048" cy="3376933"/>
          </a:xfrm>
        </p:grpSpPr>
        <p:sp>
          <p:nvSpPr>
            <p:cNvPr id="36" name="AutoShape 36"/>
            <p:cNvSpPr/>
            <p:nvPr/>
          </p:nvSpPr>
          <p:spPr>
            <a:xfrm flipV="1">
              <a:off x="2125790" y="2310752"/>
              <a:ext cx="1110768" cy="1066181"/>
            </a:xfrm>
            <a:prstGeom prst="line">
              <a:avLst/>
            </a:prstGeom>
            <a:ln w="76200" cap="rnd">
              <a:solidFill>
                <a:srgbClr val="FFB7AF"/>
              </a:solidFill>
              <a:prstDash val="solid"/>
              <a:headEnd type="none" w="sm" len="sm"/>
              <a:tailEnd type="none" w="sm" len="sm"/>
            </a:ln>
          </p:spPr>
          <p:txBody>
            <a:bodyPr/>
            <a:lstStyle/>
            <a:p>
              <a:endParaRPr lang="en-US"/>
            </a:p>
          </p:txBody>
        </p:sp>
        <p:grpSp>
          <p:nvGrpSpPr>
            <p:cNvPr id="37" name="Group 37"/>
            <p:cNvGrpSpPr/>
            <p:nvPr/>
          </p:nvGrpSpPr>
          <p:grpSpPr>
            <a:xfrm>
              <a:off x="0" y="603764"/>
              <a:ext cx="5445048" cy="1997939"/>
              <a:chOff x="0" y="-28575"/>
              <a:chExt cx="1075565" cy="394655"/>
            </a:xfrm>
          </p:grpSpPr>
          <p:sp>
            <p:nvSpPr>
              <p:cNvPr id="38" name="Freeform 38"/>
              <p:cNvSpPr/>
              <p:nvPr/>
            </p:nvSpPr>
            <p:spPr>
              <a:xfrm>
                <a:off x="0" y="0"/>
                <a:ext cx="1075565" cy="337505"/>
              </a:xfrm>
              <a:custGeom>
                <a:avLst/>
                <a:gdLst/>
                <a:ahLst/>
                <a:cxnLst/>
                <a:rect l="l" t="t" r="r" b="b"/>
                <a:pathLst>
                  <a:path w="1075565" h="337505">
                    <a:moveTo>
                      <a:pt x="96684" y="0"/>
                    </a:moveTo>
                    <a:lnTo>
                      <a:pt x="978881" y="0"/>
                    </a:lnTo>
                    <a:cubicBezTo>
                      <a:pt x="1004523" y="0"/>
                      <a:pt x="1029115" y="10186"/>
                      <a:pt x="1047247" y="28318"/>
                    </a:cubicBezTo>
                    <a:cubicBezTo>
                      <a:pt x="1065379" y="46450"/>
                      <a:pt x="1075565" y="71042"/>
                      <a:pt x="1075565" y="96684"/>
                    </a:cubicBezTo>
                    <a:lnTo>
                      <a:pt x="1075565" y="240820"/>
                    </a:lnTo>
                    <a:cubicBezTo>
                      <a:pt x="1075565" y="266463"/>
                      <a:pt x="1065379" y="291055"/>
                      <a:pt x="1047247" y="309186"/>
                    </a:cubicBezTo>
                    <a:cubicBezTo>
                      <a:pt x="1029115" y="327318"/>
                      <a:pt x="1004523" y="337505"/>
                      <a:pt x="978881" y="337505"/>
                    </a:cubicBezTo>
                    <a:lnTo>
                      <a:pt x="96684" y="337505"/>
                    </a:lnTo>
                    <a:cubicBezTo>
                      <a:pt x="71042" y="337505"/>
                      <a:pt x="46450" y="327318"/>
                      <a:pt x="28318" y="309186"/>
                    </a:cubicBezTo>
                    <a:cubicBezTo>
                      <a:pt x="10186" y="291055"/>
                      <a:pt x="0" y="266463"/>
                      <a:pt x="0" y="240820"/>
                    </a:cubicBezTo>
                    <a:lnTo>
                      <a:pt x="0" y="96684"/>
                    </a:lnTo>
                    <a:cubicBezTo>
                      <a:pt x="0" y="71042"/>
                      <a:pt x="10186" y="46450"/>
                      <a:pt x="28318" y="28318"/>
                    </a:cubicBezTo>
                    <a:cubicBezTo>
                      <a:pt x="46450" y="10186"/>
                      <a:pt x="71042" y="0"/>
                      <a:pt x="96684" y="0"/>
                    </a:cubicBezTo>
                    <a:close/>
                  </a:path>
                </a:pathLst>
              </a:custGeom>
              <a:solidFill>
                <a:srgbClr val="FEFAF6"/>
              </a:solidFill>
              <a:ln w="66675" cap="rnd">
                <a:solidFill>
                  <a:srgbClr val="FFB7AF"/>
                </a:solidFill>
                <a:prstDash val="solid"/>
                <a:round/>
              </a:ln>
            </p:spPr>
            <p:txBody>
              <a:bodyPr/>
              <a:lstStyle/>
              <a:p>
                <a:endParaRPr lang="en-US"/>
              </a:p>
            </p:txBody>
          </p:sp>
          <p:sp>
            <p:nvSpPr>
              <p:cNvPr id="39" name="TextBox 39"/>
              <p:cNvSpPr txBox="1"/>
              <p:nvPr/>
            </p:nvSpPr>
            <p:spPr>
              <a:xfrm>
                <a:off x="0" y="-28575"/>
                <a:ext cx="1075565"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Can... maybe other way? Sometimes on, sometimes off?</a:t>
                </a:r>
              </a:p>
            </p:txBody>
          </p:sp>
        </p:grpSp>
        <p:sp>
          <p:nvSpPr>
            <p:cNvPr id="40" name="AutoShape 40"/>
            <p:cNvSpPr/>
            <p:nvPr/>
          </p:nvSpPr>
          <p:spPr>
            <a:xfrm>
              <a:off x="1129750" y="0"/>
              <a:ext cx="0" cy="800683"/>
            </a:xfrm>
            <a:prstGeom prst="line">
              <a:avLst/>
            </a:prstGeom>
            <a:ln w="76200" cap="flat">
              <a:solidFill>
                <a:srgbClr val="F8A69F"/>
              </a:solidFill>
              <a:prstDash val="solid"/>
              <a:headEnd type="none" w="sm" len="sm"/>
              <a:tailEnd type="none" w="sm" len="sm"/>
            </a:ln>
          </p:spPr>
          <p:txBody>
            <a:bodyPr/>
            <a:lstStyle/>
            <a:p>
              <a:endParaRPr lang="en-US"/>
            </a:p>
          </p:txBody>
        </p:sp>
      </p:grpSp>
      <p:grpSp>
        <p:nvGrpSpPr>
          <p:cNvPr id="41" name="Group 41"/>
          <p:cNvGrpSpPr/>
          <p:nvPr/>
        </p:nvGrpSpPr>
        <p:grpSpPr>
          <a:xfrm>
            <a:off x="0" y="132696"/>
            <a:ext cx="5509703" cy="1150567"/>
            <a:chOff x="0" y="-21391"/>
            <a:chExt cx="1590996" cy="332241"/>
          </a:xfrm>
        </p:grpSpPr>
        <p:sp>
          <p:nvSpPr>
            <p:cNvPr id="42" name="Freeform 42"/>
            <p:cNvSpPr/>
            <p:nvPr/>
          </p:nvSpPr>
          <p:spPr>
            <a:xfrm>
              <a:off x="0" y="0"/>
              <a:ext cx="1590996" cy="284616"/>
            </a:xfrm>
            <a:custGeom>
              <a:avLst/>
              <a:gdLst/>
              <a:ahLst/>
              <a:cxnLst/>
              <a:rect l="l" t="t" r="r" b="b"/>
              <a:pathLst>
                <a:path w="1590996" h="284616">
                  <a:moveTo>
                    <a:pt x="71662" y="0"/>
                  </a:moveTo>
                  <a:lnTo>
                    <a:pt x="1519333" y="0"/>
                  </a:lnTo>
                  <a:cubicBezTo>
                    <a:pt x="1538339" y="0"/>
                    <a:pt x="1556567" y="7550"/>
                    <a:pt x="1570006" y="20989"/>
                  </a:cubicBezTo>
                  <a:cubicBezTo>
                    <a:pt x="1583445" y="34429"/>
                    <a:pt x="1590996" y="52656"/>
                    <a:pt x="1590996" y="71662"/>
                  </a:cubicBezTo>
                  <a:lnTo>
                    <a:pt x="1590996" y="212953"/>
                  </a:lnTo>
                  <a:cubicBezTo>
                    <a:pt x="1590996" y="252531"/>
                    <a:pt x="1558911" y="284616"/>
                    <a:pt x="1519333" y="284616"/>
                  </a:cubicBezTo>
                  <a:lnTo>
                    <a:pt x="71662" y="284616"/>
                  </a:lnTo>
                  <a:cubicBezTo>
                    <a:pt x="52656" y="284616"/>
                    <a:pt x="34429" y="277065"/>
                    <a:pt x="20989" y="263626"/>
                  </a:cubicBezTo>
                  <a:cubicBezTo>
                    <a:pt x="7550" y="250187"/>
                    <a:pt x="0" y="231959"/>
                    <a:pt x="0" y="212953"/>
                  </a:cubicBezTo>
                  <a:lnTo>
                    <a:pt x="0" y="71662"/>
                  </a:lnTo>
                  <a:cubicBezTo>
                    <a:pt x="0" y="32084"/>
                    <a:pt x="32084" y="0"/>
                    <a:pt x="71662" y="0"/>
                  </a:cubicBezTo>
                  <a:close/>
                </a:path>
              </a:pathLst>
            </a:custGeom>
            <a:solidFill>
              <a:srgbClr val="B8F2E6"/>
            </a:solidFill>
            <a:ln w="38100" cap="rnd">
              <a:solidFill>
                <a:srgbClr val="5E6472"/>
              </a:solidFill>
              <a:prstDash val="solid"/>
              <a:round/>
            </a:ln>
          </p:spPr>
          <p:txBody>
            <a:bodyPr/>
            <a:lstStyle/>
            <a:p>
              <a:endParaRPr lang="en-US"/>
            </a:p>
          </p:txBody>
        </p:sp>
        <p:sp>
          <p:nvSpPr>
            <p:cNvPr id="43" name="TextBox 43"/>
            <p:cNvSpPr txBox="1"/>
            <p:nvPr/>
          </p:nvSpPr>
          <p:spPr>
            <a:xfrm>
              <a:off x="0" y="-21391"/>
              <a:ext cx="1590996"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AUTONOMY: DISRESPECT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4281879" y="3286927"/>
            <a:ext cx="10500110" cy="7000073"/>
          </a:xfrm>
          <a:custGeom>
            <a:avLst/>
            <a:gdLst/>
            <a:ahLst/>
            <a:cxnLst/>
            <a:rect l="l" t="t" r="r" b="b"/>
            <a:pathLst>
              <a:path w="10500110" h="7000073">
                <a:moveTo>
                  <a:pt x="0" y="0"/>
                </a:moveTo>
                <a:lnTo>
                  <a:pt x="10500110" y="0"/>
                </a:lnTo>
                <a:lnTo>
                  <a:pt x="10500110" y="7000073"/>
                </a:lnTo>
                <a:lnTo>
                  <a:pt x="0" y="7000073"/>
                </a:lnTo>
                <a:lnTo>
                  <a:pt x="0" y="0"/>
                </a:lnTo>
                <a:close/>
              </a:path>
            </a:pathLst>
          </a:custGeom>
          <a:blipFill>
            <a:blip r:embed="rId4"/>
            <a:stretch>
              <a:fillRect/>
            </a:stretch>
          </a:blipFill>
        </p:spPr>
        <p:txBody>
          <a:bodyPr/>
          <a:lstStyle/>
          <a:p>
            <a:endParaRPr lang="en-US"/>
          </a:p>
        </p:txBody>
      </p:sp>
      <p:sp>
        <p:nvSpPr>
          <p:cNvPr id="4" name="Freeform 4"/>
          <p:cNvSpPr/>
          <p:nvPr/>
        </p:nvSpPr>
        <p:spPr>
          <a:xfrm>
            <a:off x="3510919" y="3100541"/>
            <a:ext cx="6791098" cy="7186459"/>
          </a:xfrm>
          <a:custGeom>
            <a:avLst/>
            <a:gdLst/>
            <a:ahLst/>
            <a:cxnLst/>
            <a:rect l="l" t="t" r="r" b="b"/>
            <a:pathLst>
              <a:path w="6791098" h="7186459">
                <a:moveTo>
                  <a:pt x="0" y="0"/>
                </a:moveTo>
                <a:lnTo>
                  <a:pt x="6791098" y="0"/>
                </a:lnTo>
                <a:lnTo>
                  <a:pt x="6791098" y="7186459"/>
                </a:lnTo>
                <a:lnTo>
                  <a:pt x="0" y="7186459"/>
                </a:lnTo>
                <a:lnTo>
                  <a:pt x="0" y="0"/>
                </a:lnTo>
                <a:close/>
              </a:path>
            </a:pathLst>
          </a:custGeom>
          <a:blipFill>
            <a:blip r:embed="rId5"/>
            <a:stretch>
              <a:fillRect l="-58657"/>
            </a:stretch>
          </a:blipFill>
        </p:spPr>
        <p:txBody>
          <a:bodyPr/>
          <a:lstStyle/>
          <a:p>
            <a:endParaRPr lang="en-US"/>
          </a:p>
        </p:txBody>
      </p:sp>
      <p:sp>
        <p:nvSpPr>
          <p:cNvPr id="5" name="Freeform 5"/>
          <p:cNvSpPr/>
          <p:nvPr/>
        </p:nvSpPr>
        <p:spPr>
          <a:xfrm>
            <a:off x="8093085" y="2247252"/>
            <a:ext cx="6265623" cy="10618998"/>
          </a:xfrm>
          <a:custGeom>
            <a:avLst/>
            <a:gdLst/>
            <a:ahLst/>
            <a:cxnLst/>
            <a:rect l="l" t="t" r="r" b="b"/>
            <a:pathLst>
              <a:path w="6265623" h="10618998">
                <a:moveTo>
                  <a:pt x="0" y="0"/>
                </a:moveTo>
                <a:lnTo>
                  <a:pt x="6265623" y="0"/>
                </a:lnTo>
                <a:lnTo>
                  <a:pt x="6265623" y="10618998"/>
                </a:lnTo>
                <a:lnTo>
                  <a:pt x="0" y="10618998"/>
                </a:lnTo>
                <a:lnTo>
                  <a:pt x="0" y="0"/>
                </a:lnTo>
                <a:close/>
              </a:path>
            </a:pathLst>
          </a:custGeom>
          <a:blipFill>
            <a:blip r:embed="rId6"/>
            <a:stretch>
              <a:fillRect l="-29732" r="-40139"/>
            </a:stretch>
          </a:blipFill>
        </p:spPr>
        <p:txBody>
          <a:bodyPr/>
          <a:lstStyle/>
          <a:p>
            <a:endParaRPr lang="en-US"/>
          </a:p>
        </p:txBody>
      </p:sp>
      <p:grpSp>
        <p:nvGrpSpPr>
          <p:cNvPr id="6" name="Group 6"/>
          <p:cNvGrpSpPr/>
          <p:nvPr/>
        </p:nvGrpSpPr>
        <p:grpSpPr>
          <a:xfrm>
            <a:off x="11996802" y="2247252"/>
            <a:ext cx="6896338" cy="10344507"/>
            <a:chOff x="0" y="0"/>
            <a:chExt cx="9195117" cy="13792676"/>
          </a:xfrm>
        </p:grpSpPr>
        <p:sp>
          <p:nvSpPr>
            <p:cNvPr id="7" name="Freeform 7"/>
            <p:cNvSpPr/>
            <p:nvPr/>
          </p:nvSpPr>
          <p:spPr>
            <a:xfrm>
              <a:off x="0" y="0"/>
              <a:ext cx="9195117" cy="13792676"/>
            </a:xfrm>
            <a:custGeom>
              <a:avLst/>
              <a:gdLst/>
              <a:ahLst/>
              <a:cxnLst/>
              <a:rect l="l" t="t" r="r" b="b"/>
              <a:pathLst>
                <a:path w="9195117" h="13792676">
                  <a:moveTo>
                    <a:pt x="0" y="0"/>
                  </a:moveTo>
                  <a:lnTo>
                    <a:pt x="9195117" y="0"/>
                  </a:lnTo>
                  <a:lnTo>
                    <a:pt x="9195117" y="13792676"/>
                  </a:lnTo>
                  <a:lnTo>
                    <a:pt x="0" y="13792676"/>
                  </a:lnTo>
                  <a:lnTo>
                    <a:pt x="0" y="0"/>
                  </a:lnTo>
                  <a:close/>
                </a:path>
              </a:pathLst>
            </a:custGeom>
            <a:blipFill>
              <a:blip r:embed="rId7"/>
              <a:stretch>
                <a:fillRect/>
              </a:stretch>
            </a:blipFill>
          </p:spPr>
          <p:txBody>
            <a:bodyPr/>
            <a:lstStyle/>
            <a:p>
              <a:endParaRPr lang="en-US"/>
            </a:p>
          </p:txBody>
        </p:sp>
        <p:grpSp>
          <p:nvGrpSpPr>
            <p:cNvPr id="8" name="Group 8"/>
            <p:cNvGrpSpPr/>
            <p:nvPr/>
          </p:nvGrpSpPr>
          <p:grpSpPr>
            <a:xfrm>
              <a:off x="1506039" y="9103313"/>
              <a:ext cx="2658917" cy="1088971"/>
              <a:chOff x="0" y="-23813"/>
              <a:chExt cx="525218" cy="215105"/>
            </a:xfrm>
          </p:grpSpPr>
          <p:sp>
            <p:nvSpPr>
              <p:cNvPr id="9" name="Freeform 9"/>
              <p:cNvSpPr/>
              <p:nvPr/>
            </p:nvSpPr>
            <p:spPr>
              <a:xfrm>
                <a:off x="0" y="0"/>
                <a:ext cx="525218" cy="167480"/>
              </a:xfrm>
              <a:custGeom>
                <a:avLst/>
                <a:gdLst/>
                <a:ahLst/>
                <a:cxnLst/>
                <a:rect l="l" t="t" r="r" b="b"/>
                <a:pathLst>
                  <a:path w="525218" h="167480">
                    <a:moveTo>
                      <a:pt x="83740" y="0"/>
                    </a:moveTo>
                    <a:lnTo>
                      <a:pt x="441478" y="0"/>
                    </a:lnTo>
                    <a:cubicBezTo>
                      <a:pt x="487726" y="0"/>
                      <a:pt x="525218" y="37492"/>
                      <a:pt x="525218" y="83740"/>
                    </a:cubicBezTo>
                    <a:lnTo>
                      <a:pt x="525218" y="83740"/>
                    </a:lnTo>
                    <a:cubicBezTo>
                      <a:pt x="525218" y="129988"/>
                      <a:pt x="487726" y="167480"/>
                      <a:pt x="441478"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5E6472"/>
                </a:solidFill>
                <a:prstDash val="solid"/>
                <a:round/>
              </a:ln>
            </p:spPr>
            <p:txBody>
              <a:bodyPr/>
              <a:lstStyle/>
              <a:p>
                <a:endParaRPr lang="en-US"/>
              </a:p>
            </p:txBody>
          </p:sp>
          <p:sp>
            <p:nvSpPr>
              <p:cNvPr id="10" name="TextBox 10"/>
              <p:cNvSpPr txBox="1"/>
              <p:nvPr/>
            </p:nvSpPr>
            <p:spPr>
              <a:xfrm>
                <a:off x="0" y="-23813"/>
                <a:ext cx="525218"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Obstetrician</a:t>
                </a:r>
              </a:p>
            </p:txBody>
          </p:sp>
        </p:grpSp>
      </p:grpSp>
      <p:grpSp>
        <p:nvGrpSpPr>
          <p:cNvPr id="11" name="Group 11"/>
          <p:cNvGrpSpPr/>
          <p:nvPr/>
        </p:nvGrpSpPr>
        <p:grpSpPr>
          <a:xfrm>
            <a:off x="6042646" y="1582397"/>
            <a:ext cx="6832085" cy="2544569"/>
            <a:chOff x="0" y="-144661"/>
            <a:chExt cx="9109447" cy="3191983"/>
          </a:xfrm>
        </p:grpSpPr>
        <p:grpSp>
          <p:nvGrpSpPr>
            <p:cNvPr id="12" name="Group 12"/>
            <p:cNvGrpSpPr/>
            <p:nvPr/>
          </p:nvGrpSpPr>
          <p:grpSpPr>
            <a:xfrm>
              <a:off x="0" y="-144661"/>
              <a:ext cx="9109447" cy="2491383"/>
              <a:chOff x="0" y="-28575"/>
              <a:chExt cx="1799397" cy="492125"/>
            </a:xfrm>
          </p:grpSpPr>
          <p:sp>
            <p:nvSpPr>
              <p:cNvPr id="13" name="Freeform 13"/>
              <p:cNvSpPr/>
              <p:nvPr/>
            </p:nvSpPr>
            <p:spPr>
              <a:xfrm>
                <a:off x="0" y="0"/>
                <a:ext cx="1799397" cy="434975"/>
              </a:xfrm>
              <a:custGeom>
                <a:avLst/>
                <a:gdLst/>
                <a:ahLst/>
                <a:cxnLst/>
                <a:rect l="l" t="t" r="r" b="b"/>
                <a:pathLst>
                  <a:path w="1799397" h="434975">
                    <a:moveTo>
                      <a:pt x="57792" y="0"/>
                    </a:moveTo>
                    <a:lnTo>
                      <a:pt x="1741605" y="0"/>
                    </a:lnTo>
                    <a:cubicBezTo>
                      <a:pt x="1756932" y="0"/>
                      <a:pt x="1771632" y="6089"/>
                      <a:pt x="1782470" y="16927"/>
                    </a:cubicBezTo>
                    <a:cubicBezTo>
                      <a:pt x="1793308" y="27765"/>
                      <a:pt x="1799397" y="42464"/>
                      <a:pt x="1799397" y="57792"/>
                    </a:cubicBezTo>
                    <a:lnTo>
                      <a:pt x="1799397" y="377183"/>
                    </a:lnTo>
                    <a:cubicBezTo>
                      <a:pt x="1799397" y="392511"/>
                      <a:pt x="1793308" y="407210"/>
                      <a:pt x="1782470" y="418048"/>
                    </a:cubicBezTo>
                    <a:cubicBezTo>
                      <a:pt x="1771632" y="428886"/>
                      <a:pt x="1756932" y="434975"/>
                      <a:pt x="1741605" y="434975"/>
                    </a:cubicBezTo>
                    <a:lnTo>
                      <a:pt x="57792" y="434975"/>
                    </a:lnTo>
                    <a:cubicBezTo>
                      <a:pt x="42464" y="434975"/>
                      <a:pt x="27765" y="428886"/>
                      <a:pt x="16927" y="418048"/>
                    </a:cubicBezTo>
                    <a:cubicBezTo>
                      <a:pt x="6089" y="407210"/>
                      <a:pt x="0" y="392511"/>
                      <a:pt x="0" y="377183"/>
                    </a:cubicBezTo>
                    <a:lnTo>
                      <a:pt x="0" y="57792"/>
                    </a:lnTo>
                    <a:cubicBezTo>
                      <a:pt x="0" y="42464"/>
                      <a:pt x="6089" y="27765"/>
                      <a:pt x="16927" y="16927"/>
                    </a:cubicBezTo>
                    <a:cubicBezTo>
                      <a:pt x="27765" y="6089"/>
                      <a:pt x="42464" y="0"/>
                      <a:pt x="57792" y="0"/>
                    </a:cubicBezTo>
                    <a:close/>
                  </a:path>
                </a:pathLst>
              </a:custGeom>
              <a:solidFill>
                <a:srgbClr val="FEFAF6"/>
              </a:solidFill>
              <a:ln w="66675" cap="rnd">
                <a:solidFill>
                  <a:srgbClr val="AED9E0"/>
                </a:solidFill>
                <a:prstDash val="solid"/>
                <a:round/>
              </a:ln>
            </p:spPr>
            <p:txBody>
              <a:bodyPr/>
              <a:lstStyle/>
              <a:p>
                <a:endParaRPr lang="en-US"/>
              </a:p>
            </p:txBody>
          </p:sp>
          <p:sp>
            <p:nvSpPr>
              <p:cNvPr id="14" name="TextBox 14"/>
              <p:cNvSpPr txBox="1"/>
              <p:nvPr/>
            </p:nvSpPr>
            <p:spPr>
              <a:xfrm>
                <a:off x="0" y="-28575"/>
                <a:ext cx="1799397" cy="49212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She keeps asking to take the monitor off. I told her we’ll just have to keep her on since she’s a trial of labor after cesarean. I didn’t get the interpreter again—it’s hard to get them quickly.</a:t>
                </a:r>
              </a:p>
            </p:txBody>
          </p:sp>
        </p:grpSp>
        <p:sp>
          <p:nvSpPr>
            <p:cNvPr id="15" name="AutoShape 15"/>
            <p:cNvSpPr/>
            <p:nvPr/>
          </p:nvSpPr>
          <p:spPr>
            <a:xfrm flipH="1" flipV="1">
              <a:off x="4760702" y="2220373"/>
              <a:ext cx="1356680" cy="826949"/>
            </a:xfrm>
            <a:prstGeom prst="line">
              <a:avLst/>
            </a:prstGeom>
            <a:ln w="76200" cap="rnd">
              <a:solidFill>
                <a:srgbClr val="AED9E0"/>
              </a:solidFill>
              <a:prstDash val="solid"/>
              <a:headEnd type="none" w="sm" len="sm"/>
              <a:tailEnd type="none" w="sm" len="sm"/>
            </a:ln>
          </p:spPr>
          <p:txBody>
            <a:bodyPr/>
            <a:lstStyle/>
            <a:p>
              <a:endParaRPr lang="en-US"/>
            </a:p>
          </p:txBody>
        </p:sp>
      </p:grpSp>
      <p:grpSp>
        <p:nvGrpSpPr>
          <p:cNvPr id="16" name="Group 16"/>
          <p:cNvGrpSpPr/>
          <p:nvPr/>
        </p:nvGrpSpPr>
        <p:grpSpPr>
          <a:xfrm>
            <a:off x="0" y="139868"/>
            <a:ext cx="5509703" cy="1150567"/>
            <a:chOff x="0" y="-19320"/>
            <a:chExt cx="1590996" cy="332241"/>
          </a:xfrm>
        </p:grpSpPr>
        <p:sp>
          <p:nvSpPr>
            <p:cNvPr id="17" name="Freeform 17"/>
            <p:cNvSpPr/>
            <p:nvPr/>
          </p:nvSpPr>
          <p:spPr>
            <a:xfrm>
              <a:off x="0" y="0"/>
              <a:ext cx="1590996" cy="284616"/>
            </a:xfrm>
            <a:custGeom>
              <a:avLst/>
              <a:gdLst/>
              <a:ahLst/>
              <a:cxnLst/>
              <a:rect l="l" t="t" r="r" b="b"/>
              <a:pathLst>
                <a:path w="1590996" h="284616">
                  <a:moveTo>
                    <a:pt x="71662" y="0"/>
                  </a:moveTo>
                  <a:lnTo>
                    <a:pt x="1519333" y="0"/>
                  </a:lnTo>
                  <a:cubicBezTo>
                    <a:pt x="1538339" y="0"/>
                    <a:pt x="1556567" y="7550"/>
                    <a:pt x="1570006" y="20989"/>
                  </a:cubicBezTo>
                  <a:cubicBezTo>
                    <a:pt x="1583445" y="34429"/>
                    <a:pt x="1590996" y="52656"/>
                    <a:pt x="1590996" y="71662"/>
                  </a:cubicBezTo>
                  <a:lnTo>
                    <a:pt x="1590996" y="212953"/>
                  </a:lnTo>
                  <a:cubicBezTo>
                    <a:pt x="1590996" y="252531"/>
                    <a:pt x="1558911" y="284616"/>
                    <a:pt x="1519333" y="284616"/>
                  </a:cubicBezTo>
                  <a:lnTo>
                    <a:pt x="71662" y="284616"/>
                  </a:lnTo>
                  <a:cubicBezTo>
                    <a:pt x="52656" y="284616"/>
                    <a:pt x="34429" y="277065"/>
                    <a:pt x="20989" y="263626"/>
                  </a:cubicBezTo>
                  <a:cubicBezTo>
                    <a:pt x="7550" y="250187"/>
                    <a:pt x="0" y="231959"/>
                    <a:pt x="0" y="212953"/>
                  </a:cubicBezTo>
                  <a:lnTo>
                    <a:pt x="0" y="71662"/>
                  </a:lnTo>
                  <a:cubicBezTo>
                    <a:pt x="0" y="32084"/>
                    <a:pt x="32084" y="0"/>
                    <a:pt x="71662" y="0"/>
                  </a:cubicBezTo>
                  <a:close/>
                </a:path>
              </a:pathLst>
            </a:custGeom>
            <a:solidFill>
              <a:srgbClr val="B8F2E6"/>
            </a:solidFill>
            <a:ln w="38100" cap="rnd">
              <a:solidFill>
                <a:srgbClr val="5E6472"/>
              </a:solidFill>
              <a:prstDash val="solid"/>
              <a:round/>
            </a:ln>
          </p:spPr>
          <p:txBody>
            <a:bodyPr/>
            <a:lstStyle/>
            <a:p>
              <a:endParaRPr lang="en-US"/>
            </a:p>
          </p:txBody>
        </p:sp>
        <p:sp>
          <p:nvSpPr>
            <p:cNvPr id="18" name="TextBox 18"/>
            <p:cNvSpPr txBox="1"/>
            <p:nvPr/>
          </p:nvSpPr>
          <p:spPr>
            <a:xfrm>
              <a:off x="0" y="-19320"/>
              <a:ext cx="1590996"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AUTONOMY: DISRESPECT</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2668252"/>
            <a:ext cx="16230600" cy="4717745"/>
          </a:xfrm>
          <a:prstGeom prst="rect">
            <a:avLst/>
          </a:prstGeom>
        </p:spPr>
        <p:txBody>
          <a:bodyPr lIns="0" tIns="0" rIns="0" bIns="0" rtlCol="0" anchor="t">
            <a:spAutoFit/>
          </a:bodyPr>
          <a:lstStyle/>
          <a:p>
            <a:pPr marL="691672" lvl="1" indent="-345836" algn="l">
              <a:lnSpc>
                <a:spcPts val="4196"/>
              </a:lnSpc>
              <a:buFont typeface="Arial"/>
              <a:buChar char="•"/>
            </a:pPr>
            <a:r>
              <a:rPr lang="en-US" sz="3203">
                <a:solidFill>
                  <a:srgbClr val="000000"/>
                </a:solidFill>
                <a:latin typeface="Roboto"/>
                <a:ea typeface="Roboto"/>
                <a:cs typeface="Roboto"/>
                <a:sym typeface="Roboto"/>
              </a:rPr>
              <a:t>The slide deck uses animation to guide the order of speech. In addition, body language and non-verbal cues are provided in the facilitator notes.</a:t>
            </a:r>
          </a:p>
          <a:p>
            <a:pPr marL="691672" lvl="1" indent="-345836" algn="l">
              <a:lnSpc>
                <a:spcPts val="4196"/>
              </a:lnSpc>
              <a:buFont typeface="Arial"/>
              <a:buChar char="•"/>
            </a:pPr>
            <a:r>
              <a:rPr lang="en-US" sz="3203">
                <a:solidFill>
                  <a:srgbClr val="000000"/>
                </a:solidFill>
                <a:latin typeface="Roboto"/>
                <a:ea typeface="Roboto"/>
                <a:cs typeface="Roboto"/>
                <a:sym typeface="Roboto"/>
              </a:rPr>
              <a:t>Teams may:</a:t>
            </a:r>
          </a:p>
          <a:p>
            <a:pPr marL="1383345" lvl="2" indent="-461115" algn="l">
              <a:lnSpc>
                <a:spcPts val="4196"/>
              </a:lnSpc>
              <a:buFont typeface="Arial"/>
              <a:buChar char="⚬"/>
            </a:pPr>
            <a:r>
              <a:rPr lang="en-US" sz="3203">
                <a:solidFill>
                  <a:srgbClr val="000000"/>
                </a:solidFill>
                <a:latin typeface="Roboto"/>
                <a:ea typeface="Roboto"/>
                <a:cs typeface="Roboto"/>
                <a:sym typeface="Roboto"/>
              </a:rPr>
              <a:t>Read through scenarios using the facilitator notes and animated script,</a:t>
            </a:r>
          </a:p>
          <a:p>
            <a:pPr marL="1383345" lvl="2" indent="-461115" algn="l">
              <a:lnSpc>
                <a:spcPts val="4196"/>
              </a:lnSpc>
              <a:buFont typeface="Arial"/>
              <a:buChar char="⚬"/>
            </a:pPr>
            <a:r>
              <a:rPr lang="en-US" sz="3203">
                <a:solidFill>
                  <a:srgbClr val="000000"/>
                </a:solidFill>
                <a:latin typeface="Roboto"/>
                <a:ea typeface="Roboto"/>
                <a:cs typeface="Roboto"/>
                <a:sym typeface="Roboto"/>
              </a:rPr>
              <a:t>Engage staff to role-play the scenarios, and/or</a:t>
            </a:r>
          </a:p>
          <a:p>
            <a:pPr marL="1383345" lvl="2" indent="-461115" algn="l">
              <a:lnSpc>
                <a:spcPts val="4196"/>
              </a:lnSpc>
              <a:buFont typeface="Arial"/>
              <a:buChar char="⚬"/>
            </a:pPr>
            <a:r>
              <a:rPr lang="en-US" sz="3203">
                <a:solidFill>
                  <a:srgbClr val="000000"/>
                </a:solidFill>
                <a:latin typeface="Roboto"/>
                <a:ea typeface="Roboto"/>
                <a:cs typeface="Roboto"/>
                <a:sym typeface="Roboto"/>
              </a:rPr>
              <a:t>Incorporate the scenarios into simulation training.</a:t>
            </a:r>
          </a:p>
          <a:p>
            <a:pPr marL="691672" lvl="1" indent="-345836" algn="l">
              <a:lnSpc>
                <a:spcPts val="4196"/>
              </a:lnSpc>
              <a:buFont typeface="Arial"/>
              <a:buChar char="•"/>
            </a:pPr>
            <a:r>
              <a:rPr lang="en-US" sz="3203">
                <a:solidFill>
                  <a:srgbClr val="000000"/>
                </a:solidFill>
                <a:latin typeface="Roboto"/>
                <a:ea typeface="Roboto"/>
                <a:cs typeface="Roboto"/>
                <a:sym typeface="Roboto"/>
              </a:rPr>
              <a:t>Regardless of the format, prioritize the discussion and reflection portion. We have provided guiding questions, but facilitators are encouraged to add questions tailored to your facility’s context or staff experiences.</a:t>
            </a:r>
          </a:p>
        </p:txBody>
      </p:sp>
      <p:grpSp>
        <p:nvGrpSpPr>
          <p:cNvPr id="3" name="Group 3"/>
          <p:cNvGrpSpPr/>
          <p:nvPr/>
        </p:nvGrpSpPr>
        <p:grpSpPr>
          <a:xfrm>
            <a:off x="-85844" y="822970"/>
            <a:ext cx="18459689" cy="1506835"/>
            <a:chOff x="0" y="0"/>
            <a:chExt cx="9392053" cy="766658"/>
          </a:xfrm>
        </p:grpSpPr>
        <p:sp>
          <p:nvSpPr>
            <p:cNvPr id="4" name="Freeform 4"/>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5" name="TextBox 5"/>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28700" y="1028700"/>
            <a:ext cx="15272816" cy="1095375"/>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INSTRUCTIONS FOR USE</a:t>
            </a:r>
          </a:p>
        </p:txBody>
      </p:sp>
      <p:grpSp>
        <p:nvGrpSpPr>
          <p:cNvPr id="7" name="Group 7"/>
          <p:cNvGrpSpPr/>
          <p:nvPr/>
        </p:nvGrpSpPr>
        <p:grpSpPr>
          <a:xfrm>
            <a:off x="1028700" y="7772068"/>
            <a:ext cx="16230600" cy="1996920"/>
            <a:chOff x="0" y="0"/>
            <a:chExt cx="4727609" cy="581658"/>
          </a:xfrm>
        </p:grpSpPr>
        <p:sp>
          <p:nvSpPr>
            <p:cNvPr id="8" name="Freeform 8"/>
            <p:cNvSpPr/>
            <p:nvPr/>
          </p:nvSpPr>
          <p:spPr>
            <a:xfrm>
              <a:off x="0" y="0"/>
              <a:ext cx="4727609" cy="581658"/>
            </a:xfrm>
            <a:custGeom>
              <a:avLst/>
              <a:gdLst/>
              <a:ahLst/>
              <a:cxnLst/>
              <a:rect l="l" t="t" r="r" b="b"/>
              <a:pathLst>
                <a:path w="4727609" h="581658">
                  <a:moveTo>
                    <a:pt x="26712" y="0"/>
                  </a:moveTo>
                  <a:lnTo>
                    <a:pt x="4700898" y="0"/>
                  </a:lnTo>
                  <a:cubicBezTo>
                    <a:pt x="4707982" y="0"/>
                    <a:pt x="4714777" y="2814"/>
                    <a:pt x="4719786" y="7824"/>
                  </a:cubicBezTo>
                  <a:cubicBezTo>
                    <a:pt x="4724795" y="12833"/>
                    <a:pt x="4727609" y="19627"/>
                    <a:pt x="4727609" y="26712"/>
                  </a:cubicBezTo>
                  <a:lnTo>
                    <a:pt x="4727609" y="554946"/>
                  </a:lnTo>
                  <a:cubicBezTo>
                    <a:pt x="4727609" y="562030"/>
                    <a:pt x="4724795" y="568825"/>
                    <a:pt x="4719786" y="573834"/>
                  </a:cubicBezTo>
                  <a:cubicBezTo>
                    <a:pt x="4714777" y="578844"/>
                    <a:pt x="4707982" y="581658"/>
                    <a:pt x="4700898" y="581658"/>
                  </a:cubicBezTo>
                  <a:lnTo>
                    <a:pt x="26712" y="581658"/>
                  </a:lnTo>
                  <a:cubicBezTo>
                    <a:pt x="19627" y="581658"/>
                    <a:pt x="12833" y="578844"/>
                    <a:pt x="7824" y="573834"/>
                  </a:cubicBezTo>
                  <a:cubicBezTo>
                    <a:pt x="2814" y="568825"/>
                    <a:pt x="0" y="562030"/>
                    <a:pt x="0" y="554946"/>
                  </a:cubicBezTo>
                  <a:lnTo>
                    <a:pt x="0" y="26712"/>
                  </a:lnTo>
                  <a:cubicBezTo>
                    <a:pt x="0" y="19627"/>
                    <a:pt x="2814" y="12833"/>
                    <a:pt x="7824" y="7824"/>
                  </a:cubicBezTo>
                  <a:cubicBezTo>
                    <a:pt x="12833" y="2814"/>
                    <a:pt x="19627" y="0"/>
                    <a:pt x="26712" y="0"/>
                  </a:cubicBezTo>
                  <a:close/>
                </a:path>
              </a:pathLst>
            </a:custGeom>
            <a:solidFill>
              <a:srgbClr val="FAF3DD"/>
            </a:solidFill>
            <a:ln w="38100" cap="rnd">
              <a:solidFill>
                <a:srgbClr val="5E6472"/>
              </a:solidFill>
              <a:prstDash val="dash"/>
              <a:round/>
            </a:ln>
          </p:spPr>
          <p:txBody>
            <a:bodyPr/>
            <a:lstStyle/>
            <a:p>
              <a:endParaRPr lang="en-US"/>
            </a:p>
          </p:txBody>
        </p:sp>
        <p:sp>
          <p:nvSpPr>
            <p:cNvPr id="9" name="TextBox 9"/>
            <p:cNvSpPr txBox="1"/>
            <p:nvPr/>
          </p:nvSpPr>
          <p:spPr>
            <a:xfrm>
              <a:off x="0" y="-38100"/>
              <a:ext cx="4727609" cy="619758"/>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1579881" y="8168422"/>
            <a:ext cx="15128238" cy="1194686"/>
          </a:xfrm>
          <a:prstGeom prst="rect">
            <a:avLst/>
          </a:prstGeom>
        </p:spPr>
        <p:txBody>
          <a:bodyPr lIns="0" tIns="0" rIns="0" bIns="0" rtlCol="0" anchor="t">
            <a:spAutoFit/>
          </a:bodyPr>
          <a:lstStyle/>
          <a:p>
            <a:pPr algn="l">
              <a:lnSpc>
                <a:spcPts val="3102"/>
              </a:lnSpc>
            </a:pPr>
            <a:r>
              <a:rPr lang="en-US" sz="2674">
                <a:solidFill>
                  <a:srgbClr val="000000"/>
                </a:solidFill>
                <a:latin typeface="Roboto"/>
                <a:ea typeface="Roboto"/>
                <a:cs typeface="Roboto"/>
                <a:sym typeface="Roboto"/>
              </a:rPr>
              <a:t>Details in these scenarios may not mirror your exact facility setup. As you discuss and reflect, consider how the scenario might look in your own setting and what changes would strengthen respectful care practices there.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5912865" y="1549930"/>
            <a:ext cx="4083786" cy="2153958"/>
            <a:chOff x="0" y="-144023"/>
            <a:chExt cx="5445048" cy="2871944"/>
          </a:xfrm>
        </p:grpSpPr>
        <p:grpSp>
          <p:nvGrpSpPr>
            <p:cNvPr id="4" name="Group 4"/>
            <p:cNvGrpSpPr/>
            <p:nvPr/>
          </p:nvGrpSpPr>
          <p:grpSpPr>
            <a:xfrm>
              <a:off x="0" y="-144023"/>
              <a:ext cx="5445048" cy="1997939"/>
              <a:chOff x="0" y="-28449"/>
              <a:chExt cx="1075565" cy="394655"/>
            </a:xfrm>
          </p:grpSpPr>
          <p:sp>
            <p:nvSpPr>
              <p:cNvPr id="5" name="Freeform 5"/>
              <p:cNvSpPr/>
              <p:nvPr/>
            </p:nvSpPr>
            <p:spPr>
              <a:xfrm>
                <a:off x="0" y="0"/>
                <a:ext cx="1075565" cy="337505"/>
              </a:xfrm>
              <a:custGeom>
                <a:avLst/>
                <a:gdLst/>
                <a:ahLst/>
                <a:cxnLst/>
                <a:rect l="l" t="t" r="r" b="b"/>
                <a:pathLst>
                  <a:path w="1075565" h="337505">
                    <a:moveTo>
                      <a:pt x="96684" y="0"/>
                    </a:moveTo>
                    <a:lnTo>
                      <a:pt x="978881" y="0"/>
                    </a:lnTo>
                    <a:cubicBezTo>
                      <a:pt x="1004523" y="0"/>
                      <a:pt x="1029115" y="10186"/>
                      <a:pt x="1047247" y="28318"/>
                    </a:cubicBezTo>
                    <a:cubicBezTo>
                      <a:pt x="1065379" y="46450"/>
                      <a:pt x="1075565" y="71042"/>
                      <a:pt x="1075565" y="96684"/>
                    </a:cubicBezTo>
                    <a:lnTo>
                      <a:pt x="1075565" y="240820"/>
                    </a:lnTo>
                    <a:cubicBezTo>
                      <a:pt x="1075565" y="266463"/>
                      <a:pt x="1065379" y="291055"/>
                      <a:pt x="1047247" y="309186"/>
                    </a:cubicBezTo>
                    <a:cubicBezTo>
                      <a:pt x="1029115" y="327318"/>
                      <a:pt x="1004523" y="337505"/>
                      <a:pt x="978881" y="337505"/>
                    </a:cubicBezTo>
                    <a:lnTo>
                      <a:pt x="96684" y="337505"/>
                    </a:lnTo>
                    <a:cubicBezTo>
                      <a:pt x="71042" y="337505"/>
                      <a:pt x="46450" y="327318"/>
                      <a:pt x="28318" y="309186"/>
                    </a:cubicBezTo>
                    <a:cubicBezTo>
                      <a:pt x="10186" y="291055"/>
                      <a:pt x="0" y="266463"/>
                      <a:pt x="0" y="240820"/>
                    </a:cubicBezTo>
                    <a:lnTo>
                      <a:pt x="0" y="96684"/>
                    </a:lnTo>
                    <a:cubicBezTo>
                      <a:pt x="0" y="71042"/>
                      <a:pt x="10186" y="46450"/>
                      <a:pt x="28318" y="28318"/>
                    </a:cubicBezTo>
                    <a:cubicBezTo>
                      <a:pt x="46450" y="10186"/>
                      <a:pt x="71042" y="0"/>
                      <a:pt x="96684" y="0"/>
                    </a:cubicBezTo>
                    <a:close/>
                  </a:path>
                </a:pathLst>
              </a:custGeom>
              <a:solidFill>
                <a:srgbClr val="FEFAF6"/>
              </a:solidFill>
              <a:ln w="66675" cap="rnd">
                <a:solidFill>
                  <a:srgbClr val="FFB7AF"/>
                </a:solidFill>
                <a:prstDash val="solid"/>
                <a:round/>
              </a:ln>
            </p:spPr>
            <p:txBody>
              <a:bodyPr/>
              <a:lstStyle/>
              <a:p>
                <a:endParaRPr lang="en-US"/>
              </a:p>
            </p:txBody>
          </p:sp>
          <p:sp>
            <p:nvSpPr>
              <p:cNvPr id="6" name="TextBox 6"/>
              <p:cNvSpPr txBox="1"/>
              <p:nvPr/>
            </p:nvSpPr>
            <p:spPr>
              <a:xfrm>
                <a:off x="0" y="-28449"/>
                <a:ext cx="1075565"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She feel not good… wants walk.</a:t>
                </a:r>
              </a:p>
            </p:txBody>
          </p:sp>
        </p:grpSp>
        <p:sp>
          <p:nvSpPr>
            <p:cNvPr id="7" name="AutoShape 7"/>
            <p:cNvSpPr/>
            <p:nvPr/>
          </p:nvSpPr>
          <p:spPr>
            <a:xfrm flipV="1">
              <a:off x="2076962" y="1661740"/>
              <a:ext cx="1110768" cy="1066181"/>
            </a:xfrm>
            <a:prstGeom prst="line">
              <a:avLst/>
            </a:prstGeom>
            <a:ln w="76200" cap="rnd">
              <a:solidFill>
                <a:srgbClr val="FFB7AF"/>
              </a:solidFill>
              <a:prstDash val="solid"/>
              <a:headEnd type="none" w="sm" len="sm"/>
              <a:tailEnd type="none" w="sm" len="sm"/>
            </a:ln>
          </p:spPr>
          <p:txBody>
            <a:bodyPr/>
            <a:lstStyle/>
            <a:p>
              <a:endParaRPr lang="en-US"/>
            </a:p>
          </p:txBody>
        </p:sp>
      </p:grpSp>
      <p:sp>
        <p:nvSpPr>
          <p:cNvPr id="8" name="Freeform 8"/>
          <p:cNvSpPr/>
          <p:nvPr/>
        </p:nvSpPr>
        <p:spPr>
          <a:xfrm>
            <a:off x="-4281879" y="3286927"/>
            <a:ext cx="10500110" cy="7000073"/>
          </a:xfrm>
          <a:custGeom>
            <a:avLst/>
            <a:gdLst/>
            <a:ahLst/>
            <a:cxnLst/>
            <a:rect l="l" t="t" r="r" b="b"/>
            <a:pathLst>
              <a:path w="10500110" h="7000073">
                <a:moveTo>
                  <a:pt x="0" y="0"/>
                </a:moveTo>
                <a:lnTo>
                  <a:pt x="10500110" y="0"/>
                </a:lnTo>
                <a:lnTo>
                  <a:pt x="10500110" y="7000073"/>
                </a:lnTo>
                <a:lnTo>
                  <a:pt x="0" y="7000073"/>
                </a:lnTo>
                <a:lnTo>
                  <a:pt x="0" y="0"/>
                </a:lnTo>
                <a:close/>
              </a:path>
            </a:pathLst>
          </a:custGeom>
          <a:blipFill>
            <a:blip r:embed="rId4"/>
            <a:stretch>
              <a:fillRect/>
            </a:stretch>
          </a:blipFill>
        </p:spPr>
        <p:txBody>
          <a:bodyPr/>
          <a:lstStyle/>
          <a:p>
            <a:endParaRPr lang="en-US"/>
          </a:p>
        </p:txBody>
      </p:sp>
      <p:sp>
        <p:nvSpPr>
          <p:cNvPr id="9" name="Freeform 9"/>
          <p:cNvSpPr/>
          <p:nvPr/>
        </p:nvSpPr>
        <p:spPr>
          <a:xfrm>
            <a:off x="3510919" y="3100541"/>
            <a:ext cx="6791098" cy="7186459"/>
          </a:xfrm>
          <a:custGeom>
            <a:avLst/>
            <a:gdLst/>
            <a:ahLst/>
            <a:cxnLst/>
            <a:rect l="l" t="t" r="r" b="b"/>
            <a:pathLst>
              <a:path w="6791098" h="7186459">
                <a:moveTo>
                  <a:pt x="0" y="0"/>
                </a:moveTo>
                <a:lnTo>
                  <a:pt x="6791098" y="0"/>
                </a:lnTo>
                <a:lnTo>
                  <a:pt x="6791098" y="7186459"/>
                </a:lnTo>
                <a:lnTo>
                  <a:pt x="0" y="7186459"/>
                </a:lnTo>
                <a:lnTo>
                  <a:pt x="0" y="0"/>
                </a:lnTo>
                <a:close/>
              </a:path>
            </a:pathLst>
          </a:custGeom>
          <a:blipFill>
            <a:blip r:embed="rId5"/>
            <a:stretch>
              <a:fillRect l="-58657"/>
            </a:stretch>
          </a:blipFill>
        </p:spPr>
        <p:txBody>
          <a:bodyPr/>
          <a:lstStyle/>
          <a:p>
            <a:endParaRPr lang="en-US"/>
          </a:p>
        </p:txBody>
      </p:sp>
      <p:grpSp>
        <p:nvGrpSpPr>
          <p:cNvPr id="10" name="Group 10"/>
          <p:cNvGrpSpPr/>
          <p:nvPr/>
        </p:nvGrpSpPr>
        <p:grpSpPr>
          <a:xfrm>
            <a:off x="8888358" y="60099"/>
            <a:ext cx="7884454" cy="1516113"/>
            <a:chOff x="0" y="-28575"/>
            <a:chExt cx="2076564" cy="399305"/>
          </a:xfrm>
        </p:grpSpPr>
        <p:sp>
          <p:nvSpPr>
            <p:cNvPr id="11" name="Freeform 11"/>
            <p:cNvSpPr/>
            <p:nvPr/>
          </p:nvSpPr>
          <p:spPr>
            <a:xfrm>
              <a:off x="0" y="0"/>
              <a:ext cx="2076564" cy="342155"/>
            </a:xfrm>
            <a:custGeom>
              <a:avLst/>
              <a:gdLst/>
              <a:ahLst/>
              <a:cxnLst/>
              <a:rect l="l" t="t" r="r" b="b"/>
              <a:pathLst>
                <a:path w="2076564" h="342155">
                  <a:moveTo>
                    <a:pt x="50078" y="0"/>
                  </a:moveTo>
                  <a:lnTo>
                    <a:pt x="2026486" y="0"/>
                  </a:lnTo>
                  <a:cubicBezTo>
                    <a:pt x="2039768" y="0"/>
                    <a:pt x="2052505" y="5276"/>
                    <a:pt x="2061897" y="14668"/>
                  </a:cubicBezTo>
                  <a:cubicBezTo>
                    <a:pt x="2071288" y="24059"/>
                    <a:pt x="2076564" y="36797"/>
                    <a:pt x="2076564" y="50078"/>
                  </a:cubicBezTo>
                  <a:lnTo>
                    <a:pt x="2076564" y="292077"/>
                  </a:lnTo>
                  <a:cubicBezTo>
                    <a:pt x="2076564" y="319735"/>
                    <a:pt x="2054143" y="342155"/>
                    <a:pt x="2026486" y="342155"/>
                  </a:cubicBezTo>
                  <a:lnTo>
                    <a:pt x="50078" y="342155"/>
                  </a:lnTo>
                  <a:cubicBezTo>
                    <a:pt x="22421" y="342155"/>
                    <a:pt x="0" y="319735"/>
                    <a:pt x="0" y="292077"/>
                  </a:cubicBezTo>
                  <a:lnTo>
                    <a:pt x="0" y="50078"/>
                  </a:lnTo>
                  <a:cubicBezTo>
                    <a:pt x="0" y="22421"/>
                    <a:pt x="22421" y="0"/>
                    <a:pt x="50078" y="0"/>
                  </a:cubicBezTo>
                  <a:close/>
                </a:path>
              </a:pathLst>
            </a:custGeom>
            <a:solidFill>
              <a:srgbClr val="FEFAF6"/>
            </a:solidFill>
            <a:ln w="66675" cap="rnd">
              <a:solidFill>
                <a:srgbClr val="5E6472"/>
              </a:solidFill>
              <a:prstDash val="solid"/>
              <a:round/>
            </a:ln>
          </p:spPr>
          <p:txBody>
            <a:bodyPr/>
            <a:lstStyle/>
            <a:p>
              <a:endParaRPr lang="en-US"/>
            </a:p>
          </p:txBody>
        </p:sp>
        <p:sp>
          <p:nvSpPr>
            <p:cNvPr id="12" name="TextBox 12"/>
            <p:cNvSpPr txBox="1"/>
            <p:nvPr/>
          </p:nvSpPr>
          <p:spPr>
            <a:xfrm>
              <a:off x="0" y="-28575"/>
              <a:ext cx="2076564" cy="39930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Hi—I understand there’s a question about the monitor? Because of her past C-section, we need to monitor continuously. It’s not really something we can talk about—it’s hospital policy.</a:t>
              </a:r>
            </a:p>
          </p:txBody>
        </p:sp>
      </p:grpSp>
      <p:sp>
        <p:nvSpPr>
          <p:cNvPr id="13" name="Freeform 13"/>
          <p:cNvSpPr/>
          <p:nvPr/>
        </p:nvSpPr>
        <p:spPr>
          <a:xfrm>
            <a:off x="8093085" y="2247252"/>
            <a:ext cx="6265623" cy="10618998"/>
          </a:xfrm>
          <a:custGeom>
            <a:avLst/>
            <a:gdLst/>
            <a:ahLst/>
            <a:cxnLst/>
            <a:rect l="l" t="t" r="r" b="b"/>
            <a:pathLst>
              <a:path w="6265623" h="10618998">
                <a:moveTo>
                  <a:pt x="0" y="0"/>
                </a:moveTo>
                <a:lnTo>
                  <a:pt x="6265623" y="0"/>
                </a:lnTo>
                <a:lnTo>
                  <a:pt x="6265623" y="10618998"/>
                </a:lnTo>
                <a:lnTo>
                  <a:pt x="0" y="10618998"/>
                </a:lnTo>
                <a:lnTo>
                  <a:pt x="0" y="0"/>
                </a:lnTo>
                <a:close/>
              </a:path>
            </a:pathLst>
          </a:custGeom>
          <a:blipFill>
            <a:blip r:embed="rId6"/>
            <a:stretch>
              <a:fillRect l="-29732" r="-40139"/>
            </a:stretch>
          </a:blipFill>
        </p:spPr>
        <p:txBody>
          <a:bodyPr/>
          <a:lstStyle/>
          <a:p>
            <a:endParaRPr lang="en-US"/>
          </a:p>
        </p:txBody>
      </p:sp>
      <p:sp>
        <p:nvSpPr>
          <p:cNvPr id="14" name="Freeform 14"/>
          <p:cNvSpPr/>
          <p:nvPr/>
        </p:nvSpPr>
        <p:spPr>
          <a:xfrm>
            <a:off x="11996802" y="2247252"/>
            <a:ext cx="6896338" cy="10344507"/>
          </a:xfrm>
          <a:custGeom>
            <a:avLst/>
            <a:gdLst/>
            <a:ahLst/>
            <a:cxnLst/>
            <a:rect l="l" t="t" r="r" b="b"/>
            <a:pathLst>
              <a:path w="6896338" h="10344507">
                <a:moveTo>
                  <a:pt x="0" y="0"/>
                </a:moveTo>
                <a:lnTo>
                  <a:pt x="6896337" y="0"/>
                </a:lnTo>
                <a:lnTo>
                  <a:pt x="6896337" y="10344506"/>
                </a:lnTo>
                <a:lnTo>
                  <a:pt x="0" y="10344506"/>
                </a:lnTo>
                <a:lnTo>
                  <a:pt x="0" y="0"/>
                </a:lnTo>
                <a:close/>
              </a:path>
            </a:pathLst>
          </a:custGeom>
          <a:blipFill>
            <a:blip r:embed="rId7"/>
            <a:stretch>
              <a:fillRect/>
            </a:stretch>
          </a:blipFill>
        </p:spPr>
        <p:txBody>
          <a:bodyPr/>
          <a:lstStyle/>
          <a:p>
            <a:endParaRPr lang="en-US"/>
          </a:p>
        </p:txBody>
      </p:sp>
      <p:grpSp>
        <p:nvGrpSpPr>
          <p:cNvPr id="15" name="Group 15"/>
          <p:cNvGrpSpPr/>
          <p:nvPr/>
        </p:nvGrpSpPr>
        <p:grpSpPr>
          <a:xfrm>
            <a:off x="10302017" y="1507652"/>
            <a:ext cx="5287981" cy="2192564"/>
            <a:chOff x="0" y="0"/>
            <a:chExt cx="7050642" cy="2923418"/>
          </a:xfrm>
        </p:grpSpPr>
        <p:sp>
          <p:nvSpPr>
            <p:cNvPr id="16" name="AutoShape 16"/>
            <p:cNvSpPr/>
            <p:nvPr/>
          </p:nvSpPr>
          <p:spPr>
            <a:xfrm>
              <a:off x="4726714" y="2249503"/>
              <a:ext cx="1087340"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17" name="Group 17"/>
            <p:cNvGrpSpPr/>
            <p:nvPr/>
          </p:nvGrpSpPr>
          <p:grpSpPr>
            <a:xfrm>
              <a:off x="0" y="523347"/>
              <a:ext cx="7050642" cy="1997939"/>
              <a:chOff x="0" y="-28437"/>
              <a:chExt cx="1392719" cy="394655"/>
            </a:xfrm>
          </p:grpSpPr>
          <p:sp>
            <p:nvSpPr>
              <p:cNvPr id="18" name="Freeform 18"/>
              <p:cNvSpPr/>
              <p:nvPr/>
            </p:nvSpPr>
            <p:spPr>
              <a:xfrm>
                <a:off x="0" y="0"/>
                <a:ext cx="1392719" cy="337505"/>
              </a:xfrm>
              <a:custGeom>
                <a:avLst/>
                <a:gdLst/>
                <a:ahLst/>
                <a:cxnLst/>
                <a:rect l="l" t="t" r="r" b="b"/>
                <a:pathLst>
                  <a:path w="1392719" h="337505">
                    <a:moveTo>
                      <a:pt x="74667" y="0"/>
                    </a:moveTo>
                    <a:lnTo>
                      <a:pt x="1318052" y="0"/>
                    </a:lnTo>
                    <a:cubicBezTo>
                      <a:pt x="1337855" y="0"/>
                      <a:pt x="1356847" y="7867"/>
                      <a:pt x="1370850" y="21869"/>
                    </a:cubicBezTo>
                    <a:cubicBezTo>
                      <a:pt x="1384853" y="35872"/>
                      <a:pt x="1392719" y="54864"/>
                      <a:pt x="1392719" y="74667"/>
                    </a:cubicBezTo>
                    <a:lnTo>
                      <a:pt x="1392719" y="262838"/>
                    </a:lnTo>
                    <a:cubicBezTo>
                      <a:pt x="1392719" y="282640"/>
                      <a:pt x="1384853" y="301632"/>
                      <a:pt x="1370850" y="315635"/>
                    </a:cubicBezTo>
                    <a:cubicBezTo>
                      <a:pt x="1356847" y="329638"/>
                      <a:pt x="1337855" y="337505"/>
                      <a:pt x="1318052" y="337505"/>
                    </a:cubicBezTo>
                    <a:lnTo>
                      <a:pt x="74667" y="337505"/>
                    </a:lnTo>
                    <a:cubicBezTo>
                      <a:pt x="33430" y="337505"/>
                      <a:pt x="0" y="304075"/>
                      <a:pt x="0" y="262838"/>
                    </a:cubicBezTo>
                    <a:lnTo>
                      <a:pt x="0" y="74667"/>
                    </a:lnTo>
                    <a:cubicBezTo>
                      <a:pt x="0" y="33430"/>
                      <a:pt x="33430" y="0"/>
                      <a:pt x="74667" y="0"/>
                    </a:cubicBezTo>
                    <a:close/>
                  </a:path>
                </a:pathLst>
              </a:custGeom>
              <a:solidFill>
                <a:srgbClr val="FEFAF6"/>
              </a:solidFill>
              <a:ln w="66675" cap="rnd">
                <a:solidFill>
                  <a:srgbClr val="5E6472"/>
                </a:solidFill>
                <a:prstDash val="solid"/>
                <a:round/>
              </a:ln>
            </p:spPr>
            <p:txBody>
              <a:bodyPr/>
              <a:lstStyle/>
              <a:p>
                <a:endParaRPr lang="en-US"/>
              </a:p>
            </p:txBody>
          </p:sp>
          <p:sp>
            <p:nvSpPr>
              <p:cNvPr id="19" name="TextBox 19"/>
              <p:cNvSpPr txBox="1"/>
              <p:nvPr/>
            </p:nvSpPr>
            <p:spPr>
              <a:xfrm>
                <a:off x="0" y="-28437"/>
                <a:ext cx="139271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I understand, but we have to monitor for safety. Let us know if there’s anything else.</a:t>
                </a:r>
              </a:p>
            </p:txBody>
          </p:sp>
        </p:grpSp>
        <p:sp>
          <p:nvSpPr>
            <p:cNvPr id="20" name="AutoShape 20"/>
            <p:cNvSpPr/>
            <p:nvPr/>
          </p:nvSpPr>
          <p:spPr>
            <a:xfrm>
              <a:off x="5872038" y="0"/>
              <a:ext cx="0" cy="692709"/>
            </a:xfrm>
            <a:prstGeom prst="line">
              <a:avLst/>
            </a:prstGeom>
            <a:ln w="76200" cap="flat">
              <a:solidFill>
                <a:srgbClr val="5E6472"/>
              </a:solidFill>
              <a:prstDash val="solid"/>
              <a:headEnd type="none" w="sm" len="sm"/>
              <a:tailEnd type="none" w="sm" len="sm"/>
            </a:ln>
          </p:spPr>
          <p:txBody>
            <a:bodyPr/>
            <a:lstStyle/>
            <a:p>
              <a:endParaRPr lang="en-US"/>
            </a:p>
          </p:txBody>
        </p:sp>
      </p:grpSp>
      <p:grpSp>
        <p:nvGrpSpPr>
          <p:cNvPr id="21" name="Group 21"/>
          <p:cNvGrpSpPr/>
          <p:nvPr/>
        </p:nvGrpSpPr>
        <p:grpSpPr>
          <a:xfrm>
            <a:off x="0" y="139868"/>
            <a:ext cx="5509703" cy="1150567"/>
            <a:chOff x="0" y="-19320"/>
            <a:chExt cx="1590996" cy="332241"/>
          </a:xfrm>
        </p:grpSpPr>
        <p:sp>
          <p:nvSpPr>
            <p:cNvPr id="22" name="Freeform 22"/>
            <p:cNvSpPr/>
            <p:nvPr/>
          </p:nvSpPr>
          <p:spPr>
            <a:xfrm>
              <a:off x="0" y="0"/>
              <a:ext cx="1590996" cy="284616"/>
            </a:xfrm>
            <a:custGeom>
              <a:avLst/>
              <a:gdLst/>
              <a:ahLst/>
              <a:cxnLst/>
              <a:rect l="l" t="t" r="r" b="b"/>
              <a:pathLst>
                <a:path w="1590996" h="284616">
                  <a:moveTo>
                    <a:pt x="71662" y="0"/>
                  </a:moveTo>
                  <a:lnTo>
                    <a:pt x="1519333" y="0"/>
                  </a:lnTo>
                  <a:cubicBezTo>
                    <a:pt x="1538339" y="0"/>
                    <a:pt x="1556567" y="7550"/>
                    <a:pt x="1570006" y="20989"/>
                  </a:cubicBezTo>
                  <a:cubicBezTo>
                    <a:pt x="1583445" y="34429"/>
                    <a:pt x="1590996" y="52656"/>
                    <a:pt x="1590996" y="71662"/>
                  </a:cubicBezTo>
                  <a:lnTo>
                    <a:pt x="1590996" y="212953"/>
                  </a:lnTo>
                  <a:cubicBezTo>
                    <a:pt x="1590996" y="252531"/>
                    <a:pt x="1558911" y="284616"/>
                    <a:pt x="1519333" y="284616"/>
                  </a:cubicBezTo>
                  <a:lnTo>
                    <a:pt x="71662" y="284616"/>
                  </a:lnTo>
                  <a:cubicBezTo>
                    <a:pt x="52656" y="284616"/>
                    <a:pt x="34429" y="277065"/>
                    <a:pt x="20989" y="263626"/>
                  </a:cubicBezTo>
                  <a:cubicBezTo>
                    <a:pt x="7550" y="250187"/>
                    <a:pt x="0" y="231959"/>
                    <a:pt x="0" y="212953"/>
                  </a:cubicBezTo>
                  <a:lnTo>
                    <a:pt x="0" y="71662"/>
                  </a:lnTo>
                  <a:cubicBezTo>
                    <a:pt x="0" y="32084"/>
                    <a:pt x="32084" y="0"/>
                    <a:pt x="71662" y="0"/>
                  </a:cubicBezTo>
                  <a:close/>
                </a:path>
              </a:pathLst>
            </a:custGeom>
            <a:solidFill>
              <a:srgbClr val="B8F2E6"/>
            </a:solidFill>
            <a:ln w="38100" cap="rnd">
              <a:solidFill>
                <a:srgbClr val="5E6472"/>
              </a:solidFill>
              <a:prstDash val="solid"/>
              <a:round/>
            </a:ln>
          </p:spPr>
          <p:txBody>
            <a:bodyPr/>
            <a:lstStyle/>
            <a:p>
              <a:endParaRPr lang="en-US"/>
            </a:p>
          </p:txBody>
        </p:sp>
        <p:sp>
          <p:nvSpPr>
            <p:cNvPr id="23" name="TextBox 23"/>
            <p:cNvSpPr txBox="1"/>
            <p:nvPr/>
          </p:nvSpPr>
          <p:spPr>
            <a:xfrm>
              <a:off x="0" y="-19320"/>
              <a:ext cx="1590996"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AUTONOMY: DISRESPECT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2754852" y="1719401"/>
            <a:ext cx="14238762" cy="5780656"/>
          </a:xfrm>
          <a:custGeom>
            <a:avLst/>
            <a:gdLst/>
            <a:ahLst/>
            <a:cxnLst/>
            <a:rect l="l" t="t" r="r" b="b"/>
            <a:pathLst>
              <a:path w="14238762" h="5780656">
                <a:moveTo>
                  <a:pt x="0" y="0"/>
                </a:moveTo>
                <a:lnTo>
                  <a:pt x="14238762" y="0"/>
                </a:lnTo>
                <a:lnTo>
                  <a:pt x="14238762" y="5780656"/>
                </a:lnTo>
                <a:lnTo>
                  <a:pt x="0" y="5780656"/>
                </a:lnTo>
                <a:lnTo>
                  <a:pt x="0" y="0"/>
                </a:lnTo>
                <a:close/>
              </a:path>
            </a:pathLst>
          </a:custGeom>
          <a:blipFill>
            <a:blip r:embed="rId4"/>
            <a:stretch>
              <a:fillRect l="-10970" t="-38672" r="-10970" b="-61570"/>
            </a:stretch>
          </a:blipFill>
        </p:spPr>
        <p:txBody>
          <a:bodyPr/>
          <a:lstStyle/>
          <a:p>
            <a:endParaRPr lang="en-US"/>
          </a:p>
        </p:txBody>
      </p:sp>
      <p:grpSp>
        <p:nvGrpSpPr>
          <p:cNvPr id="4" name="Group 4"/>
          <p:cNvGrpSpPr/>
          <p:nvPr/>
        </p:nvGrpSpPr>
        <p:grpSpPr>
          <a:xfrm>
            <a:off x="2754852" y="1719401"/>
            <a:ext cx="14238762" cy="5780656"/>
            <a:chOff x="0" y="0"/>
            <a:chExt cx="3750127" cy="1522477"/>
          </a:xfrm>
        </p:grpSpPr>
        <p:sp>
          <p:nvSpPr>
            <p:cNvPr id="5" name="Freeform 5"/>
            <p:cNvSpPr/>
            <p:nvPr/>
          </p:nvSpPr>
          <p:spPr>
            <a:xfrm>
              <a:off x="0" y="0"/>
              <a:ext cx="3750127" cy="1522477"/>
            </a:xfrm>
            <a:custGeom>
              <a:avLst/>
              <a:gdLst/>
              <a:ahLst/>
              <a:cxnLst/>
              <a:rect l="l" t="t" r="r" b="b"/>
              <a:pathLst>
                <a:path w="3750127" h="1522477">
                  <a:moveTo>
                    <a:pt x="0" y="0"/>
                  </a:moveTo>
                  <a:lnTo>
                    <a:pt x="3750127" y="0"/>
                  </a:lnTo>
                  <a:lnTo>
                    <a:pt x="3750127" y="1522477"/>
                  </a:lnTo>
                  <a:lnTo>
                    <a:pt x="0" y="1522477"/>
                  </a:lnTo>
                  <a:close/>
                </a:path>
              </a:pathLst>
            </a:custGeom>
            <a:solidFill>
              <a:srgbClr val="FEFAF6">
                <a:alpha val="60000"/>
              </a:srgbClr>
            </a:solidFill>
          </p:spPr>
          <p:txBody>
            <a:bodyPr/>
            <a:lstStyle/>
            <a:p>
              <a:endParaRPr lang="en-US"/>
            </a:p>
          </p:txBody>
        </p:sp>
        <p:sp>
          <p:nvSpPr>
            <p:cNvPr id="6" name="TextBox 6"/>
            <p:cNvSpPr txBox="1"/>
            <p:nvPr/>
          </p:nvSpPr>
          <p:spPr>
            <a:xfrm>
              <a:off x="0" y="-66675"/>
              <a:ext cx="3750127" cy="1589152"/>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3105263" y="2382274"/>
            <a:ext cx="13537940" cy="4321559"/>
          </a:xfrm>
          <a:prstGeom prst="rect">
            <a:avLst/>
          </a:prstGeom>
        </p:spPr>
        <p:txBody>
          <a:bodyPr lIns="0" tIns="0" rIns="0" bIns="0" rtlCol="0" anchor="t">
            <a:spAutoFit/>
          </a:bodyPr>
          <a:lstStyle/>
          <a:p>
            <a:pPr algn="ctr">
              <a:lnSpc>
                <a:spcPts val="8553"/>
              </a:lnSpc>
              <a:spcBef>
                <a:spcPct val="0"/>
              </a:spcBef>
            </a:pPr>
            <a:r>
              <a:rPr lang="en-US" sz="6109">
                <a:solidFill>
                  <a:srgbClr val="000000"/>
                </a:solidFill>
                <a:latin typeface="Roboto"/>
                <a:ea typeface="Roboto"/>
                <a:cs typeface="Roboto"/>
                <a:sym typeface="Roboto"/>
              </a:rPr>
              <a:t>The obstetrician leaves. The nurse tightens the monitor belt and turns back to the screen. The patient looks anxious and feels unheard.</a:t>
            </a:r>
          </a:p>
        </p:txBody>
      </p:sp>
      <p:grpSp>
        <p:nvGrpSpPr>
          <p:cNvPr id="8" name="Group 8"/>
          <p:cNvGrpSpPr/>
          <p:nvPr/>
        </p:nvGrpSpPr>
        <p:grpSpPr>
          <a:xfrm>
            <a:off x="0" y="139868"/>
            <a:ext cx="5509703" cy="1150567"/>
            <a:chOff x="0" y="-19320"/>
            <a:chExt cx="1590996" cy="332241"/>
          </a:xfrm>
        </p:grpSpPr>
        <p:sp>
          <p:nvSpPr>
            <p:cNvPr id="9" name="Freeform 9"/>
            <p:cNvSpPr/>
            <p:nvPr/>
          </p:nvSpPr>
          <p:spPr>
            <a:xfrm>
              <a:off x="0" y="0"/>
              <a:ext cx="1590996" cy="284616"/>
            </a:xfrm>
            <a:custGeom>
              <a:avLst/>
              <a:gdLst/>
              <a:ahLst/>
              <a:cxnLst/>
              <a:rect l="l" t="t" r="r" b="b"/>
              <a:pathLst>
                <a:path w="1590996" h="284616">
                  <a:moveTo>
                    <a:pt x="71662" y="0"/>
                  </a:moveTo>
                  <a:lnTo>
                    <a:pt x="1519333" y="0"/>
                  </a:lnTo>
                  <a:cubicBezTo>
                    <a:pt x="1538339" y="0"/>
                    <a:pt x="1556567" y="7550"/>
                    <a:pt x="1570006" y="20989"/>
                  </a:cubicBezTo>
                  <a:cubicBezTo>
                    <a:pt x="1583445" y="34429"/>
                    <a:pt x="1590996" y="52656"/>
                    <a:pt x="1590996" y="71662"/>
                  </a:cubicBezTo>
                  <a:lnTo>
                    <a:pt x="1590996" y="212953"/>
                  </a:lnTo>
                  <a:cubicBezTo>
                    <a:pt x="1590996" y="252531"/>
                    <a:pt x="1558911" y="284616"/>
                    <a:pt x="1519333" y="284616"/>
                  </a:cubicBezTo>
                  <a:lnTo>
                    <a:pt x="71662" y="284616"/>
                  </a:lnTo>
                  <a:cubicBezTo>
                    <a:pt x="52656" y="284616"/>
                    <a:pt x="34429" y="277065"/>
                    <a:pt x="20989" y="263626"/>
                  </a:cubicBezTo>
                  <a:cubicBezTo>
                    <a:pt x="7550" y="250187"/>
                    <a:pt x="0" y="231959"/>
                    <a:pt x="0" y="212953"/>
                  </a:cubicBezTo>
                  <a:lnTo>
                    <a:pt x="0" y="71662"/>
                  </a:lnTo>
                  <a:cubicBezTo>
                    <a:pt x="0" y="32084"/>
                    <a:pt x="32084" y="0"/>
                    <a:pt x="71662" y="0"/>
                  </a:cubicBezTo>
                  <a:close/>
                </a:path>
              </a:pathLst>
            </a:custGeom>
            <a:solidFill>
              <a:srgbClr val="B8F2E6"/>
            </a:solidFill>
            <a:ln w="38100" cap="rnd">
              <a:solidFill>
                <a:srgbClr val="5E6472"/>
              </a:solidFill>
              <a:prstDash val="solid"/>
              <a:round/>
            </a:ln>
          </p:spPr>
          <p:txBody>
            <a:bodyPr/>
            <a:lstStyle/>
            <a:p>
              <a:endParaRPr lang="en-US"/>
            </a:p>
          </p:txBody>
        </p:sp>
        <p:sp>
          <p:nvSpPr>
            <p:cNvPr id="10" name="TextBox 10"/>
            <p:cNvSpPr txBox="1"/>
            <p:nvPr/>
          </p:nvSpPr>
          <p:spPr>
            <a:xfrm>
              <a:off x="0" y="-19320"/>
              <a:ext cx="1590996"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AUTONOMY: DISRESPECT</a:t>
              </a: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Freeform 2"/>
          <p:cNvSpPr/>
          <p:nvPr/>
        </p:nvSpPr>
        <p:spPr>
          <a:xfrm>
            <a:off x="0" y="0"/>
            <a:ext cx="7716910" cy="10287000"/>
          </a:xfrm>
          <a:custGeom>
            <a:avLst/>
            <a:gdLst/>
            <a:ahLst/>
            <a:cxnLst/>
            <a:rect l="l" t="t" r="r" b="b"/>
            <a:pathLst>
              <a:path w="7716910" h="10287000">
                <a:moveTo>
                  <a:pt x="0" y="0"/>
                </a:moveTo>
                <a:lnTo>
                  <a:pt x="7716910" y="0"/>
                </a:lnTo>
                <a:lnTo>
                  <a:pt x="7716910" y="10287000"/>
                </a:lnTo>
                <a:lnTo>
                  <a:pt x="0" y="10287000"/>
                </a:lnTo>
                <a:lnTo>
                  <a:pt x="0" y="0"/>
                </a:lnTo>
                <a:close/>
              </a:path>
            </a:pathLst>
          </a:custGeom>
          <a:blipFill>
            <a:blip r:embed="rId3"/>
            <a:stretch>
              <a:fillRect l="-20078" r="-79878"/>
            </a:stretch>
          </a:blipFill>
        </p:spPr>
        <p:txBody>
          <a:bodyPr/>
          <a:lstStyle/>
          <a:p>
            <a:endParaRPr lang="en-US"/>
          </a:p>
        </p:txBody>
      </p:sp>
      <p:sp>
        <p:nvSpPr>
          <p:cNvPr id="3" name="TextBox 3"/>
          <p:cNvSpPr txBox="1"/>
          <p:nvPr/>
        </p:nvSpPr>
        <p:spPr>
          <a:xfrm>
            <a:off x="8956438" y="2871787"/>
            <a:ext cx="7796266" cy="3629025"/>
          </a:xfrm>
          <a:prstGeom prst="rect">
            <a:avLst/>
          </a:prstGeom>
        </p:spPr>
        <p:txBody>
          <a:bodyPr lIns="0" tIns="0" rIns="0" bIns="0" rtlCol="0" anchor="t">
            <a:spAutoFit/>
          </a:bodyPr>
          <a:lstStyle/>
          <a:p>
            <a:pPr marL="0" lvl="0" indent="0" algn="ctr">
              <a:lnSpc>
                <a:spcPts val="7195"/>
              </a:lnSpc>
              <a:spcBef>
                <a:spcPct val="0"/>
              </a:spcBef>
            </a:pPr>
            <a:r>
              <a:rPr lang="en-US" sz="5996" b="1">
                <a:solidFill>
                  <a:srgbClr val="010204"/>
                </a:solidFill>
                <a:latin typeface="Roboto Bold"/>
                <a:ea typeface="Roboto Bold"/>
                <a:cs typeface="Roboto Bold"/>
                <a:sym typeface="Roboto Bold"/>
              </a:rPr>
              <a:t>What disrespectful care practices did you observe in this scenario?</a:t>
            </a:r>
          </a:p>
        </p:txBody>
      </p:sp>
      <p:sp>
        <p:nvSpPr>
          <p:cNvPr id="4" name="Freeform 4"/>
          <p:cNvSpPr/>
          <p:nvPr/>
        </p:nvSpPr>
        <p:spPr>
          <a:xfrm>
            <a:off x="-4970511" y="0"/>
            <a:ext cx="12687421" cy="10287000"/>
          </a:xfrm>
          <a:custGeom>
            <a:avLst/>
            <a:gdLst/>
            <a:ahLst/>
            <a:cxnLst/>
            <a:rect l="l" t="t" r="r" b="b"/>
            <a:pathLst>
              <a:path w="12687421" h="10287000">
                <a:moveTo>
                  <a:pt x="0" y="0"/>
                </a:moveTo>
                <a:lnTo>
                  <a:pt x="12687421" y="0"/>
                </a:lnTo>
                <a:lnTo>
                  <a:pt x="12687421" y="10287000"/>
                </a:lnTo>
                <a:lnTo>
                  <a:pt x="0" y="10287000"/>
                </a:lnTo>
                <a:lnTo>
                  <a:pt x="0" y="0"/>
                </a:lnTo>
                <a:close/>
              </a:path>
            </a:pathLst>
          </a:custGeom>
          <a:blipFill>
            <a:blip r:embed="rId4"/>
            <a:stretch>
              <a:fillRect l="-9952" r="-11668"/>
            </a:stretch>
          </a:blipFill>
        </p:spPr>
        <p:txBody>
          <a:bodyPr/>
          <a:lstStyle/>
          <a:p>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85844" y="822970"/>
            <a:ext cx="18459689" cy="1506835"/>
            <a:chOff x="0" y="0"/>
            <a:chExt cx="9392053" cy="766658"/>
          </a:xfrm>
        </p:grpSpPr>
        <p:sp>
          <p:nvSpPr>
            <p:cNvPr id="3" name="Freeform 3"/>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4" name="TextBox 4"/>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01696" y="3401467"/>
            <a:ext cx="7439140" cy="1819275"/>
            <a:chOff x="0" y="0"/>
            <a:chExt cx="9918853" cy="2425700"/>
          </a:xfrm>
        </p:grpSpPr>
        <p:grpSp>
          <p:nvGrpSpPr>
            <p:cNvPr id="6" name="Group 6"/>
            <p:cNvGrpSpPr/>
            <p:nvPr/>
          </p:nvGrpSpPr>
          <p:grpSpPr>
            <a:xfrm>
              <a:off x="203200" y="203200"/>
              <a:ext cx="9715653" cy="2222500"/>
              <a:chOff x="0" y="0"/>
              <a:chExt cx="1919141" cy="439012"/>
            </a:xfrm>
          </p:grpSpPr>
          <p:sp>
            <p:nvSpPr>
              <p:cNvPr id="7" name="Freeform 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p:spPr>
            <p:txBody>
              <a:bodyPr/>
              <a:lstStyle/>
              <a:p>
                <a:endParaRPr lang="en-US"/>
              </a:p>
            </p:txBody>
          </p:sp>
          <p:sp>
            <p:nvSpPr>
              <p:cNvPr id="8" name="TextBox 8"/>
              <p:cNvSpPr txBox="1"/>
              <p:nvPr/>
            </p:nvSpPr>
            <p:spPr>
              <a:xfrm>
                <a:off x="0" y="-47625"/>
                <a:ext cx="1919141" cy="486637"/>
              </a:xfrm>
              <a:prstGeom prst="rect">
                <a:avLst/>
              </a:prstGeom>
            </p:spPr>
            <p:txBody>
              <a:bodyPr lIns="50800" tIns="50800" rIns="50800" bIns="50800" rtlCol="0" anchor="ctr"/>
              <a:lstStyle/>
              <a:p>
                <a:pPr algn="ctr">
                  <a:lnSpc>
                    <a:spcPts val="3359"/>
                  </a:lnSpc>
                </a:pPr>
                <a:endParaRPr/>
              </a:p>
            </p:txBody>
          </p:sp>
        </p:grpSp>
        <p:sp>
          <p:nvSpPr>
            <p:cNvPr id="9" name="TextBox 9"/>
            <p:cNvSpPr txBox="1"/>
            <p:nvPr/>
          </p:nvSpPr>
          <p:spPr>
            <a:xfrm>
              <a:off x="853342" y="517102"/>
              <a:ext cx="8415369"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10" name="Group 10"/>
            <p:cNvGrpSpPr/>
            <p:nvPr/>
          </p:nvGrpSpPr>
          <p:grpSpPr>
            <a:xfrm>
              <a:off x="0" y="0"/>
              <a:ext cx="9715653" cy="2222500"/>
              <a:chOff x="0" y="0"/>
              <a:chExt cx="1919141" cy="439012"/>
            </a:xfrm>
          </p:grpSpPr>
          <p:sp>
            <p:nvSpPr>
              <p:cNvPr id="11" name="Freeform 11"/>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B8F2E6"/>
              </a:solidFill>
            </p:spPr>
            <p:txBody>
              <a:bodyPr/>
              <a:lstStyle/>
              <a:p>
                <a:endParaRPr lang="en-US"/>
              </a:p>
            </p:txBody>
          </p:sp>
          <p:sp>
            <p:nvSpPr>
              <p:cNvPr id="12" name="TextBox 12"/>
              <p:cNvSpPr txBox="1"/>
              <p:nvPr/>
            </p:nvSpPr>
            <p:spPr>
              <a:xfrm>
                <a:off x="0" y="-47625"/>
                <a:ext cx="1919141" cy="486637"/>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650142" y="313902"/>
              <a:ext cx="8415369" cy="1385782"/>
            </a:xfrm>
            <a:prstGeom prst="rect">
              <a:avLst/>
            </a:prstGeom>
          </p:spPr>
          <p:txBody>
            <a:bodyPr lIns="0" tIns="0" rIns="0" bIns="0" rtlCol="0" anchor="t">
              <a:spAutoFit/>
            </a:bodyPr>
            <a:lstStyle/>
            <a:p>
              <a:pPr marL="0" lvl="0" indent="0" algn="ctr">
                <a:lnSpc>
                  <a:spcPts val="4270"/>
                </a:lnSpc>
                <a:spcBef>
                  <a:spcPct val="0"/>
                </a:spcBef>
              </a:pPr>
              <a:r>
                <a:rPr lang="en-US" sz="3050">
                  <a:solidFill>
                    <a:srgbClr val="010204"/>
                  </a:solidFill>
                  <a:latin typeface="Roboto"/>
                  <a:ea typeface="Roboto"/>
                  <a:cs typeface="Roboto"/>
                  <a:sym typeface="Roboto"/>
                </a:rPr>
                <a:t>Dismissed patient’s expressed discomfort and desire for mobility</a:t>
              </a:r>
            </a:p>
          </p:txBody>
        </p:sp>
      </p:grpSp>
      <p:grpSp>
        <p:nvGrpSpPr>
          <p:cNvPr id="14" name="Group 14"/>
          <p:cNvGrpSpPr/>
          <p:nvPr/>
        </p:nvGrpSpPr>
        <p:grpSpPr>
          <a:xfrm>
            <a:off x="9247164" y="3401467"/>
            <a:ext cx="7439140" cy="1819275"/>
            <a:chOff x="0" y="0"/>
            <a:chExt cx="9918853" cy="2425700"/>
          </a:xfrm>
        </p:grpSpPr>
        <p:grpSp>
          <p:nvGrpSpPr>
            <p:cNvPr id="15" name="Group 15"/>
            <p:cNvGrpSpPr/>
            <p:nvPr/>
          </p:nvGrpSpPr>
          <p:grpSpPr>
            <a:xfrm>
              <a:off x="203200" y="203200"/>
              <a:ext cx="9715653" cy="2222500"/>
              <a:chOff x="0" y="0"/>
              <a:chExt cx="1919141" cy="439012"/>
            </a:xfrm>
          </p:grpSpPr>
          <p:sp>
            <p:nvSpPr>
              <p:cNvPr id="16" name="Freeform 1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17" name="TextBox 17"/>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18" name="TextBox 18"/>
            <p:cNvSpPr txBox="1"/>
            <p:nvPr/>
          </p:nvSpPr>
          <p:spPr>
            <a:xfrm>
              <a:off x="488966" y="517102"/>
              <a:ext cx="9156820"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19" name="Group 19"/>
            <p:cNvGrpSpPr/>
            <p:nvPr/>
          </p:nvGrpSpPr>
          <p:grpSpPr>
            <a:xfrm>
              <a:off x="0" y="0"/>
              <a:ext cx="9715653" cy="2222500"/>
              <a:chOff x="0" y="0"/>
              <a:chExt cx="1919141" cy="439012"/>
            </a:xfrm>
          </p:grpSpPr>
          <p:sp>
            <p:nvSpPr>
              <p:cNvPr id="20" name="Freeform 20"/>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B8F2E6"/>
              </a:solidFill>
              <a:ln cap="rnd">
                <a:noFill/>
                <a:prstDash val="solid"/>
                <a:round/>
              </a:ln>
            </p:spPr>
            <p:txBody>
              <a:bodyPr/>
              <a:lstStyle/>
              <a:p>
                <a:endParaRPr lang="en-US"/>
              </a:p>
            </p:txBody>
          </p:sp>
          <p:sp>
            <p:nvSpPr>
              <p:cNvPr id="21" name="TextBox 21"/>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2" name="TextBox 22"/>
            <p:cNvSpPr txBox="1"/>
            <p:nvPr/>
          </p:nvSpPr>
          <p:spPr>
            <a:xfrm>
              <a:off x="285766" y="63022"/>
              <a:ext cx="9083559" cy="2080738"/>
            </a:xfrm>
            <a:prstGeom prst="rect">
              <a:avLst/>
            </a:prstGeom>
          </p:spPr>
          <p:txBody>
            <a:bodyPr lIns="0" tIns="0" rIns="0" bIns="0" rtlCol="0" anchor="t">
              <a:spAutoFit/>
            </a:bodyPr>
            <a:lstStyle/>
            <a:p>
              <a:pPr marL="0" lvl="0" indent="0" algn="ctr">
                <a:lnSpc>
                  <a:spcPts val="4235"/>
                </a:lnSpc>
                <a:spcBef>
                  <a:spcPct val="0"/>
                </a:spcBef>
              </a:pPr>
              <a:r>
                <a:rPr lang="en-US" sz="3025">
                  <a:solidFill>
                    <a:srgbClr val="010204"/>
                  </a:solidFill>
                  <a:latin typeface="Roboto"/>
                  <a:ea typeface="Roboto"/>
                  <a:cs typeface="Roboto"/>
                  <a:sym typeface="Roboto"/>
                </a:rPr>
                <a:t>Relied on “hospital policy” to shut down conversation, without explanation or alternatives</a:t>
              </a:r>
            </a:p>
          </p:txBody>
        </p:sp>
      </p:grpSp>
      <p:grpSp>
        <p:nvGrpSpPr>
          <p:cNvPr id="23" name="Group 23"/>
          <p:cNvGrpSpPr/>
          <p:nvPr/>
        </p:nvGrpSpPr>
        <p:grpSpPr>
          <a:xfrm>
            <a:off x="1601696" y="5324342"/>
            <a:ext cx="7439140" cy="1819275"/>
            <a:chOff x="0" y="0"/>
            <a:chExt cx="9918853" cy="2425700"/>
          </a:xfrm>
        </p:grpSpPr>
        <p:grpSp>
          <p:nvGrpSpPr>
            <p:cNvPr id="24" name="Group 24"/>
            <p:cNvGrpSpPr/>
            <p:nvPr/>
          </p:nvGrpSpPr>
          <p:grpSpPr>
            <a:xfrm>
              <a:off x="203200" y="203200"/>
              <a:ext cx="9715653" cy="2222500"/>
              <a:chOff x="0" y="0"/>
              <a:chExt cx="1919141" cy="439012"/>
            </a:xfrm>
          </p:grpSpPr>
          <p:sp>
            <p:nvSpPr>
              <p:cNvPr id="25" name="Freeform 25"/>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26" name="TextBox 26"/>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7" name="TextBox 27"/>
            <p:cNvSpPr txBox="1"/>
            <p:nvPr/>
          </p:nvSpPr>
          <p:spPr>
            <a:xfrm>
              <a:off x="100118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28" name="Group 28"/>
            <p:cNvGrpSpPr/>
            <p:nvPr/>
          </p:nvGrpSpPr>
          <p:grpSpPr>
            <a:xfrm>
              <a:off x="0" y="0"/>
              <a:ext cx="9715653" cy="2222500"/>
              <a:chOff x="0" y="0"/>
              <a:chExt cx="1919141" cy="439012"/>
            </a:xfrm>
          </p:grpSpPr>
          <p:sp>
            <p:nvSpPr>
              <p:cNvPr id="29" name="Freeform 29"/>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B8F2E6"/>
              </a:solidFill>
              <a:ln cap="rnd">
                <a:noFill/>
                <a:prstDash val="solid"/>
                <a:round/>
              </a:ln>
            </p:spPr>
            <p:txBody>
              <a:bodyPr/>
              <a:lstStyle/>
              <a:p>
                <a:endParaRPr lang="en-US"/>
              </a:p>
            </p:txBody>
          </p:sp>
          <p:sp>
            <p:nvSpPr>
              <p:cNvPr id="30" name="TextBox 30"/>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31" name="TextBox 31"/>
            <p:cNvSpPr txBox="1"/>
            <p:nvPr/>
          </p:nvSpPr>
          <p:spPr>
            <a:xfrm>
              <a:off x="797985" y="313902"/>
              <a:ext cx="8119683" cy="1385782"/>
            </a:xfrm>
            <a:prstGeom prst="rect">
              <a:avLst/>
            </a:prstGeom>
          </p:spPr>
          <p:txBody>
            <a:bodyPr lIns="0" tIns="0" rIns="0" bIns="0" rtlCol="0" anchor="t">
              <a:spAutoFit/>
            </a:bodyPr>
            <a:lstStyle/>
            <a:p>
              <a:pPr marL="0" lvl="0" indent="0" algn="ctr">
                <a:lnSpc>
                  <a:spcPts val="4270"/>
                </a:lnSpc>
                <a:spcBef>
                  <a:spcPct val="0"/>
                </a:spcBef>
              </a:pPr>
              <a:r>
                <a:rPr lang="en-US" sz="3050">
                  <a:solidFill>
                    <a:srgbClr val="010204"/>
                  </a:solidFill>
                  <a:latin typeface="Roboto"/>
                  <a:ea typeface="Roboto"/>
                  <a:cs typeface="Roboto"/>
                  <a:sym typeface="Roboto"/>
                </a:rPr>
                <a:t>Did not attempt communication in the patient’s language</a:t>
              </a:r>
            </a:p>
          </p:txBody>
        </p:sp>
      </p:grpSp>
      <p:grpSp>
        <p:nvGrpSpPr>
          <p:cNvPr id="32" name="Group 32"/>
          <p:cNvGrpSpPr/>
          <p:nvPr/>
        </p:nvGrpSpPr>
        <p:grpSpPr>
          <a:xfrm>
            <a:off x="9247164" y="5324342"/>
            <a:ext cx="7439140" cy="1819275"/>
            <a:chOff x="0" y="0"/>
            <a:chExt cx="9918853" cy="2425700"/>
          </a:xfrm>
        </p:grpSpPr>
        <p:grpSp>
          <p:nvGrpSpPr>
            <p:cNvPr id="33" name="Group 33"/>
            <p:cNvGrpSpPr/>
            <p:nvPr/>
          </p:nvGrpSpPr>
          <p:grpSpPr>
            <a:xfrm>
              <a:off x="203200" y="203200"/>
              <a:ext cx="9715653" cy="2222500"/>
              <a:chOff x="0" y="0"/>
              <a:chExt cx="1919141" cy="439012"/>
            </a:xfrm>
          </p:grpSpPr>
          <p:sp>
            <p:nvSpPr>
              <p:cNvPr id="34" name="Freeform 34"/>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35" name="TextBox 35"/>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36" name="TextBox 36"/>
            <p:cNvSpPr txBox="1"/>
            <p:nvPr/>
          </p:nvSpPr>
          <p:spPr>
            <a:xfrm>
              <a:off x="1007535" y="286385"/>
              <a:ext cx="8119683" cy="643254"/>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37" name="Group 37"/>
            <p:cNvGrpSpPr/>
            <p:nvPr/>
          </p:nvGrpSpPr>
          <p:grpSpPr>
            <a:xfrm>
              <a:off x="0" y="0"/>
              <a:ext cx="9715653" cy="2222500"/>
              <a:chOff x="0" y="0"/>
              <a:chExt cx="1919141" cy="439012"/>
            </a:xfrm>
          </p:grpSpPr>
          <p:sp>
            <p:nvSpPr>
              <p:cNvPr id="38" name="Freeform 3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B8F2E6"/>
              </a:solidFill>
              <a:ln cap="rnd">
                <a:noFill/>
                <a:prstDash val="solid"/>
                <a:round/>
              </a:ln>
            </p:spPr>
            <p:txBody>
              <a:bodyPr/>
              <a:lstStyle/>
              <a:p>
                <a:endParaRPr lang="en-US"/>
              </a:p>
            </p:txBody>
          </p:sp>
          <p:sp>
            <p:nvSpPr>
              <p:cNvPr id="39" name="TextBox 39"/>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0" name="TextBox 40"/>
            <p:cNvSpPr txBox="1"/>
            <p:nvPr/>
          </p:nvSpPr>
          <p:spPr>
            <a:xfrm>
              <a:off x="804335" y="313902"/>
              <a:ext cx="8119683" cy="1385782"/>
            </a:xfrm>
            <a:prstGeom prst="rect">
              <a:avLst/>
            </a:prstGeom>
          </p:spPr>
          <p:txBody>
            <a:bodyPr lIns="0" tIns="0" rIns="0" bIns="0" rtlCol="0" anchor="t">
              <a:spAutoFit/>
            </a:bodyPr>
            <a:lstStyle/>
            <a:p>
              <a:pPr marL="0" lvl="0" indent="0" algn="ctr">
                <a:lnSpc>
                  <a:spcPts val="4270"/>
                </a:lnSpc>
                <a:spcBef>
                  <a:spcPct val="0"/>
                </a:spcBef>
              </a:pPr>
              <a:r>
                <a:rPr lang="en-US" sz="3050">
                  <a:solidFill>
                    <a:srgbClr val="010204"/>
                  </a:solidFill>
                  <a:latin typeface="Roboto"/>
                  <a:ea typeface="Roboto"/>
                  <a:cs typeface="Roboto"/>
                  <a:sym typeface="Roboto"/>
                </a:rPr>
                <a:t>Failed to assess reasons for refusal or concern</a:t>
              </a:r>
            </a:p>
          </p:txBody>
        </p:sp>
      </p:grpSp>
      <p:grpSp>
        <p:nvGrpSpPr>
          <p:cNvPr id="41" name="Group 41"/>
          <p:cNvGrpSpPr/>
          <p:nvPr/>
        </p:nvGrpSpPr>
        <p:grpSpPr>
          <a:xfrm>
            <a:off x="1601696" y="7248392"/>
            <a:ext cx="7439140" cy="1819275"/>
            <a:chOff x="0" y="0"/>
            <a:chExt cx="9918853" cy="2425700"/>
          </a:xfrm>
        </p:grpSpPr>
        <p:grpSp>
          <p:nvGrpSpPr>
            <p:cNvPr id="42" name="Group 42"/>
            <p:cNvGrpSpPr/>
            <p:nvPr/>
          </p:nvGrpSpPr>
          <p:grpSpPr>
            <a:xfrm>
              <a:off x="203200" y="203200"/>
              <a:ext cx="9715653" cy="2222500"/>
              <a:chOff x="0" y="0"/>
              <a:chExt cx="1919141" cy="439012"/>
            </a:xfrm>
          </p:grpSpPr>
          <p:sp>
            <p:nvSpPr>
              <p:cNvPr id="43" name="Freeform 43"/>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44" name="TextBox 44"/>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5" name="TextBox 45"/>
            <p:cNvSpPr txBox="1"/>
            <p:nvPr/>
          </p:nvSpPr>
          <p:spPr>
            <a:xfrm>
              <a:off x="1001185" y="622935"/>
              <a:ext cx="8119683" cy="643255"/>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46" name="Group 46"/>
            <p:cNvGrpSpPr/>
            <p:nvPr/>
          </p:nvGrpSpPr>
          <p:grpSpPr>
            <a:xfrm>
              <a:off x="0" y="0"/>
              <a:ext cx="9715653" cy="2222500"/>
              <a:chOff x="0" y="0"/>
              <a:chExt cx="1919141" cy="439012"/>
            </a:xfrm>
          </p:grpSpPr>
          <p:sp>
            <p:nvSpPr>
              <p:cNvPr id="47" name="Freeform 4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B8F2E6"/>
              </a:solidFill>
              <a:ln cap="rnd">
                <a:noFill/>
                <a:prstDash val="solid"/>
                <a:round/>
              </a:ln>
            </p:spPr>
            <p:txBody>
              <a:bodyPr/>
              <a:lstStyle/>
              <a:p>
                <a:endParaRPr lang="en-US"/>
              </a:p>
            </p:txBody>
          </p:sp>
          <p:sp>
            <p:nvSpPr>
              <p:cNvPr id="48" name="TextBox 48"/>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9" name="TextBox 49"/>
            <p:cNvSpPr txBox="1"/>
            <p:nvPr/>
          </p:nvSpPr>
          <p:spPr>
            <a:xfrm>
              <a:off x="797985" y="313902"/>
              <a:ext cx="8119683" cy="1385782"/>
            </a:xfrm>
            <a:prstGeom prst="rect">
              <a:avLst/>
            </a:prstGeom>
          </p:spPr>
          <p:txBody>
            <a:bodyPr lIns="0" tIns="0" rIns="0" bIns="0" rtlCol="0" anchor="t">
              <a:spAutoFit/>
            </a:bodyPr>
            <a:lstStyle/>
            <a:p>
              <a:pPr marL="0" lvl="0" indent="0" algn="ctr">
                <a:lnSpc>
                  <a:spcPts val="4270"/>
                </a:lnSpc>
                <a:spcBef>
                  <a:spcPct val="0"/>
                </a:spcBef>
              </a:pPr>
              <a:r>
                <a:rPr lang="en-US" sz="3050">
                  <a:solidFill>
                    <a:srgbClr val="010204"/>
                  </a:solidFill>
                  <a:latin typeface="Roboto"/>
                  <a:ea typeface="Roboto"/>
                  <a:cs typeface="Roboto"/>
                  <a:sym typeface="Roboto"/>
                </a:rPr>
                <a:t>Gave no space or support for shared decision-making</a:t>
              </a:r>
            </a:p>
          </p:txBody>
        </p:sp>
      </p:grpSp>
      <p:grpSp>
        <p:nvGrpSpPr>
          <p:cNvPr id="50" name="Group 50"/>
          <p:cNvGrpSpPr/>
          <p:nvPr/>
        </p:nvGrpSpPr>
        <p:grpSpPr>
          <a:xfrm>
            <a:off x="9247164" y="7248392"/>
            <a:ext cx="7439140" cy="1819275"/>
            <a:chOff x="0" y="0"/>
            <a:chExt cx="9918853" cy="2425700"/>
          </a:xfrm>
        </p:grpSpPr>
        <p:grpSp>
          <p:nvGrpSpPr>
            <p:cNvPr id="51" name="Group 51"/>
            <p:cNvGrpSpPr/>
            <p:nvPr/>
          </p:nvGrpSpPr>
          <p:grpSpPr>
            <a:xfrm>
              <a:off x="203200" y="203200"/>
              <a:ext cx="9715653" cy="2222500"/>
              <a:chOff x="0" y="0"/>
              <a:chExt cx="1919141" cy="439012"/>
            </a:xfrm>
          </p:grpSpPr>
          <p:sp>
            <p:nvSpPr>
              <p:cNvPr id="52" name="Freeform 52"/>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53" name="TextBox 53"/>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4" name="TextBox 54"/>
            <p:cNvSpPr txBox="1"/>
            <p:nvPr/>
          </p:nvSpPr>
          <p:spPr>
            <a:xfrm>
              <a:off x="100753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55" name="Group 55"/>
            <p:cNvGrpSpPr/>
            <p:nvPr/>
          </p:nvGrpSpPr>
          <p:grpSpPr>
            <a:xfrm>
              <a:off x="0" y="0"/>
              <a:ext cx="9715653" cy="2222500"/>
              <a:chOff x="0" y="0"/>
              <a:chExt cx="1919141" cy="439012"/>
            </a:xfrm>
          </p:grpSpPr>
          <p:sp>
            <p:nvSpPr>
              <p:cNvPr id="56" name="Freeform 5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B8F2E6"/>
              </a:solidFill>
              <a:ln cap="rnd">
                <a:noFill/>
                <a:prstDash val="solid"/>
                <a:round/>
              </a:ln>
            </p:spPr>
            <p:txBody>
              <a:bodyPr/>
              <a:lstStyle/>
              <a:p>
                <a:endParaRPr lang="en-US"/>
              </a:p>
            </p:txBody>
          </p:sp>
          <p:sp>
            <p:nvSpPr>
              <p:cNvPr id="57" name="TextBox 57"/>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8" name="TextBox 58"/>
            <p:cNvSpPr txBox="1"/>
            <p:nvPr/>
          </p:nvSpPr>
          <p:spPr>
            <a:xfrm>
              <a:off x="797985" y="339725"/>
              <a:ext cx="8119683" cy="1385782"/>
            </a:xfrm>
            <a:prstGeom prst="rect">
              <a:avLst/>
            </a:prstGeom>
          </p:spPr>
          <p:txBody>
            <a:bodyPr lIns="0" tIns="0" rIns="0" bIns="0" rtlCol="0" anchor="t">
              <a:spAutoFit/>
            </a:bodyPr>
            <a:lstStyle/>
            <a:p>
              <a:pPr marL="0" lvl="0" indent="0" algn="ctr">
                <a:lnSpc>
                  <a:spcPts val="4270"/>
                </a:lnSpc>
                <a:spcBef>
                  <a:spcPct val="0"/>
                </a:spcBef>
              </a:pPr>
              <a:r>
                <a:rPr lang="en-US" sz="3050">
                  <a:solidFill>
                    <a:srgbClr val="010204"/>
                  </a:solidFill>
                  <a:latin typeface="Roboto"/>
                  <a:ea typeface="Roboto"/>
                  <a:cs typeface="Roboto"/>
                  <a:sym typeface="Roboto"/>
                </a:rPr>
                <a:t>Treated patient as a clinical case, not an individual</a:t>
              </a:r>
            </a:p>
          </p:txBody>
        </p:sp>
      </p:grpSp>
      <p:sp>
        <p:nvSpPr>
          <p:cNvPr id="59" name="TextBox 59"/>
          <p:cNvSpPr txBox="1"/>
          <p:nvPr/>
        </p:nvSpPr>
        <p:spPr>
          <a:xfrm>
            <a:off x="1028700" y="1147763"/>
            <a:ext cx="15063877" cy="847725"/>
          </a:xfrm>
          <a:prstGeom prst="rect">
            <a:avLst/>
          </a:prstGeom>
        </p:spPr>
        <p:txBody>
          <a:bodyPr wrap="square" lIns="0" tIns="0" rIns="0" bIns="0" rtlCol="0" anchor="t">
            <a:spAutoFit/>
          </a:bodyPr>
          <a:lstStyle/>
          <a:p>
            <a:pPr algn="l">
              <a:lnSpc>
                <a:spcPts val="6600"/>
              </a:lnSpc>
            </a:pPr>
            <a:r>
              <a:rPr lang="en-US" sz="5500" b="1">
                <a:solidFill>
                  <a:srgbClr val="010204"/>
                </a:solidFill>
                <a:latin typeface="Roboto Slab Bold"/>
                <a:ea typeface="Roboto Slab Bold"/>
                <a:cs typeface="Roboto Slab Bold"/>
                <a:sym typeface="Roboto Slab Bold"/>
              </a:rPr>
              <a:t>DISRESPECTFUL PRACTICES HIGHLIGHTED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AEBEF"/>
        </a:solidFill>
        <a:effectLst/>
      </p:bgPr>
    </p:bg>
    <p:spTree>
      <p:nvGrpSpPr>
        <p:cNvPr id="1" name=""/>
        <p:cNvGrpSpPr/>
        <p:nvPr/>
      </p:nvGrpSpPr>
      <p:grpSpPr>
        <a:xfrm>
          <a:off x="0" y="0"/>
          <a:ext cx="0" cy="0"/>
          <a:chOff x="0" y="0"/>
          <a:chExt cx="0" cy="0"/>
        </a:xfrm>
      </p:grpSpPr>
      <p:grpSp>
        <p:nvGrpSpPr>
          <p:cNvPr id="2" name="Group 2"/>
          <p:cNvGrpSpPr/>
          <p:nvPr/>
        </p:nvGrpSpPr>
        <p:grpSpPr>
          <a:xfrm>
            <a:off x="615231" y="3408461"/>
            <a:ext cx="13858581" cy="3470077"/>
            <a:chOff x="0" y="0"/>
            <a:chExt cx="18478108" cy="4626770"/>
          </a:xfrm>
        </p:grpSpPr>
        <p:sp>
          <p:nvSpPr>
            <p:cNvPr id="3" name="TextBox 3"/>
            <p:cNvSpPr txBox="1"/>
            <p:nvPr/>
          </p:nvSpPr>
          <p:spPr>
            <a:xfrm>
              <a:off x="0" y="0"/>
              <a:ext cx="18478108" cy="2819400"/>
            </a:xfrm>
            <a:prstGeom prst="rect">
              <a:avLst/>
            </a:prstGeom>
          </p:spPr>
          <p:txBody>
            <a:bodyPr lIns="0" tIns="0" rIns="0" bIns="0" rtlCol="0" anchor="t">
              <a:spAutoFit/>
            </a:bodyPr>
            <a:lstStyle/>
            <a:p>
              <a:pPr algn="l">
                <a:lnSpc>
                  <a:spcPts val="8399"/>
                </a:lnSpc>
              </a:pPr>
              <a:r>
                <a:rPr lang="en-US" sz="6999" b="1">
                  <a:solidFill>
                    <a:srgbClr val="010204"/>
                  </a:solidFill>
                  <a:latin typeface="Roboto Slab Bold"/>
                  <a:ea typeface="Roboto Slab Bold"/>
                  <a:cs typeface="Roboto Slab Bold"/>
                  <a:sym typeface="Roboto Slab Bold"/>
                </a:rPr>
                <a:t>AUTONOMY IN DECISION-MAKING DOMAIN</a:t>
              </a:r>
            </a:p>
          </p:txBody>
        </p:sp>
        <p:sp>
          <p:nvSpPr>
            <p:cNvPr id="4" name="TextBox 4"/>
            <p:cNvSpPr txBox="1"/>
            <p:nvPr/>
          </p:nvSpPr>
          <p:spPr>
            <a:xfrm>
              <a:off x="0" y="3207545"/>
              <a:ext cx="18478108" cy="1419225"/>
            </a:xfrm>
            <a:prstGeom prst="rect">
              <a:avLst/>
            </a:prstGeom>
          </p:spPr>
          <p:txBody>
            <a:bodyPr lIns="0" tIns="0" rIns="0" bIns="0" rtlCol="0" anchor="t">
              <a:spAutoFit/>
            </a:bodyPr>
            <a:lstStyle/>
            <a:p>
              <a:pPr algn="l">
                <a:lnSpc>
                  <a:spcPts val="8399"/>
                </a:lnSpc>
              </a:pPr>
              <a:r>
                <a:rPr lang="en-US" sz="6999">
                  <a:solidFill>
                    <a:srgbClr val="010204"/>
                  </a:solidFill>
                  <a:latin typeface="Roboto"/>
                  <a:ea typeface="Roboto"/>
                  <a:cs typeface="Roboto"/>
                  <a:sym typeface="Roboto"/>
                </a:rPr>
                <a:t>Scenario 6: Respectful Care</a:t>
              </a:r>
            </a:p>
          </p:txBody>
        </p:sp>
      </p:grpSp>
      <p:grpSp>
        <p:nvGrpSpPr>
          <p:cNvPr id="5" name="Group 5"/>
          <p:cNvGrpSpPr/>
          <p:nvPr/>
        </p:nvGrpSpPr>
        <p:grpSpPr>
          <a:xfrm rot="-5400000">
            <a:off x="13276092" y="491405"/>
            <a:ext cx="5503313" cy="4520504"/>
            <a:chOff x="0" y="0"/>
            <a:chExt cx="2800015" cy="2299974"/>
          </a:xfrm>
        </p:grpSpPr>
        <p:sp>
          <p:nvSpPr>
            <p:cNvPr id="6" name="Freeform 6"/>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FAF3DD"/>
            </a:solidFill>
          </p:spPr>
          <p:txBody>
            <a:bodyPr/>
            <a:lstStyle/>
            <a:p>
              <a:endParaRPr lang="en-US"/>
            </a:p>
          </p:txBody>
        </p:sp>
        <p:sp>
          <p:nvSpPr>
            <p:cNvPr id="7" name="TextBox 7"/>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12886324" y="2388007"/>
            <a:ext cx="7789683" cy="3013669"/>
            <a:chOff x="0" y="0"/>
            <a:chExt cx="3963291" cy="1533316"/>
          </a:xfrm>
        </p:grpSpPr>
        <p:sp>
          <p:nvSpPr>
            <p:cNvPr id="9" name="Freeform 9"/>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10" name="TextBox 10"/>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5400000">
            <a:off x="12391083" y="4390083"/>
            <a:ext cx="10287000" cy="1506835"/>
            <a:chOff x="0" y="0"/>
            <a:chExt cx="5233894" cy="766658"/>
          </a:xfrm>
        </p:grpSpPr>
        <p:sp>
          <p:nvSpPr>
            <p:cNvPr id="12" name="Freeform 12"/>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3" name="TextBox 13"/>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1028700" y="1473663"/>
            <a:ext cx="16384973" cy="8571839"/>
          </a:xfrm>
          <a:custGeom>
            <a:avLst/>
            <a:gdLst/>
            <a:ahLst/>
            <a:cxnLst/>
            <a:rect l="l" t="t" r="r" b="b"/>
            <a:pathLst>
              <a:path w="16384973" h="8571839">
                <a:moveTo>
                  <a:pt x="0" y="0"/>
                </a:moveTo>
                <a:lnTo>
                  <a:pt x="16384973" y="0"/>
                </a:lnTo>
                <a:lnTo>
                  <a:pt x="16384973" y="8571839"/>
                </a:lnTo>
                <a:lnTo>
                  <a:pt x="0" y="8571839"/>
                </a:lnTo>
                <a:lnTo>
                  <a:pt x="0" y="0"/>
                </a:lnTo>
                <a:close/>
              </a:path>
            </a:pathLst>
          </a:custGeom>
          <a:blipFill>
            <a:blip r:embed="rId4"/>
            <a:stretch>
              <a:fillRect l="-6278" t="-27469" r="-5336" b="-14763"/>
            </a:stretch>
          </a:blipFill>
        </p:spPr>
        <p:txBody>
          <a:bodyPr/>
          <a:lstStyle/>
          <a:p>
            <a:endParaRPr lang="en-US"/>
          </a:p>
        </p:txBody>
      </p:sp>
      <p:grpSp>
        <p:nvGrpSpPr>
          <p:cNvPr id="4" name="Group 4"/>
          <p:cNvGrpSpPr/>
          <p:nvPr/>
        </p:nvGrpSpPr>
        <p:grpSpPr>
          <a:xfrm>
            <a:off x="1028700" y="1473663"/>
            <a:ext cx="16384973" cy="8571839"/>
            <a:chOff x="0" y="0"/>
            <a:chExt cx="4315384" cy="2257604"/>
          </a:xfrm>
        </p:grpSpPr>
        <p:sp>
          <p:nvSpPr>
            <p:cNvPr id="5" name="Freeform 5"/>
            <p:cNvSpPr/>
            <p:nvPr/>
          </p:nvSpPr>
          <p:spPr>
            <a:xfrm>
              <a:off x="0" y="0"/>
              <a:ext cx="4315384" cy="2257604"/>
            </a:xfrm>
            <a:custGeom>
              <a:avLst/>
              <a:gdLst/>
              <a:ahLst/>
              <a:cxnLst/>
              <a:rect l="l" t="t" r="r" b="b"/>
              <a:pathLst>
                <a:path w="4315384" h="2257604">
                  <a:moveTo>
                    <a:pt x="0" y="0"/>
                  </a:moveTo>
                  <a:lnTo>
                    <a:pt x="4315384" y="0"/>
                  </a:lnTo>
                  <a:lnTo>
                    <a:pt x="4315384" y="2257604"/>
                  </a:lnTo>
                  <a:lnTo>
                    <a:pt x="0" y="2257604"/>
                  </a:lnTo>
                  <a:close/>
                </a:path>
              </a:pathLst>
            </a:custGeom>
            <a:solidFill>
              <a:srgbClr val="FEFAF6">
                <a:alpha val="60000"/>
              </a:srgbClr>
            </a:solidFill>
          </p:spPr>
          <p:txBody>
            <a:bodyPr/>
            <a:lstStyle/>
            <a:p>
              <a:endParaRPr lang="en-US"/>
            </a:p>
          </p:txBody>
        </p:sp>
        <p:sp>
          <p:nvSpPr>
            <p:cNvPr id="6" name="TextBox 6"/>
            <p:cNvSpPr txBox="1"/>
            <p:nvPr/>
          </p:nvSpPr>
          <p:spPr>
            <a:xfrm>
              <a:off x="0" y="-66675"/>
              <a:ext cx="4315384" cy="2324279"/>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1170731" y="1510029"/>
            <a:ext cx="16088569" cy="8390891"/>
          </a:xfrm>
          <a:prstGeom prst="rect">
            <a:avLst/>
          </a:prstGeom>
        </p:spPr>
        <p:txBody>
          <a:bodyPr lIns="0" tIns="0" rIns="0" bIns="0" rtlCol="0" anchor="t">
            <a:spAutoFit/>
          </a:bodyPr>
          <a:lstStyle/>
          <a:p>
            <a:pPr algn="l">
              <a:lnSpc>
                <a:spcPts val="4759"/>
              </a:lnSpc>
            </a:pPr>
            <a:r>
              <a:rPr lang="en-US" sz="3399" b="1">
                <a:solidFill>
                  <a:srgbClr val="000000"/>
                </a:solidFill>
                <a:latin typeface="Roboto Bold"/>
                <a:ea typeface="Roboto Bold"/>
                <a:cs typeface="Roboto Bold"/>
                <a:sym typeface="Roboto Bold"/>
              </a:rPr>
              <a:t>Setting:</a:t>
            </a:r>
          </a:p>
          <a:p>
            <a:pPr marL="734051" lvl="1" indent="-367026" algn="l">
              <a:lnSpc>
                <a:spcPts val="4759"/>
              </a:lnSpc>
              <a:buFont typeface="Arial"/>
              <a:buChar char="•"/>
            </a:pPr>
            <a:r>
              <a:rPr lang="en-US" sz="3399">
                <a:solidFill>
                  <a:srgbClr val="000000"/>
                </a:solidFill>
                <a:latin typeface="Roboto"/>
                <a:ea typeface="Roboto"/>
                <a:cs typeface="Roboto"/>
                <a:sym typeface="Roboto"/>
              </a:rPr>
              <a:t>Labor and delivery room, same situation. The nurse has accessed an interpreter on video. The full conversation is interpreted in Spanish. The patient is visibly uncomfortable with the monitor and asks if it’s possible to take it off sometimes.</a:t>
            </a:r>
          </a:p>
          <a:p>
            <a:pPr algn="l">
              <a:lnSpc>
                <a:spcPts val="4759"/>
              </a:lnSpc>
            </a:pPr>
            <a:endParaRPr lang="en-US" sz="3399">
              <a:solidFill>
                <a:srgbClr val="000000"/>
              </a:solidFill>
              <a:latin typeface="Roboto"/>
              <a:ea typeface="Roboto"/>
              <a:cs typeface="Roboto"/>
              <a:sym typeface="Roboto"/>
            </a:endParaRPr>
          </a:p>
          <a:p>
            <a:pPr algn="l">
              <a:lnSpc>
                <a:spcPts val="4759"/>
              </a:lnSpc>
            </a:pPr>
            <a:r>
              <a:rPr lang="en-US" sz="3399" b="1">
                <a:solidFill>
                  <a:srgbClr val="000000"/>
                </a:solidFill>
                <a:latin typeface="Roboto Bold"/>
                <a:ea typeface="Roboto Bold"/>
                <a:cs typeface="Roboto Bold"/>
                <a:sym typeface="Roboto Bold"/>
              </a:rPr>
              <a:t>Characters:</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Patient: </a:t>
            </a:r>
            <a:r>
              <a:rPr lang="en-US" sz="3399">
                <a:solidFill>
                  <a:srgbClr val="000000"/>
                </a:solidFill>
                <a:latin typeface="Roboto"/>
                <a:ea typeface="Roboto"/>
                <a:cs typeface="Roboto"/>
                <a:sym typeface="Roboto"/>
              </a:rPr>
              <a:t>29-year-old Black, Spanish-speaking woman named Sherice from the Dominican Republic, has Medicaid coverage for her health care.</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Support Person: </a:t>
            </a:r>
            <a:r>
              <a:rPr lang="en-US" sz="3399">
                <a:solidFill>
                  <a:srgbClr val="000000"/>
                </a:solidFill>
                <a:latin typeface="Roboto"/>
                <a:ea typeface="Roboto"/>
                <a:cs typeface="Roboto"/>
                <a:sym typeface="Roboto"/>
              </a:rPr>
              <a:t>Her cousin, who is also Spanish-speaking and who speaks limited English.</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Obstetrician: </a:t>
            </a:r>
            <a:r>
              <a:rPr lang="en-US" sz="3399">
                <a:solidFill>
                  <a:srgbClr val="000000"/>
                </a:solidFill>
                <a:latin typeface="Roboto"/>
                <a:ea typeface="Roboto"/>
                <a:cs typeface="Roboto"/>
                <a:sym typeface="Roboto"/>
              </a:rPr>
              <a:t>English-speaking, does not speak Spanish.</a:t>
            </a:r>
          </a:p>
          <a:p>
            <a:pPr marL="734051" lvl="1" indent="-367026" algn="l">
              <a:lnSpc>
                <a:spcPts val="4759"/>
              </a:lnSpc>
              <a:buFont typeface="Arial"/>
              <a:buChar char="•"/>
            </a:pPr>
            <a:r>
              <a:rPr lang="en-US" sz="3399" b="1">
                <a:solidFill>
                  <a:srgbClr val="000000"/>
                </a:solidFill>
                <a:latin typeface="Roboto Bold"/>
                <a:ea typeface="Roboto Bold"/>
                <a:cs typeface="Roboto Bold"/>
                <a:sym typeface="Roboto Bold"/>
              </a:rPr>
              <a:t>Nurse: </a:t>
            </a:r>
            <a:r>
              <a:rPr lang="en-US" sz="3399">
                <a:solidFill>
                  <a:srgbClr val="000000"/>
                </a:solidFill>
                <a:latin typeface="Roboto"/>
                <a:ea typeface="Roboto"/>
                <a:cs typeface="Roboto"/>
                <a:sym typeface="Roboto"/>
              </a:rPr>
              <a:t>English-speaking, does not speak Spanish.</a:t>
            </a:r>
          </a:p>
          <a:p>
            <a:pPr marL="734051" lvl="1" indent="-367026" algn="l">
              <a:lnSpc>
                <a:spcPts val="4759"/>
              </a:lnSpc>
              <a:spcBef>
                <a:spcPct val="0"/>
              </a:spcBef>
              <a:buFont typeface="Arial"/>
              <a:buChar char="•"/>
            </a:pPr>
            <a:r>
              <a:rPr lang="en-US" sz="3399" b="1">
                <a:solidFill>
                  <a:srgbClr val="000000"/>
                </a:solidFill>
                <a:latin typeface="Roboto Bold"/>
                <a:ea typeface="Roboto Bold"/>
                <a:cs typeface="Roboto Bold"/>
                <a:sym typeface="Roboto Bold"/>
              </a:rPr>
              <a:t>Interpreter: </a:t>
            </a:r>
            <a:r>
              <a:rPr lang="en-US" sz="3399">
                <a:solidFill>
                  <a:srgbClr val="000000"/>
                </a:solidFill>
                <a:latin typeface="Roboto"/>
                <a:ea typeface="Roboto"/>
                <a:cs typeface="Roboto"/>
                <a:sym typeface="Roboto"/>
              </a:rPr>
              <a:t>Spanish- and English-speaking. Accessed through video.</a:t>
            </a:r>
          </a:p>
        </p:txBody>
      </p:sp>
      <p:grpSp>
        <p:nvGrpSpPr>
          <p:cNvPr id="8" name="Group 8"/>
          <p:cNvGrpSpPr/>
          <p:nvPr/>
        </p:nvGrpSpPr>
        <p:grpSpPr>
          <a:xfrm>
            <a:off x="0" y="152286"/>
            <a:ext cx="5509703" cy="1150567"/>
            <a:chOff x="0" y="-15734"/>
            <a:chExt cx="1590996" cy="332241"/>
          </a:xfrm>
        </p:grpSpPr>
        <p:sp>
          <p:nvSpPr>
            <p:cNvPr id="9" name="Freeform 9"/>
            <p:cNvSpPr/>
            <p:nvPr/>
          </p:nvSpPr>
          <p:spPr>
            <a:xfrm>
              <a:off x="0" y="0"/>
              <a:ext cx="1590996" cy="284616"/>
            </a:xfrm>
            <a:custGeom>
              <a:avLst/>
              <a:gdLst/>
              <a:ahLst/>
              <a:cxnLst/>
              <a:rect l="l" t="t" r="r" b="b"/>
              <a:pathLst>
                <a:path w="1590996" h="284616">
                  <a:moveTo>
                    <a:pt x="71662" y="0"/>
                  </a:moveTo>
                  <a:lnTo>
                    <a:pt x="1519333" y="0"/>
                  </a:lnTo>
                  <a:cubicBezTo>
                    <a:pt x="1538339" y="0"/>
                    <a:pt x="1556567" y="7550"/>
                    <a:pt x="1570006" y="20989"/>
                  </a:cubicBezTo>
                  <a:cubicBezTo>
                    <a:pt x="1583445" y="34429"/>
                    <a:pt x="1590996" y="52656"/>
                    <a:pt x="1590996" y="71662"/>
                  </a:cubicBezTo>
                  <a:lnTo>
                    <a:pt x="1590996" y="212953"/>
                  </a:lnTo>
                  <a:cubicBezTo>
                    <a:pt x="1590996" y="252531"/>
                    <a:pt x="1558911" y="284616"/>
                    <a:pt x="1519333" y="284616"/>
                  </a:cubicBezTo>
                  <a:lnTo>
                    <a:pt x="71662" y="284616"/>
                  </a:lnTo>
                  <a:cubicBezTo>
                    <a:pt x="52656" y="284616"/>
                    <a:pt x="34429" y="277065"/>
                    <a:pt x="20989" y="263626"/>
                  </a:cubicBezTo>
                  <a:cubicBezTo>
                    <a:pt x="7550" y="250187"/>
                    <a:pt x="0" y="231959"/>
                    <a:pt x="0" y="212953"/>
                  </a:cubicBezTo>
                  <a:lnTo>
                    <a:pt x="0" y="71662"/>
                  </a:lnTo>
                  <a:cubicBezTo>
                    <a:pt x="0" y="32084"/>
                    <a:pt x="32084" y="0"/>
                    <a:pt x="71662" y="0"/>
                  </a:cubicBezTo>
                  <a:close/>
                </a:path>
              </a:pathLst>
            </a:custGeom>
            <a:solidFill>
              <a:srgbClr val="B8F2E6"/>
            </a:solidFill>
            <a:ln w="38100" cap="rnd">
              <a:solidFill>
                <a:srgbClr val="5E6472"/>
              </a:solidFill>
              <a:prstDash val="solid"/>
              <a:round/>
            </a:ln>
          </p:spPr>
          <p:txBody>
            <a:bodyPr/>
            <a:lstStyle/>
            <a:p>
              <a:endParaRPr lang="en-US"/>
            </a:p>
          </p:txBody>
        </p:sp>
        <p:sp>
          <p:nvSpPr>
            <p:cNvPr id="10" name="TextBox 10"/>
            <p:cNvSpPr txBox="1"/>
            <p:nvPr/>
          </p:nvSpPr>
          <p:spPr>
            <a:xfrm>
              <a:off x="0" y="-15734"/>
              <a:ext cx="1590996"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AUTONOMY: RESPECT</a:t>
              </a: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186295" y="1643954"/>
            <a:ext cx="5158654" cy="1986854"/>
            <a:chOff x="0" y="-142869"/>
            <a:chExt cx="6878205" cy="2649138"/>
          </a:xfrm>
        </p:grpSpPr>
        <p:sp>
          <p:nvSpPr>
            <p:cNvPr id="4" name="AutoShape 4"/>
            <p:cNvSpPr/>
            <p:nvPr/>
          </p:nvSpPr>
          <p:spPr>
            <a:xfrm>
              <a:off x="2060403" y="1581831"/>
              <a:ext cx="576339" cy="924438"/>
            </a:xfrm>
            <a:prstGeom prst="line">
              <a:avLst/>
            </a:prstGeom>
            <a:ln w="76200" cap="rnd">
              <a:solidFill>
                <a:srgbClr val="B8F2E6"/>
              </a:solidFill>
              <a:prstDash val="solid"/>
              <a:headEnd type="none" w="sm" len="sm"/>
              <a:tailEnd type="none" w="sm" len="sm"/>
            </a:ln>
          </p:spPr>
          <p:txBody>
            <a:bodyPr/>
            <a:lstStyle/>
            <a:p>
              <a:endParaRPr lang="en-US"/>
            </a:p>
          </p:txBody>
        </p:sp>
        <p:grpSp>
          <p:nvGrpSpPr>
            <p:cNvPr id="5" name="Group 5"/>
            <p:cNvGrpSpPr/>
            <p:nvPr/>
          </p:nvGrpSpPr>
          <p:grpSpPr>
            <a:xfrm>
              <a:off x="0" y="-142869"/>
              <a:ext cx="6878205" cy="2021483"/>
              <a:chOff x="0" y="-28221"/>
              <a:chExt cx="1358658" cy="399305"/>
            </a:xfrm>
          </p:grpSpPr>
          <p:sp>
            <p:nvSpPr>
              <p:cNvPr id="6" name="Freeform 6"/>
              <p:cNvSpPr/>
              <p:nvPr/>
            </p:nvSpPr>
            <p:spPr>
              <a:xfrm>
                <a:off x="0" y="0"/>
                <a:ext cx="1358658" cy="342155"/>
              </a:xfrm>
              <a:custGeom>
                <a:avLst/>
                <a:gdLst/>
                <a:ahLst/>
                <a:cxnLst/>
                <a:rect l="l" t="t" r="r" b="b"/>
                <a:pathLst>
                  <a:path w="1358658" h="342155">
                    <a:moveTo>
                      <a:pt x="76539" y="0"/>
                    </a:moveTo>
                    <a:lnTo>
                      <a:pt x="1282119" y="0"/>
                    </a:lnTo>
                    <a:cubicBezTo>
                      <a:pt x="1324390" y="0"/>
                      <a:pt x="1358658" y="34268"/>
                      <a:pt x="1358658" y="76539"/>
                    </a:cubicBezTo>
                    <a:lnTo>
                      <a:pt x="1358658" y="265616"/>
                    </a:lnTo>
                    <a:cubicBezTo>
                      <a:pt x="1358658" y="307888"/>
                      <a:pt x="1324390" y="342155"/>
                      <a:pt x="1282119" y="342155"/>
                    </a:cubicBezTo>
                    <a:lnTo>
                      <a:pt x="76539" y="342155"/>
                    </a:lnTo>
                    <a:cubicBezTo>
                      <a:pt x="34268" y="342155"/>
                      <a:pt x="0" y="307888"/>
                      <a:pt x="0" y="265616"/>
                    </a:cubicBezTo>
                    <a:lnTo>
                      <a:pt x="0" y="76539"/>
                    </a:lnTo>
                    <a:cubicBezTo>
                      <a:pt x="0" y="34268"/>
                      <a:pt x="34268" y="0"/>
                      <a:pt x="76539" y="0"/>
                    </a:cubicBezTo>
                    <a:close/>
                  </a:path>
                </a:pathLst>
              </a:custGeom>
              <a:solidFill>
                <a:srgbClr val="FEFAF6"/>
              </a:solidFill>
              <a:ln w="66675" cap="rnd">
                <a:solidFill>
                  <a:srgbClr val="B8F2E6"/>
                </a:solidFill>
                <a:prstDash val="solid"/>
                <a:round/>
              </a:ln>
            </p:spPr>
            <p:txBody>
              <a:bodyPr/>
              <a:lstStyle/>
              <a:p>
                <a:endParaRPr lang="en-US"/>
              </a:p>
            </p:txBody>
          </p:sp>
          <p:sp>
            <p:nvSpPr>
              <p:cNvPr id="7" name="TextBox 7"/>
              <p:cNvSpPr txBox="1"/>
              <p:nvPr/>
            </p:nvSpPr>
            <p:spPr>
              <a:xfrm>
                <a:off x="0" y="-28221"/>
                <a:ext cx="1358658" cy="39930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I don’t like the monitor on all the time. I want to move more. It’s very uncomfortable.</a:t>
                </a:r>
              </a:p>
            </p:txBody>
          </p:sp>
        </p:grpSp>
      </p:grpSp>
      <p:grpSp>
        <p:nvGrpSpPr>
          <p:cNvPr id="8" name="Group 8"/>
          <p:cNvGrpSpPr/>
          <p:nvPr/>
        </p:nvGrpSpPr>
        <p:grpSpPr>
          <a:xfrm>
            <a:off x="-4281879" y="3286927"/>
            <a:ext cx="10500110" cy="7000073"/>
            <a:chOff x="0" y="0"/>
            <a:chExt cx="14000147" cy="9333431"/>
          </a:xfrm>
        </p:grpSpPr>
        <p:sp>
          <p:nvSpPr>
            <p:cNvPr id="9" name="Freeform 9"/>
            <p:cNvSpPr/>
            <p:nvPr/>
          </p:nvSpPr>
          <p:spPr>
            <a:xfrm>
              <a:off x="0" y="0"/>
              <a:ext cx="14000147" cy="9333431"/>
            </a:xfrm>
            <a:custGeom>
              <a:avLst/>
              <a:gdLst/>
              <a:ahLst/>
              <a:cxnLst/>
              <a:rect l="l" t="t" r="r" b="b"/>
              <a:pathLst>
                <a:path w="14000147" h="9333431">
                  <a:moveTo>
                    <a:pt x="0" y="0"/>
                  </a:moveTo>
                  <a:lnTo>
                    <a:pt x="14000147" y="0"/>
                  </a:lnTo>
                  <a:lnTo>
                    <a:pt x="14000147" y="9333431"/>
                  </a:lnTo>
                  <a:lnTo>
                    <a:pt x="0" y="9333431"/>
                  </a:lnTo>
                  <a:lnTo>
                    <a:pt x="0" y="0"/>
                  </a:lnTo>
                  <a:close/>
                </a:path>
              </a:pathLst>
            </a:custGeom>
            <a:blipFill>
              <a:blip r:embed="rId4"/>
              <a:stretch>
                <a:fillRect/>
              </a:stretch>
            </a:blipFill>
          </p:spPr>
          <p:txBody>
            <a:bodyPr/>
            <a:lstStyle/>
            <a:p>
              <a:endParaRPr lang="en-US"/>
            </a:p>
          </p:txBody>
        </p:sp>
        <p:grpSp>
          <p:nvGrpSpPr>
            <p:cNvPr id="10" name="Group 10"/>
            <p:cNvGrpSpPr/>
            <p:nvPr/>
          </p:nvGrpSpPr>
          <p:grpSpPr>
            <a:xfrm>
              <a:off x="6454708" y="7696079"/>
              <a:ext cx="2107924" cy="1193192"/>
              <a:chOff x="0" y="-24244"/>
              <a:chExt cx="380011" cy="215105"/>
            </a:xfrm>
          </p:grpSpPr>
          <p:sp>
            <p:nvSpPr>
              <p:cNvPr id="11" name="Freeform 11"/>
              <p:cNvSpPr/>
              <p:nvPr/>
            </p:nvSpPr>
            <p:spPr>
              <a:xfrm>
                <a:off x="0" y="0"/>
                <a:ext cx="380011" cy="167480"/>
              </a:xfrm>
              <a:custGeom>
                <a:avLst/>
                <a:gdLst/>
                <a:ahLst/>
                <a:cxnLst/>
                <a:rect l="l" t="t" r="r" b="b"/>
                <a:pathLst>
                  <a:path w="380011" h="167480">
                    <a:moveTo>
                      <a:pt x="83740" y="0"/>
                    </a:moveTo>
                    <a:lnTo>
                      <a:pt x="296271" y="0"/>
                    </a:lnTo>
                    <a:cubicBezTo>
                      <a:pt x="342519" y="0"/>
                      <a:pt x="380011" y="37492"/>
                      <a:pt x="380011" y="83740"/>
                    </a:cubicBezTo>
                    <a:lnTo>
                      <a:pt x="380011" y="83740"/>
                    </a:lnTo>
                    <a:cubicBezTo>
                      <a:pt x="380011" y="129988"/>
                      <a:pt x="342519" y="167480"/>
                      <a:pt x="296271"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B8F2E6"/>
                </a:solidFill>
                <a:prstDash val="solid"/>
                <a:round/>
              </a:ln>
            </p:spPr>
            <p:txBody>
              <a:bodyPr/>
              <a:lstStyle/>
              <a:p>
                <a:endParaRPr lang="en-US"/>
              </a:p>
            </p:txBody>
          </p:sp>
          <p:sp>
            <p:nvSpPr>
              <p:cNvPr id="12" name="TextBox 12"/>
              <p:cNvSpPr txBox="1"/>
              <p:nvPr/>
            </p:nvSpPr>
            <p:spPr>
              <a:xfrm>
                <a:off x="0" y="-24244"/>
                <a:ext cx="380011"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Patient</a:t>
                </a:r>
              </a:p>
            </p:txBody>
          </p:sp>
        </p:grpSp>
      </p:grpSp>
      <p:grpSp>
        <p:nvGrpSpPr>
          <p:cNvPr id="13" name="Group 13"/>
          <p:cNvGrpSpPr/>
          <p:nvPr/>
        </p:nvGrpSpPr>
        <p:grpSpPr>
          <a:xfrm>
            <a:off x="3510919" y="3100541"/>
            <a:ext cx="6791098" cy="7186459"/>
            <a:chOff x="0" y="0"/>
            <a:chExt cx="9054798" cy="9581946"/>
          </a:xfrm>
        </p:grpSpPr>
        <p:sp>
          <p:nvSpPr>
            <p:cNvPr id="14" name="Freeform 14"/>
            <p:cNvSpPr/>
            <p:nvPr/>
          </p:nvSpPr>
          <p:spPr>
            <a:xfrm>
              <a:off x="0" y="0"/>
              <a:ext cx="9054798" cy="9581946"/>
            </a:xfrm>
            <a:custGeom>
              <a:avLst/>
              <a:gdLst/>
              <a:ahLst/>
              <a:cxnLst/>
              <a:rect l="l" t="t" r="r" b="b"/>
              <a:pathLst>
                <a:path w="9054798" h="9581946">
                  <a:moveTo>
                    <a:pt x="0" y="0"/>
                  </a:moveTo>
                  <a:lnTo>
                    <a:pt x="9054798" y="0"/>
                  </a:lnTo>
                  <a:lnTo>
                    <a:pt x="9054798" y="9581946"/>
                  </a:lnTo>
                  <a:lnTo>
                    <a:pt x="0" y="9581946"/>
                  </a:lnTo>
                  <a:lnTo>
                    <a:pt x="0" y="0"/>
                  </a:lnTo>
                  <a:close/>
                </a:path>
              </a:pathLst>
            </a:custGeom>
            <a:blipFill>
              <a:blip r:embed="rId5"/>
              <a:stretch>
                <a:fillRect l="-58657"/>
              </a:stretch>
            </a:blipFill>
          </p:spPr>
          <p:txBody>
            <a:bodyPr/>
            <a:lstStyle/>
            <a:p>
              <a:endParaRPr lang="en-US"/>
            </a:p>
          </p:txBody>
        </p:sp>
        <p:grpSp>
          <p:nvGrpSpPr>
            <p:cNvPr id="15" name="Group 15"/>
            <p:cNvGrpSpPr/>
            <p:nvPr/>
          </p:nvGrpSpPr>
          <p:grpSpPr>
            <a:xfrm>
              <a:off x="1109506" y="8167683"/>
              <a:ext cx="2839183" cy="1088971"/>
              <a:chOff x="-6927" y="-32418"/>
              <a:chExt cx="560826" cy="215105"/>
            </a:xfrm>
          </p:grpSpPr>
          <p:sp>
            <p:nvSpPr>
              <p:cNvPr id="16" name="Freeform 16"/>
              <p:cNvSpPr/>
              <p:nvPr/>
            </p:nvSpPr>
            <p:spPr>
              <a:xfrm>
                <a:off x="0" y="0"/>
                <a:ext cx="553899" cy="167480"/>
              </a:xfrm>
              <a:custGeom>
                <a:avLst/>
                <a:gdLst/>
                <a:ahLst/>
                <a:cxnLst/>
                <a:rect l="l" t="t" r="r" b="b"/>
                <a:pathLst>
                  <a:path w="553899" h="167480">
                    <a:moveTo>
                      <a:pt x="83740" y="0"/>
                    </a:moveTo>
                    <a:lnTo>
                      <a:pt x="470159" y="0"/>
                    </a:lnTo>
                    <a:cubicBezTo>
                      <a:pt x="516408" y="0"/>
                      <a:pt x="553899" y="37492"/>
                      <a:pt x="553899" y="83740"/>
                    </a:cubicBezTo>
                    <a:lnTo>
                      <a:pt x="553899" y="83740"/>
                    </a:lnTo>
                    <a:cubicBezTo>
                      <a:pt x="553899" y="129988"/>
                      <a:pt x="516408" y="167480"/>
                      <a:pt x="470159"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F8A69F"/>
                </a:solidFill>
                <a:prstDash val="solid"/>
                <a:round/>
              </a:ln>
            </p:spPr>
            <p:txBody>
              <a:bodyPr/>
              <a:lstStyle/>
              <a:p>
                <a:endParaRPr lang="en-US"/>
              </a:p>
            </p:txBody>
          </p:sp>
          <p:sp>
            <p:nvSpPr>
              <p:cNvPr id="17" name="TextBox 17"/>
              <p:cNvSpPr txBox="1"/>
              <p:nvPr/>
            </p:nvSpPr>
            <p:spPr>
              <a:xfrm>
                <a:off x="-6927" y="-32418"/>
                <a:ext cx="553899"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Support Person</a:t>
                </a:r>
              </a:p>
            </p:txBody>
          </p:sp>
        </p:grpSp>
      </p:grpSp>
      <p:grpSp>
        <p:nvGrpSpPr>
          <p:cNvPr id="18" name="Group 18"/>
          <p:cNvGrpSpPr/>
          <p:nvPr/>
        </p:nvGrpSpPr>
        <p:grpSpPr>
          <a:xfrm>
            <a:off x="10571755" y="86449"/>
            <a:ext cx="6524566" cy="1516113"/>
            <a:chOff x="0" y="-33365"/>
            <a:chExt cx="1718404" cy="399305"/>
          </a:xfrm>
        </p:grpSpPr>
        <p:sp>
          <p:nvSpPr>
            <p:cNvPr id="19" name="Freeform 19"/>
            <p:cNvSpPr/>
            <p:nvPr/>
          </p:nvSpPr>
          <p:spPr>
            <a:xfrm>
              <a:off x="0" y="0"/>
              <a:ext cx="1718404" cy="342155"/>
            </a:xfrm>
            <a:custGeom>
              <a:avLst/>
              <a:gdLst/>
              <a:ahLst/>
              <a:cxnLst/>
              <a:rect l="l" t="t" r="r" b="b"/>
              <a:pathLst>
                <a:path w="1718404" h="342155">
                  <a:moveTo>
                    <a:pt x="60516" y="0"/>
                  </a:moveTo>
                  <a:lnTo>
                    <a:pt x="1657889" y="0"/>
                  </a:lnTo>
                  <a:cubicBezTo>
                    <a:pt x="1691310" y="0"/>
                    <a:pt x="1718404" y="27094"/>
                    <a:pt x="1718404" y="60516"/>
                  </a:cubicBezTo>
                  <a:lnTo>
                    <a:pt x="1718404" y="281640"/>
                  </a:lnTo>
                  <a:cubicBezTo>
                    <a:pt x="1718404" y="297689"/>
                    <a:pt x="1712028" y="313082"/>
                    <a:pt x="1700679" y="324431"/>
                  </a:cubicBezTo>
                  <a:cubicBezTo>
                    <a:pt x="1689331" y="335780"/>
                    <a:pt x="1673938" y="342155"/>
                    <a:pt x="1657889" y="342155"/>
                  </a:cubicBezTo>
                  <a:lnTo>
                    <a:pt x="60516" y="342155"/>
                  </a:lnTo>
                  <a:cubicBezTo>
                    <a:pt x="44466" y="342155"/>
                    <a:pt x="29073" y="335780"/>
                    <a:pt x="17725" y="324431"/>
                  </a:cubicBezTo>
                  <a:cubicBezTo>
                    <a:pt x="6376" y="313082"/>
                    <a:pt x="0" y="297689"/>
                    <a:pt x="0" y="281640"/>
                  </a:cubicBezTo>
                  <a:lnTo>
                    <a:pt x="0" y="60516"/>
                  </a:lnTo>
                  <a:cubicBezTo>
                    <a:pt x="0" y="44466"/>
                    <a:pt x="6376" y="29073"/>
                    <a:pt x="17725" y="17725"/>
                  </a:cubicBezTo>
                  <a:cubicBezTo>
                    <a:pt x="29073" y="6376"/>
                    <a:pt x="44466" y="0"/>
                    <a:pt x="60516" y="0"/>
                  </a:cubicBezTo>
                  <a:close/>
                </a:path>
              </a:pathLst>
            </a:custGeom>
            <a:solidFill>
              <a:srgbClr val="FEFAF6"/>
            </a:solidFill>
            <a:ln w="66675" cap="rnd">
              <a:solidFill>
                <a:srgbClr val="AED9E0"/>
              </a:solidFill>
              <a:prstDash val="solid"/>
              <a:round/>
            </a:ln>
          </p:spPr>
          <p:txBody>
            <a:bodyPr/>
            <a:lstStyle/>
            <a:p>
              <a:endParaRPr lang="en-US"/>
            </a:p>
          </p:txBody>
        </p:sp>
        <p:sp>
          <p:nvSpPr>
            <p:cNvPr id="20" name="TextBox 20"/>
            <p:cNvSpPr txBox="1"/>
            <p:nvPr/>
          </p:nvSpPr>
          <p:spPr>
            <a:xfrm>
              <a:off x="0" y="-33365"/>
              <a:ext cx="1718404" cy="39930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We have the interpreter on video so we can all understand each other clearly—your voice matters. Can you tell me what’s most important to you right now?</a:t>
              </a:r>
            </a:p>
          </p:txBody>
        </p:sp>
      </p:grpSp>
      <p:grpSp>
        <p:nvGrpSpPr>
          <p:cNvPr id="21" name="Group 21"/>
          <p:cNvGrpSpPr/>
          <p:nvPr/>
        </p:nvGrpSpPr>
        <p:grpSpPr>
          <a:xfrm>
            <a:off x="12029678" y="2266717"/>
            <a:ext cx="8928685" cy="10923098"/>
            <a:chOff x="0" y="0"/>
            <a:chExt cx="11904914" cy="14564130"/>
          </a:xfrm>
        </p:grpSpPr>
        <p:sp>
          <p:nvSpPr>
            <p:cNvPr id="22" name="Freeform 22"/>
            <p:cNvSpPr/>
            <p:nvPr/>
          </p:nvSpPr>
          <p:spPr>
            <a:xfrm>
              <a:off x="150957" y="0"/>
              <a:ext cx="11753957" cy="14564130"/>
            </a:xfrm>
            <a:custGeom>
              <a:avLst/>
              <a:gdLst/>
              <a:ahLst/>
              <a:cxnLst/>
              <a:rect l="l" t="t" r="r" b="b"/>
              <a:pathLst>
                <a:path w="11753957" h="14564130">
                  <a:moveTo>
                    <a:pt x="0" y="0"/>
                  </a:moveTo>
                  <a:lnTo>
                    <a:pt x="11753958" y="0"/>
                  </a:lnTo>
                  <a:lnTo>
                    <a:pt x="11753958" y="14564130"/>
                  </a:lnTo>
                  <a:lnTo>
                    <a:pt x="0" y="14564130"/>
                  </a:lnTo>
                  <a:lnTo>
                    <a:pt x="0" y="0"/>
                  </a:lnTo>
                  <a:close/>
                </a:path>
              </a:pathLst>
            </a:custGeom>
            <a:blipFill>
              <a:blip r:embed="rId6"/>
              <a:stretch>
                <a:fillRect l="-24194"/>
              </a:stretch>
            </a:blipFill>
          </p:spPr>
          <p:txBody>
            <a:bodyPr/>
            <a:lstStyle/>
            <a:p>
              <a:endParaRPr lang="en-US"/>
            </a:p>
          </p:txBody>
        </p:sp>
        <p:grpSp>
          <p:nvGrpSpPr>
            <p:cNvPr id="23" name="Group 23"/>
            <p:cNvGrpSpPr/>
            <p:nvPr/>
          </p:nvGrpSpPr>
          <p:grpSpPr>
            <a:xfrm>
              <a:off x="0" y="9108466"/>
              <a:ext cx="2658917" cy="1088971"/>
              <a:chOff x="0" y="-22095"/>
              <a:chExt cx="525218" cy="215105"/>
            </a:xfrm>
          </p:grpSpPr>
          <p:sp>
            <p:nvSpPr>
              <p:cNvPr id="24" name="Freeform 24"/>
              <p:cNvSpPr/>
              <p:nvPr/>
            </p:nvSpPr>
            <p:spPr>
              <a:xfrm>
                <a:off x="0" y="0"/>
                <a:ext cx="525218" cy="167480"/>
              </a:xfrm>
              <a:custGeom>
                <a:avLst/>
                <a:gdLst/>
                <a:ahLst/>
                <a:cxnLst/>
                <a:rect l="l" t="t" r="r" b="b"/>
                <a:pathLst>
                  <a:path w="525218" h="167480">
                    <a:moveTo>
                      <a:pt x="83740" y="0"/>
                    </a:moveTo>
                    <a:lnTo>
                      <a:pt x="441478" y="0"/>
                    </a:lnTo>
                    <a:cubicBezTo>
                      <a:pt x="487726" y="0"/>
                      <a:pt x="525218" y="37492"/>
                      <a:pt x="525218" y="83740"/>
                    </a:cubicBezTo>
                    <a:lnTo>
                      <a:pt x="525218" y="83740"/>
                    </a:lnTo>
                    <a:cubicBezTo>
                      <a:pt x="525218" y="129988"/>
                      <a:pt x="487726" y="167480"/>
                      <a:pt x="441478"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AED9E0"/>
                </a:solidFill>
                <a:prstDash val="solid"/>
                <a:round/>
              </a:ln>
            </p:spPr>
            <p:txBody>
              <a:bodyPr/>
              <a:lstStyle/>
              <a:p>
                <a:endParaRPr lang="en-US"/>
              </a:p>
            </p:txBody>
          </p:sp>
          <p:sp>
            <p:nvSpPr>
              <p:cNvPr id="25" name="TextBox 25"/>
              <p:cNvSpPr txBox="1"/>
              <p:nvPr/>
            </p:nvSpPr>
            <p:spPr>
              <a:xfrm>
                <a:off x="0" y="-22095"/>
                <a:ext cx="525218"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Nurse</a:t>
                </a:r>
              </a:p>
            </p:txBody>
          </p:sp>
        </p:grpSp>
      </p:grpSp>
      <p:grpSp>
        <p:nvGrpSpPr>
          <p:cNvPr id="26" name="Group 26"/>
          <p:cNvGrpSpPr/>
          <p:nvPr/>
        </p:nvGrpSpPr>
        <p:grpSpPr>
          <a:xfrm>
            <a:off x="10745430" y="1515294"/>
            <a:ext cx="6422490" cy="2438553"/>
            <a:chOff x="0" y="11877"/>
            <a:chExt cx="8563320" cy="3251404"/>
          </a:xfrm>
        </p:grpSpPr>
        <p:sp>
          <p:nvSpPr>
            <p:cNvPr id="27" name="AutoShape 27"/>
            <p:cNvSpPr/>
            <p:nvPr/>
          </p:nvSpPr>
          <p:spPr>
            <a:xfrm>
              <a:off x="4292923" y="2589366"/>
              <a:ext cx="930336" cy="673915"/>
            </a:xfrm>
            <a:prstGeom prst="line">
              <a:avLst/>
            </a:prstGeom>
            <a:ln w="76200" cap="rnd">
              <a:solidFill>
                <a:srgbClr val="AED9E0"/>
              </a:solidFill>
              <a:prstDash val="solid"/>
              <a:headEnd type="none" w="sm" len="sm"/>
              <a:tailEnd type="none" w="sm" len="sm"/>
            </a:ln>
          </p:spPr>
          <p:txBody>
            <a:bodyPr/>
            <a:lstStyle/>
            <a:p>
              <a:endParaRPr lang="en-US"/>
            </a:p>
          </p:txBody>
        </p:sp>
        <p:grpSp>
          <p:nvGrpSpPr>
            <p:cNvPr id="28" name="Group 28"/>
            <p:cNvGrpSpPr/>
            <p:nvPr/>
          </p:nvGrpSpPr>
          <p:grpSpPr>
            <a:xfrm>
              <a:off x="0" y="505398"/>
              <a:ext cx="8563320" cy="2491383"/>
              <a:chOff x="0" y="-28575"/>
              <a:chExt cx="1691520" cy="492125"/>
            </a:xfrm>
          </p:grpSpPr>
          <p:sp>
            <p:nvSpPr>
              <p:cNvPr id="29" name="Freeform 29"/>
              <p:cNvSpPr/>
              <p:nvPr/>
            </p:nvSpPr>
            <p:spPr>
              <a:xfrm>
                <a:off x="0" y="0"/>
                <a:ext cx="1691520" cy="434975"/>
              </a:xfrm>
              <a:custGeom>
                <a:avLst/>
                <a:gdLst/>
                <a:ahLst/>
                <a:cxnLst/>
                <a:rect l="l" t="t" r="r" b="b"/>
                <a:pathLst>
                  <a:path w="1691520" h="434975">
                    <a:moveTo>
                      <a:pt x="61477" y="0"/>
                    </a:moveTo>
                    <a:lnTo>
                      <a:pt x="1630043" y="0"/>
                    </a:lnTo>
                    <a:cubicBezTo>
                      <a:pt x="1646347" y="0"/>
                      <a:pt x="1661984" y="6477"/>
                      <a:pt x="1673514" y="18006"/>
                    </a:cubicBezTo>
                    <a:cubicBezTo>
                      <a:pt x="1685043" y="29536"/>
                      <a:pt x="1691520" y="45173"/>
                      <a:pt x="1691520" y="61477"/>
                    </a:cubicBezTo>
                    <a:lnTo>
                      <a:pt x="1691520" y="373498"/>
                    </a:lnTo>
                    <a:cubicBezTo>
                      <a:pt x="1691520" y="407451"/>
                      <a:pt x="1663996" y="434975"/>
                      <a:pt x="1630043" y="434975"/>
                    </a:cubicBezTo>
                    <a:lnTo>
                      <a:pt x="61477" y="434975"/>
                    </a:lnTo>
                    <a:cubicBezTo>
                      <a:pt x="27524" y="434975"/>
                      <a:pt x="0" y="407451"/>
                      <a:pt x="0" y="373498"/>
                    </a:cubicBezTo>
                    <a:lnTo>
                      <a:pt x="0" y="61477"/>
                    </a:lnTo>
                    <a:cubicBezTo>
                      <a:pt x="0" y="27524"/>
                      <a:pt x="27524" y="0"/>
                      <a:pt x="61477" y="0"/>
                    </a:cubicBezTo>
                    <a:close/>
                  </a:path>
                </a:pathLst>
              </a:custGeom>
              <a:solidFill>
                <a:srgbClr val="FEFAF6"/>
              </a:solidFill>
              <a:ln w="66675" cap="rnd">
                <a:solidFill>
                  <a:srgbClr val="AED9E0"/>
                </a:solidFill>
                <a:prstDash val="solid"/>
                <a:round/>
              </a:ln>
            </p:spPr>
            <p:txBody>
              <a:bodyPr/>
              <a:lstStyle/>
              <a:p>
                <a:endParaRPr lang="en-US"/>
              </a:p>
            </p:txBody>
          </p:sp>
          <p:sp>
            <p:nvSpPr>
              <p:cNvPr id="30" name="TextBox 30"/>
              <p:cNvSpPr txBox="1"/>
              <p:nvPr/>
            </p:nvSpPr>
            <p:spPr>
              <a:xfrm>
                <a:off x="0" y="-28575"/>
                <a:ext cx="1691520" cy="49212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Thank you for sharing that. You deserve to feel safe and heard. Let’s talk more about this. I’ll ask the obstetrician to come in so we can all discuss it together.</a:t>
                </a:r>
              </a:p>
            </p:txBody>
          </p:sp>
        </p:grpSp>
        <p:sp>
          <p:nvSpPr>
            <p:cNvPr id="31" name="AutoShape 31"/>
            <p:cNvSpPr/>
            <p:nvPr/>
          </p:nvSpPr>
          <p:spPr>
            <a:xfrm>
              <a:off x="5272872" y="11877"/>
              <a:ext cx="209366" cy="638183"/>
            </a:xfrm>
            <a:prstGeom prst="line">
              <a:avLst/>
            </a:prstGeom>
            <a:ln w="76200" cap="flat">
              <a:solidFill>
                <a:srgbClr val="AED9E0"/>
              </a:solidFill>
              <a:prstDash val="solid"/>
              <a:headEnd type="none" w="sm" len="sm"/>
              <a:tailEnd type="none" w="sm" len="sm"/>
            </a:ln>
          </p:spPr>
          <p:txBody>
            <a:bodyPr/>
            <a:lstStyle/>
            <a:p>
              <a:endParaRPr lang="en-US"/>
            </a:p>
          </p:txBody>
        </p:sp>
      </p:grpSp>
      <p:grpSp>
        <p:nvGrpSpPr>
          <p:cNvPr id="32" name="Group 32"/>
          <p:cNvGrpSpPr/>
          <p:nvPr/>
        </p:nvGrpSpPr>
        <p:grpSpPr>
          <a:xfrm>
            <a:off x="7637368" y="4165877"/>
            <a:ext cx="3013264" cy="3162269"/>
            <a:chOff x="0" y="0"/>
            <a:chExt cx="4017685" cy="4216358"/>
          </a:xfrm>
        </p:grpSpPr>
        <p:grpSp>
          <p:nvGrpSpPr>
            <p:cNvPr id="33" name="Group 33"/>
            <p:cNvGrpSpPr/>
            <p:nvPr/>
          </p:nvGrpSpPr>
          <p:grpSpPr>
            <a:xfrm>
              <a:off x="0" y="0"/>
              <a:ext cx="4017685" cy="4025720"/>
              <a:chOff x="0" y="0"/>
              <a:chExt cx="6350000" cy="6362700"/>
            </a:xfrm>
          </p:grpSpPr>
          <p:sp>
            <p:nvSpPr>
              <p:cNvPr id="34" name="Freeform 34"/>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35" name="Group 35"/>
            <p:cNvGrpSpPr/>
            <p:nvPr/>
          </p:nvGrpSpPr>
          <p:grpSpPr>
            <a:xfrm>
              <a:off x="487648" y="3222948"/>
              <a:ext cx="3042389" cy="993410"/>
              <a:chOff x="0" y="-28575"/>
              <a:chExt cx="859378" cy="280606"/>
            </a:xfrm>
          </p:grpSpPr>
          <p:sp>
            <p:nvSpPr>
              <p:cNvPr id="36" name="Freeform 36"/>
              <p:cNvSpPr/>
              <p:nvPr/>
            </p:nvSpPr>
            <p:spPr>
              <a:xfrm>
                <a:off x="0" y="0"/>
                <a:ext cx="859378" cy="223456"/>
              </a:xfrm>
              <a:custGeom>
                <a:avLst/>
                <a:gdLst/>
                <a:ahLst/>
                <a:cxnLst/>
                <a:rect l="l" t="t" r="r" b="b"/>
                <a:pathLst>
                  <a:path w="859378" h="223456">
                    <a:moveTo>
                      <a:pt x="111728" y="0"/>
                    </a:moveTo>
                    <a:lnTo>
                      <a:pt x="747650" y="0"/>
                    </a:lnTo>
                    <a:cubicBezTo>
                      <a:pt x="809355" y="0"/>
                      <a:pt x="859378" y="50022"/>
                      <a:pt x="859378" y="111728"/>
                    </a:cubicBezTo>
                    <a:lnTo>
                      <a:pt x="859378" y="111728"/>
                    </a:lnTo>
                    <a:cubicBezTo>
                      <a:pt x="859378" y="141360"/>
                      <a:pt x="847606" y="169779"/>
                      <a:pt x="826653" y="190732"/>
                    </a:cubicBezTo>
                    <a:cubicBezTo>
                      <a:pt x="805700" y="211685"/>
                      <a:pt x="777282" y="223456"/>
                      <a:pt x="747650" y="223456"/>
                    </a:cubicBezTo>
                    <a:lnTo>
                      <a:pt x="111728" y="223456"/>
                    </a:lnTo>
                    <a:cubicBezTo>
                      <a:pt x="50022" y="223456"/>
                      <a:pt x="0" y="173434"/>
                      <a:pt x="0" y="111728"/>
                    </a:cubicBezTo>
                    <a:lnTo>
                      <a:pt x="0" y="111728"/>
                    </a:lnTo>
                    <a:cubicBezTo>
                      <a:pt x="0" y="50022"/>
                      <a:pt x="50022" y="0"/>
                      <a:pt x="111728" y="0"/>
                    </a:cubicBezTo>
                    <a:close/>
                  </a:path>
                </a:pathLst>
              </a:custGeom>
              <a:solidFill>
                <a:srgbClr val="FEFAF6"/>
              </a:solidFill>
              <a:ln w="66675" cap="rnd">
                <a:solidFill>
                  <a:srgbClr val="FAF3DD"/>
                </a:solidFill>
                <a:prstDash val="solid"/>
                <a:round/>
              </a:ln>
            </p:spPr>
            <p:txBody>
              <a:bodyPr/>
              <a:lstStyle/>
              <a:p>
                <a:endParaRPr lang="en-US"/>
              </a:p>
            </p:txBody>
          </p:sp>
          <p:sp>
            <p:nvSpPr>
              <p:cNvPr id="37" name="TextBox 37"/>
              <p:cNvSpPr txBox="1"/>
              <p:nvPr/>
            </p:nvSpPr>
            <p:spPr>
              <a:xfrm>
                <a:off x="0" y="-28575"/>
                <a:ext cx="859378" cy="280606"/>
              </a:xfrm>
              <a:prstGeom prst="rect">
                <a:avLst/>
              </a:prstGeom>
            </p:spPr>
            <p:txBody>
              <a:bodyPr lIns="35525" tIns="35525" rIns="35525" bIns="35525" rtlCol="0" anchor="ctr"/>
              <a:lstStyle/>
              <a:p>
                <a:pPr algn="ctr">
                  <a:lnSpc>
                    <a:spcPts val="2800"/>
                  </a:lnSpc>
                </a:pPr>
                <a:r>
                  <a:rPr lang="en-US" sz="2000">
                    <a:solidFill>
                      <a:srgbClr val="000000"/>
                    </a:solidFill>
                    <a:latin typeface="Roboto"/>
                    <a:ea typeface="Roboto"/>
                    <a:cs typeface="Roboto"/>
                    <a:sym typeface="Roboto"/>
                  </a:rPr>
                  <a:t>Video Interpreter</a:t>
                </a:r>
              </a:p>
            </p:txBody>
          </p:sp>
        </p:grpSp>
      </p:grpSp>
      <p:grpSp>
        <p:nvGrpSpPr>
          <p:cNvPr id="38" name="Group 38"/>
          <p:cNvGrpSpPr/>
          <p:nvPr/>
        </p:nvGrpSpPr>
        <p:grpSpPr>
          <a:xfrm>
            <a:off x="0" y="128564"/>
            <a:ext cx="5509703" cy="1150567"/>
            <a:chOff x="0" y="-22584"/>
            <a:chExt cx="1590996" cy="332241"/>
          </a:xfrm>
        </p:grpSpPr>
        <p:sp>
          <p:nvSpPr>
            <p:cNvPr id="39" name="Freeform 39"/>
            <p:cNvSpPr/>
            <p:nvPr/>
          </p:nvSpPr>
          <p:spPr>
            <a:xfrm>
              <a:off x="0" y="0"/>
              <a:ext cx="1590996" cy="284616"/>
            </a:xfrm>
            <a:custGeom>
              <a:avLst/>
              <a:gdLst/>
              <a:ahLst/>
              <a:cxnLst/>
              <a:rect l="l" t="t" r="r" b="b"/>
              <a:pathLst>
                <a:path w="1590996" h="284616">
                  <a:moveTo>
                    <a:pt x="71662" y="0"/>
                  </a:moveTo>
                  <a:lnTo>
                    <a:pt x="1519333" y="0"/>
                  </a:lnTo>
                  <a:cubicBezTo>
                    <a:pt x="1538339" y="0"/>
                    <a:pt x="1556567" y="7550"/>
                    <a:pt x="1570006" y="20989"/>
                  </a:cubicBezTo>
                  <a:cubicBezTo>
                    <a:pt x="1583445" y="34429"/>
                    <a:pt x="1590996" y="52656"/>
                    <a:pt x="1590996" y="71662"/>
                  </a:cubicBezTo>
                  <a:lnTo>
                    <a:pt x="1590996" y="212953"/>
                  </a:lnTo>
                  <a:cubicBezTo>
                    <a:pt x="1590996" y="252531"/>
                    <a:pt x="1558911" y="284616"/>
                    <a:pt x="1519333" y="284616"/>
                  </a:cubicBezTo>
                  <a:lnTo>
                    <a:pt x="71662" y="284616"/>
                  </a:lnTo>
                  <a:cubicBezTo>
                    <a:pt x="52656" y="284616"/>
                    <a:pt x="34429" y="277065"/>
                    <a:pt x="20989" y="263626"/>
                  </a:cubicBezTo>
                  <a:cubicBezTo>
                    <a:pt x="7550" y="250187"/>
                    <a:pt x="0" y="231959"/>
                    <a:pt x="0" y="212953"/>
                  </a:cubicBezTo>
                  <a:lnTo>
                    <a:pt x="0" y="71662"/>
                  </a:lnTo>
                  <a:cubicBezTo>
                    <a:pt x="0" y="32084"/>
                    <a:pt x="32084" y="0"/>
                    <a:pt x="71662" y="0"/>
                  </a:cubicBezTo>
                  <a:close/>
                </a:path>
              </a:pathLst>
            </a:custGeom>
            <a:solidFill>
              <a:srgbClr val="B8F2E6"/>
            </a:solidFill>
            <a:ln w="38100" cap="rnd">
              <a:solidFill>
                <a:srgbClr val="5E6472"/>
              </a:solidFill>
              <a:prstDash val="solid"/>
              <a:round/>
            </a:ln>
          </p:spPr>
          <p:txBody>
            <a:bodyPr/>
            <a:lstStyle/>
            <a:p>
              <a:endParaRPr lang="en-US"/>
            </a:p>
          </p:txBody>
        </p:sp>
        <p:sp>
          <p:nvSpPr>
            <p:cNvPr id="40" name="TextBox 40"/>
            <p:cNvSpPr txBox="1"/>
            <p:nvPr/>
          </p:nvSpPr>
          <p:spPr>
            <a:xfrm>
              <a:off x="0" y="-22584"/>
              <a:ext cx="1590996"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AUTONOMY: 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4281879" y="3286927"/>
            <a:ext cx="10500110" cy="7000073"/>
          </a:xfrm>
          <a:custGeom>
            <a:avLst/>
            <a:gdLst/>
            <a:ahLst/>
            <a:cxnLst/>
            <a:rect l="l" t="t" r="r" b="b"/>
            <a:pathLst>
              <a:path w="10500110" h="7000073">
                <a:moveTo>
                  <a:pt x="0" y="0"/>
                </a:moveTo>
                <a:lnTo>
                  <a:pt x="10500110" y="0"/>
                </a:lnTo>
                <a:lnTo>
                  <a:pt x="10500110" y="7000073"/>
                </a:lnTo>
                <a:lnTo>
                  <a:pt x="0" y="7000073"/>
                </a:lnTo>
                <a:lnTo>
                  <a:pt x="0" y="0"/>
                </a:lnTo>
                <a:close/>
              </a:path>
            </a:pathLst>
          </a:custGeom>
          <a:blipFill>
            <a:blip r:embed="rId4"/>
            <a:stretch>
              <a:fillRect/>
            </a:stretch>
          </a:blipFill>
        </p:spPr>
        <p:txBody>
          <a:bodyPr/>
          <a:lstStyle/>
          <a:p>
            <a:endParaRPr lang="en-US"/>
          </a:p>
        </p:txBody>
      </p:sp>
      <p:sp>
        <p:nvSpPr>
          <p:cNvPr id="4" name="Freeform 4"/>
          <p:cNvSpPr/>
          <p:nvPr/>
        </p:nvSpPr>
        <p:spPr>
          <a:xfrm>
            <a:off x="3510919" y="3100541"/>
            <a:ext cx="6791098" cy="7186459"/>
          </a:xfrm>
          <a:custGeom>
            <a:avLst/>
            <a:gdLst/>
            <a:ahLst/>
            <a:cxnLst/>
            <a:rect l="l" t="t" r="r" b="b"/>
            <a:pathLst>
              <a:path w="6791098" h="7186459">
                <a:moveTo>
                  <a:pt x="0" y="0"/>
                </a:moveTo>
                <a:lnTo>
                  <a:pt x="6791098" y="0"/>
                </a:lnTo>
                <a:lnTo>
                  <a:pt x="6791098" y="7186459"/>
                </a:lnTo>
                <a:lnTo>
                  <a:pt x="0" y="7186459"/>
                </a:lnTo>
                <a:lnTo>
                  <a:pt x="0" y="0"/>
                </a:lnTo>
                <a:close/>
              </a:path>
            </a:pathLst>
          </a:custGeom>
          <a:blipFill>
            <a:blip r:embed="rId5"/>
            <a:stretch>
              <a:fillRect l="-58657"/>
            </a:stretch>
          </a:blipFill>
        </p:spPr>
        <p:txBody>
          <a:bodyPr/>
          <a:lstStyle/>
          <a:p>
            <a:endParaRPr lang="en-US"/>
          </a:p>
        </p:txBody>
      </p:sp>
      <p:sp>
        <p:nvSpPr>
          <p:cNvPr id="5" name="Freeform 5"/>
          <p:cNvSpPr/>
          <p:nvPr/>
        </p:nvSpPr>
        <p:spPr>
          <a:xfrm>
            <a:off x="8260124" y="2343058"/>
            <a:ext cx="8815468" cy="10923098"/>
          </a:xfrm>
          <a:custGeom>
            <a:avLst/>
            <a:gdLst/>
            <a:ahLst/>
            <a:cxnLst/>
            <a:rect l="l" t="t" r="r" b="b"/>
            <a:pathLst>
              <a:path w="8815468" h="10923098">
                <a:moveTo>
                  <a:pt x="0" y="0"/>
                </a:moveTo>
                <a:lnTo>
                  <a:pt x="8815468" y="0"/>
                </a:lnTo>
                <a:lnTo>
                  <a:pt x="8815468" y="10923098"/>
                </a:lnTo>
                <a:lnTo>
                  <a:pt x="0" y="10923098"/>
                </a:lnTo>
                <a:lnTo>
                  <a:pt x="0" y="0"/>
                </a:lnTo>
                <a:close/>
              </a:path>
            </a:pathLst>
          </a:custGeom>
          <a:blipFill>
            <a:blip r:embed="rId6"/>
            <a:stretch>
              <a:fillRect l="-24194"/>
            </a:stretch>
          </a:blipFill>
        </p:spPr>
        <p:txBody>
          <a:bodyPr/>
          <a:lstStyle/>
          <a:p>
            <a:endParaRPr lang="en-US"/>
          </a:p>
        </p:txBody>
      </p:sp>
      <p:grpSp>
        <p:nvGrpSpPr>
          <p:cNvPr id="6" name="Group 6"/>
          <p:cNvGrpSpPr/>
          <p:nvPr/>
        </p:nvGrpSpPr>
        <p:grpSpPr>
          <a:xfrm>
            <a:off x="12959480" y="1907307"/>
            <a:ext cx="6763861" cy="12492320"/>
            <a:chOff x="0" y="0"/>
            <a:chExt cx="9018481" cy="16656427"/>
          </a:xfrm>
        </p:grpSpPr>
        <p:sp>
          <p:nvSpPr>
            <p:cNvPr id="7" name="Freeform 7"/>
            <p:cNvSpPr/>
            <p:nvPr/>
          </p:nvSpPr>
          <p:spPr>
            <a:xfrm>
              <a:off x="465744" y="0"/>
              <a:ext cx="8552737" cy="16656427"/>
            </a:xfrm>
            <a:custGeom>
              <a:avLst/>
              <a:gdLst/>
              <a:ahLst/>
              <a:cxnLst/>
              <a:rect l="l" t="t" r="r" b="b"/>
              <a:pathLst>
                <a:path w="8552737" h="16656427">
                  <a:moveTo>
                    <a:pt x="0" y="0"/>
                  </a:moveTo>
                  <a:lnTo>
                    <a:pt x="8552737" y="0"/>
                  </a:lnTo>
                  <a:lnTo>
                    <a:pt x="8552737" y="16656427"/>
                  </a:lnTo>
                  <a:lnTo>
                    <a:pt x="0" y="16656427"/>
                  </a:lnTo>
                  <a:lnTo>
                    <a:pt x="0" y="0"/>
                  </a:lnTo>
                  <a:close/>
                </a:path>
              </a:pathLst>
            </a:custGeom>
            <a:blipFill>
              <a:blip r:embed="rId7"/>
              <a:stretch>
                <a:fillRect l="-29833"/>
              </a:stretch>
            </a:blipFill>
          </p:spPr>
          <p:txBody>
            <a:bodyPr/>
            <a:lstStyle/>
            <a:p>
              <a:endParaRPr lang="en-US"/>
            </a:p>
          </p:txBody>
        </p:sp>
        <p:grpSp>
          <p:nvGrpSpPr>
            <p:cNvPr id="8" name="Group 8"/>
            <p:cNvGrpSpPr/>
            <p:nvPr/>
          </p:nvGrpSpPr>
          <p:grpSpPr>
            <a:xfrm>
              <a:off x="0" y="9699535"/>
              <a:ext cx="2658917" cy="847869"/>
              <a:chOff x="0" y="0"/>
              <a:chExt cx="525218" cy="167480"/>
            </a:xfrm>
          </p:grpSpPr>
          <p:sp>
            <p:nvSpPr>
              <p:cNvPr id="9" name="Freeform 9"/>
              <p:cNvSpPr/>
              <p:nvPr/>
            </p:nvSpPr>
            <p:spPr>
              <a:xfrm>
                <a:off x="0" y="0"/>
                <a:ext cx="525218" cy="167480"/>
              </a:xfrm>
              <a:custGeom>
                <a:avLst/>
                <a:gdLst/>
                <a:ahLst/>
                <a:cxnLst/>
                <a:rect l="l" t="t" r="r" b="b"/>
                <a:pathLst>
                  <a:path w="525218" h="167480">
                    <a:moveTo>
                      <a:pt x="83740" y="0"/>
                    </a:moveTo>
                    <a:lnTo>
                      <a:pt x="441478" y="0"/>
                    </a:lnTo>
                    <a:cubicBezTo>
                      <a:pt x="487726" y="0"/>
                      <a:pt x="525218" y="37492"/>
                      <a:pt x="525218" y="83740"/>
                    </a:cubicBezTo>
                    <a:lnTo>
                      <a:pt x="525218" y="83740"/>
                    </a:lnTo>
                    <a:cubicBezTo>
                      <a:pt x="525218" y="129988"/>
                      <a:pt x="487726" y="167480"/>
                      <a:pt x="441478"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5E6472"/>
                </a:solidFill>
                <a:prstDash val="solid"/>
                <a:round/>
              </a:ln>
            </p:spPr>
            <p:txBody>
              <a:bodyPr/>
              <a:lstStyle/>
              <a:p>
                <a:endParaRPr lang="en-US"/>
              </a:p>
            </p:txBody>
          </p:sp>
          <p:sp>
            <p:nvSpPr>
              <p:cNvPr id="10" name="TextBox 10"/>
              <p:cNvSpPr txBox="1"/>
              <p:nvPr/>
            </p:nvSpPr>
            <p:spPr>
              <a:xfrm>
                <a:off x="0" y="-47625"/>
                <a:ext cx="525218" cy="215105"/>
              </a:xfrm>
              <a:prstGeom prst="rect">
                <a:avLst/>
              </a:prstGeom>
            </p:spPr>
            <p:txBody>
              <a:bodyPr lIns="50800" tIns="50800" rIns="50800" bIns="50800" rtlCol="0" anchor="ctr"/>
              <a:lstStyle/>
              <a:p>
                <a:pPr algn="ctr">
                  <a:lnSpc>
                    <a:spcPts val="2659"/>
                  </a:lnSpc>
                </a:pPr>
                <a:r>
                  <a:rPr lang="en-US" sz="1899">
                    <a:solidFill>
                      <a:srgbClr val="000000"/>
                    </a:solidFill>
                    <a:latin typeface="Tahoma"/>
                    <a:ea typeface="Tahoma"/>
                    <a:cs typeface="Tahoma"/>
                    <a:sym typeface="Tahoma"/>
                  </a:rPr>
                  <a:t>Physician</a:t>
                </a:r>
              </a:p>
            </p:txBody>
          </p:sp>
        </p:grpSp>
      </p:grpSp>
      <p:grpSp>
        <p:nvGrpSpPr>
          <p:cNvPr id="11" name="Group 11"/>
          <p:cNvGrpSpPr/>
          <p:nvPr/>
        </p:nvGrpSpPr>
        <p:grpSpPr>
          <a:xfrm>
            <a:off x="10491715" y="670308"/>
            <a:ext cx="5849696" cy="2616619"/>
            <a:chOff x="0" y="-112772"/>
            <a:chExt cx="7799594" cy="3488825"/>
          </a:xfrm>
        </p:grpSpPr>
        <p:sp>
          <p:nvSpPr>
            <p:cNvPr id="12" name="AutoShape 12"/>
            <p:cNvSpPr/>
            <p:nvPr/>
          </p:nvSpPr>
          <p:spPr>
            <a:xfrm>
              <a:off x="3922148" y="2314434"/>
              <a:ext cx="1413833" cy="1061619"/>
            </a:xfrm>
            <a:prstGeom prst="line">
              <a:avLst/>
            </a:prstGeom>
            <a:ln w="76200" cap="rnd">
              <a:solidFill>
                <a:srgbClr val="5E6472"/>
              </a:solidFill>
              <a:prstDash val="solid"/>
              <a:headEnd type="none" w="sm" len="sm"/>
              <a:tailEnd type="none" w="sm" len="sm"/>
            </a:ln>
          </p:spPr>
          <p:txBody>
            <a:bodyPr/>
            <a:lstStyle/>
            <a:p>
              <a:endParaRPr lang="en-US"/>
            </a:p>
          </p:txBody>
        </p:sp>
        <p:grpSp>
          <p:nvGrpSpPr>
            <p:cNvPr id="13" name="Group 13"/>
            <p:cNvGrpSpPr/>
            <p:nvPr/>
          </p:nvGrpSpPr>
          <p:grpSpPr>
            <a:xfrm>
              <a:off x="0" y="-112772"/>
              <a:ext cx="7799594" cy="2961283"/>
              <a:chOff x="0" y="-22276"/>
              <a:chExt cx="1540661" cy="584945"/>
            </a:xfrm>
          </p:grpSpPr>
          <p:sp>
            <p:nvSpPr>
              <p:cNvPr id="14" name="Freeform 14"/>
              <p:cNvSpPr/>
              <p:nvPr/>
            </p:nvSpPr>
            <p:spPr>
              <a:xfrm>
                <a:off x="0" y="0"/>
                <a:ext cx="1540661" cy="527795"/>
              </a:xfrm>
              <a:custGeom>
                <a:avLst/>
                <a:gdLst/>
                <a:ahLst/>
                <a:cxnLst/>
                <a:rect l="l" t="t" r="r" b="b"/>
                <a:pathLst>
                  <a:path w="1540661" h="527795">
                    <a:moveTo>
                      <a:pt x="67497" y="0"/>
                    </a:moveTo>
                    <a:lnTo>
                      <a:pt x="1473163" y="0"/>
                    </a:lnTo>
                    <a:cubicBezTo>
                      <a:pt x="1510441" y="0"/>
                      <a:pt x="1540661" y="30220"/>
                      <a:pt x="1540661" y="67497"/>
                    </a:cubicBezTo>
                    <a:lnTo>
                      <a:pt x="1540661" y="460298"/>
                    </a:lnTo>
                    <a:cubicBezTo>
                      <a:pt x="1540661" y="478199"/>
                      <a:pt x="1533549" y="495367"/>
                      <a:pt x="1520891" y="508025"/>
                    </a:cubicBezTo>
                    <a:cubicBezTo>
                      <a:pt x="1508233" y="520684"/>
                      <a:pt x="1491065" y="527795"/>
                      <a:pt x="1473163" y="527795"/>
                    </a:cubicBezTo>
                    <a:lnTo>
                      <a:pt x="67497" y="527795"/>
                    </a:lnTo>
                    <a:cubicBezTo>
                      <a:pt x="30220" y="527795"/>
                      <a:pt x="0" y="497575"/>
                      <a:pt x="0" y="460298"/>
                    </a:cubicBezTo>
                    <a:lnTo>
                      <a:pt x="0" y="67497"/>
                    </a:lnTo>
                    <a:cubicBezTo>
                      <a:pt x="0" y="49596"/>
                      <a:pt x="7111" y="32428"/>
                      <a:pt x="19769" y="19769"/>
                    </a:cubicBezTo>
                    <a:cubicBezTo>
                      <a:pt x="32428" y="7111"/>
                      <a:pt x="49596" y="0"/>
                      <a:pt x="67497" y="0"/>
                    </a:cubicBezTo>
                    <a:close/>
                  </a:path>
                </a:pathLst>
              </a:custGeom>
              <a:solidFill>
                <a:srgbClr val="FEFAF6"/>
              </a:solidFill>
              <a:ln w="66675" cap="rnd">
                <a:solidFill>
                  <a:srgbClr val="5E6472"/>
                </a:solidFill>
                <a:prstDash val="solid"/>
                <a:round/>
              </a:ln>
            </p:spPr>
            <p:txBody>
              <a:bodyPr/>
              <a:lstStyle/>
              <a:p>
                <a:endParaRPr lang="en-US"/>
              </a:p>
            </p:txBody>
          </p:sp>
          <p:sp>
            <p:nvSpPr>
              <p:cNvPr id="15" name="TextBox 15"/>
              <p:cNvSpPr txBox="1"/>
              <p:nvPr/>
            </p:nvSpPr>
            <p:spPr>
              <a:xfrm>
                <a:off x="0" y="-22276"/>
                <a:ext cx="1540661" cy="58494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Hola, I want to thank you for sharing your concerns. I understand you’re wondering about taking the monitor off sometimes. I’d like to explain why we’re recommending continuous monitoring.</a:t>
                </a:r>
              </a:p>
            </p:txBody>
          </p:sp>
        </p:grpSp>
      </p:grpSp>
      <p:grpSp>
        <p:nvGrpSpPr>
          <p:cNvPr id="16" name="Group 16"/>
          <p:cNvGrpSpPr/>
          <p:nvPr/>
        </p:nvGrpSpPr>
        <p:grpSpPr>
          <a:xfrm>
            <a:off x="12959480" y="8974040"/>
            <a:ext cx="5328520" cy="1415419"/>
            <a:chOff x="0" y="-39690"/>
            <a:chExt cx="1403396" cy="372785"/>
          </a:xfrm>
        </p:grpSpPr>
        <p:sp>
          <p:nvSpPr>
            <p:cNvPr id="17" name="Freeform 17"/>
            <p:cNvSpPr/>
            <p:nvPr/>
          </p:nvSpPr>
          <p:spPr>
            <a:xfrm>
              <a:off x="0" y="0"/>
              <a:ext cx="1403396" cy="306110"/>
            </a:xfrm>
            <a:custGeom>
              <a:avLst/>
              <a:gdLst/>
              <a:ahLst/>
              <a:cxnLst/>
              <a:rect l="l" t="t" r="r" b="b"/>
              <a:pathLst>
                <a:path w="1403396" h="306110">
                  <a:moveTo>
                    <a:pt x="0" y="0"/>
                  </a:moveTo>
                  <a:lnTo>
                    <a:pt x="1403396" y="0"/>
                  </a:lnTo>
                  <a:lnTo>
                    <a:pt x="1403396" y="306110"/>
                  </a:lnTo>
                  <a:lnTo>
                    <a:pt x="0" y="306110"/>
                  </a:lnTo>
                  <a:close/>
                </a:path>
              </a:pathLst>
            </a:custGeom>
            <a:solidFill>
              <a:srgbClr val="FEFAF6"/>
            </a:solidFill>
          </p:spPr>
          <p:txBody>
            <a:bodyPr/>
            <a:lstStyle/>
            <a:p>
              <a:endParaRPr lang="en-US"/>
            </a:p>
          </p:txBody>
        </p:sp>
        <p:sp>
          <p:nvSpPr>
            <p:cNvPr id="18" name="TextBox 18"/>
            <p:cNvSpPr txBox="1"/>
            <p:nvPr/>
          </p:nvSpPr>
          <p:spPr>
            <a:xfrm>
              <a:off x="0" y="-39690"/>
              <a:ext cx="1403396" cy="372785"/>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Patient listens attentively. </a:t>
              </a:r>
            </a:p>
          </p:txBody>
        </p:sp>
      </p:grpSp>
      <p:grpSp>
        <p:nvGrpSpPr>
          <p:cNvPr id="19" name="Group 19"/>
          <p:cNvGrpSpPr/>
          <p:nvPr/>
        </p:nvGrpSpPr>
        <p:grpSpPr>
          <a:xfrm>
            <a:off x="7637368" y="4165877"/>
            <a:ext cx="3013264" cy="3019290"/>
            <a:chOff x="0" y="0"/>
            <a:chExt cx="6350000" cy="6362700"/>
          </a:xfrm>
        </p:grpSpPr>
        <p:sp>
          <p:nvSpPr>
            <p:cNvPr id="20" name="Freeform 20"/>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8"/>
              <a:stretch>
                <a:fillRect l="-13441" r="-25592" b="-9457"/>
              </a:stretch>
            </a:blipFill>
            <a:ln w="66675" cap="sq">
              <a:solidFill>
                <a:srgbClr val="FAF3DD"/>
              </a:solidFill>
              <a:prstDash val="solid"/>
              <a:miter/>
            </a:ln>
          </p:spPr>
          <p:txBody>
            <a:bodyPr/>
            <a:lstStyle/>
            <a:p>
              <a:endParaRPr lang="en-US"/>
            </a:p>
          </p:txBody>
        </p:sp>
      </p:grpSp>
      <p:grpSp>
        <p:nvGrpSpPr>
          <p:cNvPr id="21" name="Group 21"/>
          <p:cNvGrpSpPr/>
          <p:nvPr/>
        </p:nvGrpSpPr>
        <p:grpSpPr>
          <a:xfrm>
            <a:off x="0" y="124308"/>
            <a:ext cx="5509703" cy="1150567"/>
            <a:chOff x="0" y="-23813"/>
            <a:chExt cx="1590996" cy="332241"/>
          </a:xfrm>
        </p:grpSpPr>
        <p:sp>
          <p:nvSpPr>
            <p:cNvPr id="22" name="Freeform 22"/>
            <p:cNvSpPr/>
            <p:nvPr/>
          </p:nvSpPr>
          <p:spPr>
            <a:xfrm>
              <a:off x="0" y="0"/>
              <a:ext cx="1590996" cy="284616"/>
            </a:xfrm>
            <a:custGeom>
              <a:avLst/>
              <a:gdLst/>
              <a:ahLst/>
              <a:cxnLst/>
              <a:rect l="l" t="t" r="r" b="b"/>
              <a:pathLst>
                <a:path w="1590996" h="284616">
                  <a:moveTo>
                    <a:pt x="71662" y="0"/>
                  </a:moveTo>
                  <a:lnTo>
                    <a:pt x="1519333" y="0"/>
                  </a:lnTo>
                  <a:cubicBezTo>
                    <a:pt x="1538339" y="0"/>
                    <a:pt x="1556567" y="7550"/>
                    <a:pt x="1570006" y="20989"/>
                  </a:cubicBezTo>
                  <a:cubicBezTo>
                    <a:pt x="1583445" y="34429"/>
                    <a:pt x="1590996" y="52656"/>
                    <a:pt x="1590996" y="71662"/>
                  </a:cubicBezTo>
                  <a:lnTo>
                    <a:pt x="1590996" y="212953"/>
                  </a:lnTo>
                  <a:cubicBezTo>
                    <a:pt x="1590996" y="252531"/>
                    <a:pt x="1558911" y="284616"/>
                    <a:pt x="1519333" y="284616"/>
                  </a:cubicBezTo>
                  <a:lnTo>
                    <a:pt x="71662" y="284616"/>
                  </a:lnTo>
                  <a:cubicBezTo>
                    <a:pt x="52656" y="284616"/>
                    <a:pt x="34429" y="277065"/>
                    <a:pt x="20989" y="263626"/>
                  </a:cubicBezTo>
                  <a:cubicBezTo>
                    <a:pt x="7550" y="250187"/>
                    <a:pt x="0" y="231959"/>
                    <a:pt x="0" y="212953"/>
                  </a:cubicBezTo>
                  <a:lnTo>
                    <a:pt x="0" y="71662"/>
                  </a:lnTo>
                  <a:cubicBezTo>
                    <a:pt x="0" y="32084"/>
                    <a:pt x="32084" y="0"/>
                    <a:pt x="71662" y="0"/>
                  </a:cubicBezTo>
                  <a:close/>
                </a:path>
              </a:pathLst>
            </a:custGeom>
            <a:solidFill>
              <a:srgbClr val="B8F2E6"/>
            </a:solidFill>
            <a:ln w="38100" cap="rnd">
              <a:solidFill>
                <a:srgbClr val="5E6472"/>
              </a:solidFill>
              <a:prstDash val="solid"/>
              <a:round/>
            </a:ln>
          </p:spPr>
          <p:txBody>
            <a:bodyPr/>
            <a:lstStyle/>
            <a:p>
              <a:endParaRPr lang="en-US"/>
            </a:p>
          </p:txBody>
        </p:sp>
        <p:sp>
          <p:nvSpPr>
            <p:cNvPr id="23" name="TextBox 23"/>
            <p:cNvSpPr txBox="1"/>
            <p:nvPr/>
          </p:nvSpPr>
          <p:spPr>
            <a:xfrm>
              <a:off x="0" y="-23813"/>
              <a:ext cx="1590996"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AUTONOMY: RESPECT</a:t>
              </a:r>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4281879" y="3286927"/>
            <a:ext cx="10500110" cy="7000073"/>
          </a:xfrm>
          <a:custGeom>
            <a:avLst/>
            <a:gdLst/>
            <a:ahLst/>
            <a:cxnLst/>
            <a:rect l="l" t="t" r="r" b="b"/>
            <a:pathLst>
              <a:path w="10500110" h="7000073">
                <a:moveTo>
                  <a:pt x="0" y="0"/>
                </a:moveTo>
                <a:lnTo>
                  <a:pt x="10500110" y="0"/>
                </a:lnTo>
                <a:lnTo>
                  <a:pt x="10500110" y="7000073"/>
                </a:lnTo>
                <a:lnTo>
                  <a:pt x="0" y="7000073"/>
                </a:lnTo>
                <a:lnTo>
                  <a:pt x="0" y="0"/>
                </a:lnTo>
                <a:close/>
              </a:path>
            </a:pathLst>
          </a:custGeom>
          <a:blipFill>
            <a:blip r:embed="rId4"/>
            <a:stretch>
              <a:fillRect/>
            </a:stretch>
          </a:blipFill>
        </p:spPr>
        <p:txBody>
          <a:bodyPr/>
          <a:lstStyle/>
          <a:p>
            <a:endParaRPr lang="en-US"/>
          </a:p>
        </p:txBody>
      </p:sp>
      <p:sp>
        <p:nvSpPr>
          <p:cNvPr id="4" name="Freeform 4"/>
          <p:cNvSpPr/>
          <p:nvPr/>
        </p:nvSpPr>
        <p:spPr>
          <a:xfrm>
            <a:off x="3510919" y="3100541"/>
            <a:ext cx="6791098" cy="7186459"/>
          </a:xfrm>
          <a:custGeom>
            <a:avLst/>
            <a:gdLst/>
            <a:ahLst/>
            <a:cxnLst/>
            <a:rect l="l" t="t" r="r" b="b"/>
            <a:pathLst>
              <a:path w="6791098" h="7186459">
                <a:moveTo>
                  <a:pt x="0" y="0"/>
                </a:moveTo>
                <a:lnTo>
                  <a:pt x="6791098" y="0"/>
                </a:lnTo>
                <a:lnTo>
                  <a:pt x="6791098" y="7186459"/>
                </a:lnTo>
                <a:lnTo>
                  <a:pt x="0" y="7186459"/>
                </a:lnTo>
                <a:lnTo>
                  <a:pt x="0" y="0"/>
                </a:lnTo>
                <a:close/>
              </a:path>
            </a:pathLst>
          </a:custGeom>
          <a:blipFill>
            <a:blip r:embed="rId5"/>
            <a:stretch>
              <a:fillRect l="-58657"/>
            </a:stretch>
          </a:blipFill>
        </p:spPr>
        <p:txBody>
          <a:bodyPr/>
          <a:lstStyle/>
          <a:p>
            <a:endParaRPr lang="en-US"/>
          </a:p>
        </p:txBody>
      </p:sp>
      <p:grpSp>
        <p:nvGrpSpPr>
          <p:cNvPr id="5" name="Group 5"/>
          <p:cNvGrpSpPr/>
          <p:nvPr/>
        </p:nvGrpSpPr>
        <p:grpSpPr>
          <a:xfrm>
            <a:off x="7637368" y="4165877"/>
            <a:ext cx="3013264" cy="3019290"/>
            <a:chOff x="0" y="0"/>
            <a:chExt cx="6350000" cy="6362700"/>
          </a:xfrm>
        </p:grpSpPr>
        <p:sp>
          <p:nvSpPr>
            <p:cNvPr id="6" name="Freeform 6"/>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6"/>
              <a:stretch>
                <a:fillRect l="-13441" r="-25592" b="-9457"/>
              </a:stretch>
            </a:blipFill>
            <a:ln w="66675" cap="sq">
              <a:solidFill>
                <a:srgbClr val="FAF3DD"/>
              </a:solidFill>
              <a:prstDash val="solid"/>
              <a:miter/>
            </a:ln>
          </p:spPr>
          <p:txBody>
            <a:bodyPr/>
            <a:lstStyle/>
            <a:p>
              <a:endParaRPr lang="en-US"/>
            </a:p>
          </p:txBody>
        </p:sp>
      </p:grpSp>
      <p:grpSp>
        <p:nvGrpSpPr>
          <p:cNvPr id="7" name="Group 7"/>
          <p:cNvGrpSpPr/>
          <p:nvPr/>
        </p:nvGrpSpPr>
        <p:grpSpPr>
          <a:xfrm>
            <a:off x="7121449" y="-30174"/>
            <a:ext cx="8334952" cy="1724669"/>
            <a:chOff x="0" y="-33654"/>
            <a:chExt cx="2195214" cy="454234"/>
          </a:xfrm>
        </p:grpSpPr>
        <p:sp>
          <p:nvSpPr>
            <p:cNvPr id="8" name="Freeform 8"/>
            <p:cNvSpPr/>
            <p:nvPr/>
          </p:nvSpPr>
          <p:spPr>
            <a:xfrm>
              <a:off x="0" y="0"/>
              <a:ext cx="2195214" cy="397084"/>
            </a:xfrm>
            <a:custGeom>
              <a:avLst/>
              <a:gdLst/>
              <a:ahLst/>
              <a:cxnLst/>
              <a:rect l="l" t="t" r="r" b="b"/>
              <a:pathLst>
                <a:path w="2195214" h="397084">
                  <a:moveTo>
                    <a:pt x="47371" y="0"/>
                  </a:moveTo>
                  <a:lnTo>
                    <a:pt x="2147842" y="0"/>
                  </a:lnTo>
                  <a:cubicBezTo>
                    <a:pt x="2160406" y="0"/>
                    <a:pt x="2172455" y="4991"/>
                    <a:pt x="2181339" y="13875"/>
                  </a:cubicBezTo>
                  <a:cubicBezTo>
                    <a:pt x="2190223" y="22759"/>
                    <a:pt x="2195214" y="34808"/>
                    <a:pt x="2195214" y="47371"/>
                  </a:cubicBezTo>
                  <a:lnTo>
                    <a:pt x="2195214" y="349713"/>
                  </a:lnTo>
                  <a:cubicBezTo>
                    <a:pt x="2195214" y="375875"/>
                    <a:pt x="2174005" y="397084"/>
                    <a:pt x="2147842" y="397084"/>
                  </a:cubicBezTo>
                  <a:lnTo>
                    <a:pt x="47371" y="397084"/>
                  </a:lnTo>
                  <a:cubicBezTo>
                    <a:pt x="21209" y="397084"/>
                    <a:pt x="0" y="375875"/>
                    <a:pt x="0" y="349713"/>
                  </a:cubicBezTo>
                  <a:lnTo>
                    <a:pt x="0" y="47371"/>
                  </a:lnTo>
                  <a:cubicBezTo>
                    <a:pt x="0" y="21209"/>
                    <a:pt x="21209" y="0"/>
                    <a:pt x="47371" y="0"/>
                  </a:cubicBezTo>
                  <a:close/>
                </a:path>
              </a:pathLst>
            </a:custGeom>
            <a:solidFill>
              <a:srgbClr val="FEFAF6"/>
            </a:solidFill>
            <a:ln w="66675" cap="rnd">
              <a:solidFill>
                <a:srgbClr val="5E6472"/>
              </a:solidFill>
              <a:prstDash val="solid"/>
              <a:round/>
            </a:ln>
          </p:spPr>
          <p:txBody>
            <a:bodyPr/>
            <a:lstStyle/>
            <a:p>
              <a:endParaRPr lang="en-US"/>
            </a:p>
          </p:txBody>
        </p:sp>
        <p:sp>
          <p:nvSpPr>
            <p:cNvPr id="9" name="TextBox 9"/>
            <p:cNvSpPr txBox="1"/>
            <p:nvPr/>
          </p:nvSpPr>
          <p:spPr>
            <a:xfrm>
              <a:off x="0" y="-33654"/>
              <a:ext cx="2195214" cy="454234"/>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Because you’ve had a cesarean birth before and are laboring for a vaginal birth now, we want to watch the baby’s heart rate closely the entire time. This helps us catch any early signs of stress.</a:t>
              </a:r>
            </a:p>
          </p:txBody>
        </p:sp>
      </p:grpSp>
      <p:sp>
        <p:nvSpPr>
          <p:cNvPr id="10" name="Freeform 10"/>
          <p:cNvSpPr/>
          <p:nvPr/>
        </p:nvSpPr>
        <p:spPr>
          <a:xfrm>
            <a:off x="8260124" y="2343058"/>
            <a:ext cx="8815468" cy="10923098"/>
          </a:xfrm>
          <a:custGeom>
            <a:avLst/>
            <a:gdLst/>
            <a:ahLst/>
            <a:cxnLst/>
            <a:rect l="l" t="t" r="r" b="b"/>
            <a:pathLst>
              <a:path w="8815468" h="10923098">
                <a:moveTo>
                  <a:pt x="0" y="0"/>
                </a:moveTo>
                <a:lnTo>
                  <a:pt x="8815468" y="0"/>
                </a:lnTo>
                <a:lnTo>
                  <a:pt x="8815468" y="10923098"/>
                </a:lnTo>
                <a:lnTo>
                  <a:pt x="0" y="10923098"/>
                </a:lnTo>
                <a:lnTo>
                  <a:pt x="0" y="0"/>
                </a:lnTo>
                <a:close/>
              </a:path>
            </a:pathLst>
          </a:custGeom>
          <a:blipFill>
            <a:blip r:embed="rId7"/>
            <a:stretch>
              <a:fillRect l="-24194"/>
            </a:stretch>
          </a:blipFill>
        </p:spPr>
        <p:txBody>
          <a:bodyPr/>
          <a:lstStyle/>
          <a:p>
            <a:endParaRPr lang="en-US"/>
          </a:p>
        </p:txBody>
      </p:sp>
      <p:sp>
        <p:nvSpPr>
          <p:cNvPr id="11" name="Freeform 11"/>
          <p:cNvSpPr/>
          <p:nvPr/>
        </p:nvSpPr>
        <p:spPr>
          <a:xfrm>
            <a:off x="13308788" y="1907307"/>
            <a:ext cx="6414553" cy="12492320"/>
          </a:xfrm>
          <a:custGeom>
            <a:avLst/>
            <a:gdLst/>
            <a:ahLst/>
            <a:cxnLst/>
            <a:rect l="l" t="t" r="r" b="b"/>
            <a:pathLst>
              <a:path w="6414553" h="12492320">
                <a:moveTo>
                  <a:pt x="0" y="0"/>
                </a:moveTo>
                <a:lnTo>
                  <a:pt x="6414553" y="0"/>
                </a:lnTo>
                <a:lnTo>
                  <a:pt x="6414553" y="12492321"/>
                </a:lnTo>
                <a:lnTo>
                  <a:pt x="0" y="12492321"/>
                </a:lnTo>
                <a:lnTo>
                  <a:pt x="0" y="0"/>
                </a:lnTo>
                <a:close/>
              </a:path>
            </a:pathLst>
          </a:custGeom>
          <a:blipFill>
            <a:blip r:embed="rId8"/>
            <a:stretch>
              <a:fillRect l="-29833"/>
            </a:stretch>
          </a:blipFill>
        </p:spPr>
        <p:txBody>
          <a:bodyPr/>
          <a:lstStyle/>
          <a:p>
            <a:endParaRPr lang="en-US"/>
          </a:p>
        </p:txBody>
      </p:sp>
      <p:grpSp>
        <p:nvGrpSpPr>
          <p:cNvPr id="12" name="Group 12"/>
          <p:cNvGrpSpPr/>
          <p:nvPr/>
        </p:nvGrpSpPr>
        <p:grpSpPr>
          <a:xfrm>
            <a:off x="7237045" y="1572328"/>
            <a:ext cx="8445250" cy="2395860"/>
            <a:chOff x="0" y="-141294"/>
            <a:chExt cx="11260333" cy="3194480"/>
          </a:xfrm>
        </p:grpSpPr>
        <p:sp>
          <p:nvSpPr>
            <p:cNvPr id="13" name="AutoShape 13"/>
            <p:cNvSpPr/>
            <p:nvPr/>
          </p:nvSpPr>
          <p:spPr>
            <a:xfrm>
              <a:off x="7630489" y="2175693"/>
              <a:ext cx="1719200" cy="877493"/>
            </a:xfrm>
            <a:prstGeom prst="line">
              <a:avLst/>
            </a:prstGeom>
            <a:ln w="76200" cap="rnd">
              <a:solidFill>
                <a:srgbClr val="5E6472"/>
              </a:solidFill>
              <a:prstDash val="solid"/>
              <a:headEnd type="none" w="sm" len="sm"/>
              <a:tailEnd type="none" w="sm" len="sm"/>
            </a:ln>
          </p:spPr>
          <p:txBody>
            <a:bodyPr/>
            <a:lstStyle/>
            <a:p>
              <a:endParaRPr lang="en-US"/>
            </a:p>
          </p:txBody>
        </p:sp>
        <p:grpSp>
          <p:nvGrpSpPr>
            <p:cNvPr id="14" name="Group 14"/>
            <p:cNvGrpSpPr/>
            <p:nvPr/>
          </p:nvGrpSpPr>
          <p:grpSpPr>
            <a:xfrm>
              <a:off x="0" y="-141294"/>
              <a:ext cx="11260333" cy="2841612"/>
              <a:chOff x="0" y="-27910"/>
              <a:chExt cx="2224263" cy="561306"/>
            </a:xfrm>
          </p:grpSpPr>
          <p:sp>
            <p:nvSpPr>
              <p:cNvPr id="15" name="Freeform 15"/>
              <p:cNvSpPr/>
              <p:nvPr/>
            </p:nvSpPr>
            <p:spPr>
              <a:xfrm>
                <a:off x="0" y="0"/>
                <a:ext cx="2224263" cy="504156"/>
              </a:xfrm>
              <a:custGeom>
                <a:avLst/>
                <a:gdLst/>
                <a:ahLst/>
                <a:cxnLst/>
                <a:rect l="l" t="t" r="r" b="b"/>
                <a:pathLst>
                  <a:path w="2224263" h="504156">
                    <a:moveTo>
                      <a:pt x="46753" y="0"/>
                    </a:moveTo>
                    <a:lnTo>
                      <a:pt x="2177511" y="0"/>
                    </a:lnTo>
                    <a:cubicBezTo>
                      <a:pt x="2189910" y="0"/>
                      <a:pt x="2201802" y="4926"/>
                      <a:pt x="2210570" y="13694"/>
                    </a:cubicBezTo>
                    <a:cubicBezTo>
                      <a:pt x="2219338" y="22461"/>
                      <a:pt x="2224263" y="34353"/>
                      <a:pt x="2224263" y="46753"/>
                    </a:cubicBezTo>
                    <a:lnTo>
                      <a:pt x="2224263" y="457403"/>
                    </a:lnTo>
                    <a:cubicBezTo>
                      <a:pt x="2224263" y="483224"/>
                      <a:pt x="2203332" y="504156"/>
                      <a:pt x="2177511" y="504156"/>
                    </a:cubicBezTo>
                    <a:lnTo>
                      <a:pt x="46753" y="504156"/>
                    </a:lnTo>
                    <a:cubicBezTo>
                      <a:pt x="34353" y="504156"/>
                      <a:pt x="22461" y="499230"/>
                      <a:pt x="13694" y="490463"/>
                    </a:cubicBezTo>
                    <a:cubicBezTo>
                      <a:pt x="4926" y="481695"/>
                      <a:pt x="0" y="469803"/>
                      <a:pt x="0" y="457403"/>
                    </a:cubicBezTo>
                    <a:lnTo>
                      <a:pt x="0" y="46753"/>
                    </a:lnTo>
                    <a:cubicBezTo>
                      <a:pt x="0" y="34353"/>
                      <a:pt x="4926" y="22461"/>
                      <a:pt x="13694" y="13694"/>
                    </a:cubicBezTo>
                    <a:cubicBezTo>
                      <a:pt x="22461" y="4926"/>
                      <a:pt x="34353" y="0"/>
                      <a:pt x="46753" y="0"/>
                    </a:cubicBezTo>
                    <a:close/>
                  </a:path>
                </a:pathLst>
              </a:custGeom>
              <a:solidFill>
                <a:srgbClr val="FEFAF6"/>
              </a:solidFill>
              <a:ln w="66675" cap="rnd">
                <a:solidFill>
                  <a:srgbClr val="5E6472"/>
                </a:solidFill>
                <a:prstDash val="solid"/>
                <a:round/>
              </a:ln>
            </p:spPr>
            <p:txBody>
              <a:bodyPr/>
              <a:lstStyle/>
              <a:p>
                <a:endParaRPr lang="en-US"/>
              </a:p>
            </p:txBody>
          </p:sp>
          <p:sp>
            <p:nvSpPr>
              <p:cNvPr id="16" name="TextBox 16"/>
              <p:cNvSpPr txBox="1"/>
              <p:nvPr/>
            </p:nvSpPr>
            <p:spPr>
              <a:xfrm>
                <a:off x="0" y="-27910"/>
                <a:ext cx="2224263" cy="561306"/>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Our hospital requires continuous monitoring for patients with a prior C-section because it’s the safest way we know to reduce risks for you and your baby. I know that might not be what you hoped, but we are committed to working with you to make it as comfortable as possible.</a:t>
                </a:r>
              </a:p>
            </p:txBody>
          </p:sp>
        </p:grpSp>
      </p:grpSp>
      <p:grpSp>
        <p:nvGrpSpPr>
          <p:cNvPr id="17" name="Group 17"/>
          <p:cNvGrpSpPr/>
          <p:nvPr/>
        </p:nvGrpSpPr>
        <p:grpSpPr>
          <a:xfrm>
            <a:off x="9371423" y="9003907"/>
            <a:ext cx="8916577" cy="1415419"/>
            <a:chOff x="0" y="-41046"/>
            <a:chExt cx="2348399" cy="372785"/>
          </a:xfrm>
        </p:grpSpPr>
        <p:sp>
          <p:nvSpPr>
            <p:cNvPr id="18" name="Freeform 18"/>
            <p:cNvSpPr/>
            <p:nvPr/>
          </p:nvSpPr>
          <p:spPr>
            <a:xfrm>
              <a:off x="0" y="0"/>
              <a:ext cx="2348399" cy="306110"/>
            </a:xfrm>
            <a:custGeom>
              <a:avLst/>
              <a:gdLst/>
              <a:ahLst/>
              <a:cxnLst/>
              <a:rect l="l" t="t" r="r" b="b"/>
              <a:pathLst>
                <a:path w="2348399" h="306110">
                  <a:moveTo>
                    <a:pt x="0" y="0"/>
                  </a:moveTo>
                  <a:lnTo>
                    <a:pt x="2348399" y="0"/>
                  </a:lnTo>
                  <a:lnTo>
                    <a:pt x="2348399" y="306110"/>
                  </a:lnTo>
                  <a:lnTo>
                    <a:pt x="0" y="306110"/>
                  </a:lnTo>
                  <a:close/>
                </a:path>
              </a:pathLst>
            </a:custGeom>
            <a:solidFill>
              <a:srgbClr val="FEFAF6"/>
            </a:solidFill>
          </p:spPr>
          <p:txBody>
            <a:bodyPr/>
            <a:lstStyle/>
            <a:p>
              <a:endParaRPr lang="en-US"/>
            </a:p>
          </p:txBody>
        </p:sp>
        <p:sp>
          <p:nvSpPr>
            <p:cNvPr id="19" name="TextBox 19"/>
            <p:cNvSpPr txBox="1"/>
            <p:nvPr/>
          </p:nvSpPr>
          <p:spPr>
            <a:xfrm>
              <a:off x="0" y="-41046"/>
              <a:ext cx="2348399" cy="372785"/>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Patient nods slowly but still looks concerned. </a:t>
              </a:r>
            </a:p>
          </p:txBody>
        </p:sp>
      </p:grpSp>
      <p:grpSp>
        <p:nvGrpSpPr>
          <p:cNvPr id="20" name="Group 20"/>
          <p:cNvGrpSpPr/>
          <p:nvPr/>
        </p:nvGrpSpPr>
        <p:grpSpPr>
          <a:xfrm>
            <a:off x="0" y="129780"/>
            <a:ext cx="5509703" cy="1150567"/>
            <a:chOff x="0" y="-22233"/>
            <a:chExt cx="1590996" cy="332241"/>
          </a:xfrm>
        </p:grpSpPr>
        <p:sp>
          <p:nvSpPr>
            <p:cNvPr id="21" name="Freeform 21"/>
            <p:cNvSpPr/>
            <p:nvPr/>
          </p:nvSpPr>
          <p:spPr>
            <a:xfrm>
              <a:off x="0" y="0"/>
              <a:ext cx="1590996" cy="284616"/>
            </a:xfrm>
            <a:custGeom>
              <a:avLst/>
              <a:gdLst/>
              <a:ahLst/>
              <a:cxnLst/>
              <a:rect l="l" t="t" r="r" b="b"/>
              <a:pathLst>
                <a:path w="1590996" h="284616">
                  <a:moveTo>
                    <a:pt x="71662" y="0"/>
                  </a:moveTo>
                  <a:lnTo>
                    <a:pt x="1519333" y="0"/>
                  </a:lnTo>
                  <a:cubicBezTo>
                    <a:pt x="1538339" y="0"/>
                    <a:pt x="1556567" y="7550"/>
                    <a:pt x="1570006" y="20989"/>
                  </a:cubicBezTo>
                  <a:cubicBezTo>
                    <a:pt x="1583445" y="34429"/>
                    <a:pt x="1590996" y="52656"/>
                    <a:pt x="1590996" y="71662"/>
                  </a:cubicBezTo>
                  <a:lnTo>
                    <a:pt x="1590996" y="212953"/>
                  </a:lnTo>
                  <a:cubicBezTo>
                    <a:pt x="1590996" y="252531"/>
                    <a:pt x="1558911" y="284616"/>
                    <a:pt x="1519333" y="284616"/>
                  </a:cubicBezTo>
                  <a:lnTo>
                    <a:pt x="71662" y="284616"/>
                  </a:lnTo>
                  <a:cubicBezTo>
                    <a:pt x="52656" y="284616"/>
                    <a:pt x="34429" y="277065"/>
                    <a:pt x="20989" y="263626"/>
                  </a:cubicBezTo>
                  <a:cubicBezTo>
                    <a:pt x="7550" y="250187"/>
                    <a:pt x="0" y="231959"/>
                    <a:pt x="0" y="212953"/>
                  </a:cubicBezTo>
                  <a:lnTo>
                    <a:pt x="0" y="71662"/>
                  </a:lnTo>
                  <a:cubicBezTo>
                    <a:pt x="0" y="32084"/>
                    <a:pt x="32084" y="0"/>
                    <a:pt x="71662" y="0"/>
                  </a:cubicBezTo>
                  <a:close/>
                </a:path>
              </a:pathLst>
            </a:custGeom>
            <a:solidFill>
              <a:srgbClr val="B8F2E6"/>
            </a:solidFill>
            <a:ln w="38100" cap="rnd">
              <a:solidFill>
                <a:srgbClr val="5E6472"/>
              </a:solidFill>
              <a:prstDash val="solid"/>
              <a:round/>
            </a:ln>
          </p:spPr>
          <p:txBody>
            <a:bodyPr/>
            <a:lstStyle/>
            <a:p>
              <a:endParaRPr lang="en-US"/>
            </a:p>
          </p:txBody>
        </p:sp>
        <p:sp>
          <p:nvSpPr>
            <p:cNvPr id="22" name="TextBox 22"/>
            <p:cNvSpPr txBox="1"/>
            <p:nvPr/>
          </p:nvSpPr>
          <p:spPr>
            <a:xfrm>
              <a:off x="0" y="-22233"/>
              <a:ext cx="1590996"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AUTONOMY: RESPECT</a:t>
              </a: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4281879" y="3286927"/>
            <a:ext cx="10500110" cy="7000073"/>
          </a:xfrm>
          <a:custGeom>
            <a:avLst/>
            <a:gdLst/>
            <a:ahLst/>
            <a:cxnLst/>
            <a:rect l="l" t="t" r="r" b="b"/>
            <a:pathLst>
              <a:path w="10500110" h="7000073">
                <a:moveTo>
                  <a:pt x="0" y="0"/>
                </a:moveTo>
                <a:lnTo>
                  <a:pt x="10500110" y="0"/>
                </a:lnTo>
                <a:lnTo>
                  <a:pt x="10500110" y="7000073"/>
                </a:lnTo>
                <a:lnTo>
                  <a:pt x="0" y="7000073"/>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148125" y="1402410"/>
            <a:ext cx="3162951" cy="1570594"/>
            <a:chOff x="0" y="-28243"/>
            <a:chExt cx="833041" cy="413654"/>
          </a:xfrm>
        </p:grpSpPr>
        <p:sp>
          <p:nvSpPr>
            <p:cNvPr id="5" name="Freeform 5"/>
            <p:cNvSpPr/>
            <p:nvPr/>
          </p:nvSpPr>
          <p:spPr>
            <a:xfrm>
              <a:off x="0" y="0"/>
              <a:ext cx="833041" cy="356504"/>
            </a:xfrm>
            <a:custGeom>
              <a:avLst/>
              <a:gdLst/>
              <a:ahLst/>
              <a:cxnLst/>
              <a:rect l="l" t="t" r="r" b="b"/>
              <a:pathLst>
                <a:path w="833041" h="356504">
                  <a:moveTo>
                    <a:pt x="124832" y="0"/>
                  </a:moveTo>
                  <a:lnTo>
                    <a:pt x="708209" y="0"/>
                  </a:lnTo>
                  <a:cubicBezTo>
                    <a:pt x="741316" y="0"/>
                    <a:pt x="773068" y="13152"/>
                    <a:pt x="796478" y="36562"/>
                  </a:cubicBezTo>
                  <a:cubicBezTo>
                    <a:pt x="819889" y="59973"/>
                    <a:pt x="833041" y="91725"/>
                    <a:pt x="833041" y="124832"/>
                  </a:cubicBezTo>
                  <a:lnTo>
                    <a:pt x="833041" y="231672"/>
                  </a:lnTo>
                  <a:cubicBezTo>
                    <a:pt x="833041" y="264780"/>
                    <a:pt x="819889" y="296531"/>
                    <a:pt x="796478" y="319942"/>
                  </a:cubicBezTo>
                  <a:cubicBezTo>
                    <a:pt x="773068" y="343352"/>
                    <a:pt x="741316" y="356504"/>
                    <a:pt x="708209" y="356504"/>
                  </a:cubicBezTo>
                  <a:lnTo>
                    <a:pt x="124832" y="356504"/>
                  </a:lnTo>
                  <a:cubicBezTo>
                    <a:pt x="55889" y="356504"/>
                    <a:pt x="0" y="300615"/>
                    <a:pt x="0" y="231672"/>
                  </a:cubicBezTo>
                  <a:lnTo>
                    <a:pt x="0" y="124832"/>
                  </a:lnTo>
                  <a:cubicBezTo>
                    <a:pt x="0" y="91725"/>
                    <a:pt x="13152" y="59973"/>
                    <a:pt x="36562" y="36562"/>
                  </a:cubicBezTo>
                  <a:cubicBezTo>
                    <a:pt x="59973" y="13152"/>
                    <a:pt x="91725" y="0"/>
                    <a:pt x="124832" y="0"/>
                  </a:cubicBezTo>
                  <a:close/>
                </a:path>
              </a:pathLst>
            </a:custGeom>
            <a:solidFill>
              <a:srgbClr val="FEFAF6"/>
            </a:solidFill>
            <a:ln w="66675" cap="rnd">
              <a:solidFill>
                <a:srgbClr val="B8F2E6"/>
              </a:solidFill>
              <a:prstDash val="solid"/>
              <a:round/>
            </a:ln>
          </p:spPr>
          <p:txBody>
            <a:bodyPr/>
            <a:lstStyle/>
            <a:p>
              <a:endParaRPr lang="en-US"/>
            </a:p>
          </p:txBody>
        </p:sp>
        <p:sp>
          <p:nvSpPr>
            <p:cNvPr id="6" name="TextBox 6"/>
            <p:cNvSpPr txBox="1"/>
            <p:nvPr/>
          </p:nvSpPr>
          <p:spPr>
            <a:xfrm>
              <a:off x="0" y="-28243"/>
              <a:ext cx="833041" cy="413654"/>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I want to move around. It hurts to lie still.</a:t>
              </a:r>
            </a:p>
          </p:txBody>
        </p:sp>
      </p:grpSp>
      <p:sp>
        <p:nvSpPr>
          <p:cNvPr id="7" name="Freeform 7"/>
          <p:cNvSpPr/>
          <p:nvPr/>
        </p:nvSpPr>
        <p:spPr>
          <a:xfrm>
            <a:off x="3510919" y="3100541"/>
            <a:ext cx="6791098" cy="7186459"/>
          </a:xfrm>
          <a:custGeom>
            <a:avLst/>
            <a:gdLst/>
            <a:ahLst/>
            <a:cxnLst/>
            <a:rect l="l" t="t" r="r" b="b"/>
            <a:pathLst>
              <a:path w="6791098" h="7186459">
                <a:moveTo>
                  <a:pt x="0" y="0"/>
                </a:moveTo>
                <a:lnTo>
                  <a:pt x="6791098" y="0"/>
                </a:lnTo>
                <a:lnTo>
                  <a:pt x="6791098" y="7186459"/>
                </a:lnTo>
                <a:lnTo>
                  <a:pt x="0" y="7186459"/>
                </a:lnTo>
                <a:lnTo>
                  <a:pt x="0" y="0"/>
                </a:lnTo>
                <a:close/>
              </a:path>
            </a:pathLst>
          </a:custGeom>
          <a:blipFill>
            <a:blip r:embed="rId5"/>
            <a:stretch>
              <a:fillRect l="-58657"/>
            </a:stretch>
          </a:blipFill>
        </p:spPr>
        <p:txBody>
          <a:bodyPr/>
          <a:lstStyle/>
          <a:p>
            <a:endParaRPr lang="en-US"/>
          </a:p>
        </p:txBody>
      </p:sp>
      <p:sp>
        <p:nvSpPr>
          <p:cNvPr id="8" name="Freeform 8"/>
          <p:cNvSpPr/>
          <p:nvPr/>
        </p:nvSpPr>
        <p:spPr>
          <a:xfrm>
            <a:off x="8260124" y="2343058"/>
            <a:ext cx="8815468" cy="10923098"/>
          </a:xfrm>
          <a:custGeom>
            <a:avLst/>
            <a:gdLst/>
            <a:ahLst/>
            <a:cxnLst/>
            <a:rect l="l" t="t" r="r" b="b"/>
            <a:pathLst>
              <a:path w="8815468" h="10923098">
                <a:moveTo>
                  <a:pt x="0" y="0"/>
                </a:moveTo>
                <a:lnTo>
                  <a:pt x="8815468" y="0"/>
                </a:lnTo>
                <a:lnTo>
                  <a:pt x="8815468" y="10923098"/>
                </a:lnTo>
                <a:lnTo>
                  <a:pt x="0" y="10923098"/>
                </a:lnTo>
                <a:lnTo>
                  <a:pt x="0" y="0"/>
                </a:lnTo>
                <a:close/>
              </a:path>
            </a:pathLst>
          </a:custGeom>
          <a:blipFill>
            <a:blip r:embed="rId6"/>
            <a:stretch>
              <a:fillRect l="-24194"/>
            </a:stretch>
          </a:blipFill>
        </p:spPr>
        <p:txBody>
          <a:bodyPr/>
          <a:lstStyle/>
          <a:p>
            <a:endParaRPr lang="en-US"/>
          </a:p>
        </p:txBody>
      </p:sp>
      <p:sp>
        <p:nvSpPr>
          <p:cNvPr id="9" name="Freeform 9"/>
          <p:cNvSpPr/>
          <p:nvPr/>
        </p:nvSpPr>
        <p:spPr>
          <a:xfrm>
            <a:off x="13308788" y="1907307"/>
            <a:ext cx="6414553" cy="12492320"/>
          </a:xfrm>
          <a:custGeom>
            <a:avLst/>
            <a:gdLst/>
            <a:ahLst/>
            <a:cxnLst/>
            <a:rect l="l" t="t" r="r" b="b"/>
            <a:pathLst>
              <a:path w="6414553" h="12492320">
                <a:moveTo>
                  <a:pt x="0" y="0"/>
                </a:moveTo>
                <a:lnTo>
                  <a:pt x="6414553" y="0"/>
                </a:lnTo>
                <a:lnTo>
                  <a:pt x="6414553" y="12492321"/>
                </a:lnTo>
                <a:lnTo>
                  <a:pt x="0" y="12492321"/>
                </a:lnTo>
                <a:lnTo>
                  <a:pt x="0" y="0"/>
                </a:lnTo>
                <a:close/>
              </a:path>
            </a:pathLst>
          </a:custGeom>
          <a:blipFill>
            <a:blip r:embed="rId7"/>
            <a:stretch>
              <a:fillRect l="-29833"/>
            </a:stretch>
          </a:blipFill>
        </p:spPr>
        <p:txBody>
          <a:bodyPr/>
          <a:lstStyle/>
          <a:p>
            <a:endParaRPr lang="en-US"/>
          </a:p>
        </p:txBody>
      </p:sp>
      <p:grpSp>
        <p:nvGrpSpPr>
          <p:cNvPr id="10" name="Group 10"/>
          <p:cNvGrpSpPr/>
          <p:nvPr/>
        </p:nvGrpSpPr>
        <p:grpSpPr>
          <a:xfrm>
            <a:off x="148125" y="2791108"/>
            <a:ext cx="3018672" cy="1500708"/>
            <a:chOff x="0" y="0"/>
            <a:chExt cx="4024896" cy="2000944"/>
          </a:xfrm>
        </p:grpSpPr>
        <p:sp>
          <p:nvSpPr>
            <p:cNvPr id="12" name="AutoShape 12"/>
            <p:cNvSpPr/>
            <p:nvPr/>
          </p:nvSpPr>
          <p:spPr>
            <a:xfrm>
              <a:off x="1161306" y="0"/>
              <a:ext cx="0" cy="405071"/>
            </a:xfrm>
            <a:prstGeom prst="line">
              <a:avLst/>
            </a:prstGeom>
            <a:ln w="76200" cap="rnd">
              <a:solidFill>
                <a:srgbClr val="B8F2E6"/>
              </a:solidFill>
              <a:prstDash val="solid"/>
              <a:headEnd type="none" w="sm" len="sm"/>
              <a:tailEnd type="none" w="sm" len="sm"/>
            </a:ln>
          </p:spPr>
          <p:txBody>
            <a:bodyPr/>
            <a:lstStyle/>
            <a:p>
              <a:endParaRPr lang="en-US"/>
            </a:p>
          </p:txBody>
        </p:sp>
        <p:sp>
          <p:nvSpPr>
            <p:cNvPr id="11" name="AutoShape 11"/>
            <p:cNvSpPr/>
            <p:nvPr/>
          </p:nvSpPr>
          <p:spPr>
            <a:xfrm>
              <a:off x="1410100" y="1190160"/>
              <a:ext cx="1204696" cy="810784"/>
            </a:xfrm>
            <a:prstGeom prst="line">
              <a:avLst/>
            </a:prstGeom>
            <a:ln w="76200" cap="rnd">
              <a:solidFill>
                <a:srgbClr val="B8F2E6"/>
              </a:solidFill>
              <a:prstDash val="solid"/>
              <a:headEnd type="none" w="sm" len="sm"/>
              <a:tailEnd type="none" w="sm" len="sm"/>
            </a:ln>
          </p:spPr>
          <p:txBody>
            <a:bodyPr/>
            <a:lstStyle/>
            <a:p>
              <a:endParaRPr lang="en-US"/>
            </a:p>
          </p:txBody>
        </p:sp>
        <p:grpSp>
          <p:nvGrpSpPr>
            <p:cNvPr id="13" name="Group 13"/>
            <p:cNvGrpSpPr/>
            <p:nvPr/>
          </p:nvGrpSpPr>
          <p:grpSpPr>
            <a:xfrm>
              <a:off x="0" y="112248"/>
              <a:ext cx="4024896" cy="1547813"/>
              <a:chOff x="0" y="-28575"/>
              <a:chExt cx="795041" cy="305741"/>
            </a:xfrm>
          </p:grpSpPr>
          <p:sp>
            <p:nvSpPr>
              <p:cNvPr id="14" name="Freeform 14"/>
              <p:cNvSpPr/>
              <p:nvPr/>
            </p:nvSpPr>
            <p:spPr>
              <a:xfrm>
                <a:off x="0" y="0"/>
                <a:ext cx="795041" cy="248591"/>
              </a:xfrm>
              <a:custGeom>
                <a:avLst/>
                <a:gdLst/>
                <a:ahLst/>
                <a:cxnLst/>
                <a:rect l="l" t="t" r="r" b="b"/>
                <a:pathLst>
                  <a:path w="795041" h="248591">
                    <a:moveTo>
                      <a:pt x="124295" y="0"/>
                    </a:moveTo>
                    <a:lnTo>
                      <a:pt x="670746" y="0"/>
                    </a:lnTo>
                    <a:cubicBezTo>
                      <a:pt x="703711" y="0"/>
                      <a:pt x="735326" y="13095"/>
                      <a:pt x="758636" y="36405"/>
                    </a:cubicBezTo>
                    <a:cubicBezTo>
                      <a:pt x="781946" y="59715"/>
                      <a:pt x="795041" y="91330"/>
                      <a:pt x="795041" y="124295"/>
                    </a:cubicBezTo>
                    <a:lnTo>
                      <a:pt x="795041" y="124295"/>
                    </a:lnTo>
                    <a:cubicBezTo>
                      <a:pt x="795041" y="192942"/>
                      <a:pt x="739392" y="248591"/>
                      <a:pt x="670746" y="248591"/>
                    </a:cubicBezTo>
                    <a:lnTo>
                      <a:pt x="124295" y="248591"/>
                    </a:lnTo>
                    <a:cubicBezTo>
                      <a:pt x="55649" y="248591"/>
                      <a:pt x="0" y="192942"/>
                      <a:pt x="0" y="124295"/>
                    </a:cubicBezTo>
                    <a:lnTo>
                      <a:pt x="0" y="124295"/>
                    </a:lnTo>
                    <a:cubicBezTo>
                      <a:pt x="0" y="55649"/>
                      <a:pt x="55649" y="0"/>
                      <a:pt x="124295" y="0"/>
                    </a:cubicBezTo>
                    <a:close/>
                  </a:path>
                </a:pathLst>
              </a:custGeom>
              <a:solidFill>
                <a:srgbClr val="FEFAF6"/>
              </a:solidFill>
              <a:ln w="66675" cap="rnd">
                <a:solidFill>
                  <a:srgbClr val="B8F2E6"/>
                </a:solidFill>
                <a:prstDash val="solid"/>
                <a:round/>
              </a:ln>
            </p:spPr>
            <p:txBody>
              <a:bodyPr/>
              <a:lstStyle/>
              <a:p>
                <a:endParaRPr lang="en-US"/>
              </a:p>
            </p:txBody>
          </p:sp>
          <p:sp>
            <p:nvSpPr>
              <p:cNvPr id="15" name="TextBox 15"/>
              <p:cNvSpPr txBox="1"/>
              <p:nvPr/>
            </p:nvSpPr>
            <p:spPr>
              <a:xfrm>
                <a:off x="0" y="-28575"/>
                <a:ext cx="795041" cy="305741"/>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Yes, I’d like that.</a:t>
                </a:r>
              </a:p>
            </p:txBody>
          </p:sp>
        </p:grpSp>
      </p:grpSp>
      <p:grpSp>
        <p:nvGrpSpPr>
          <p:cNvPr id="16" name="Group 16"/>
          <p:cNvGrpSpPr/>
          <p:nvPr/>
        </p:nvGrpSpPr>
        <p:grpSpPr>
          <a:xfrm>
            <a:off x="10454963" y="1322384"/>
            <a:ext cx="6620629" cy="2539204"/>
            <a:chOff x="0" y="855"/>
            <a:chExt cx="8827506" cy="3385605"/>
          </a:xfrm>
        </p:grpSpPr>
        <p:sp>
          <p:nvSpPr>
            <p:cNvPr id="17" name="AutoShape 17"/>
            <p:cNvSpPr/>
            <p:nvPr/>
          </p:nvSpPr>
          <p:spPr>
            <a:xfrm>
              <a:off x="3948585" y="2432626"/>
              <a:ext cx="1337492" cy="953834"/>
            </a:xfrm>
            <a:prstGeom prst="line">
              <a:avLst/>
            </a:prstGeom>
            <a:ln w="76200" cap="rnd">
              <a:solidFill>
                <a:srgbClr val="5E6472"/>
              </a:solidFill>
              <a:prstDash val="solid"/>
              <a:headEnd type="none" w="sm" len="sm"/>
              <a:tailEnd type="none" w="sm" len="sm"/>
            </a:ln>
          </p:spPr>
          <p:txBody>
            <a:bodyPr/>
            <a:lstStyle/>
            <a:p>
              <a:endParaRPr lang="en-US"/>
            </a:p>
          </p:txBody>
        </p:sp>
        <p:grpSp>
          <p:nvGrpSpPr>
            <p:cNvPr id="18" name="Group 18"/>
            <p:cNvGrpSpPr/>
            <p:nvPr/>
          </p:nvGrpSpPr>
          <p:grpSpPr>
            <a:xfrm>
              <a:off x="0" y="353924"/>
              <a:ext cx="8827506" cy="2491383"/>
              <a:chOff x="0" y="-27661"/>
              <a:chExt cx="1743705" cy="492125"/>
            </a:xfrm>
          </p:grpSpPr>
          <p:sp>
            <p:nvSpPr>
              <p:cNvPr id="19" name="Freeform 19"/>
              <p:cNvSpPr/>
              <p:nvPr/>
            </p:nvSpPr>
            <p:spPr>
              <a:xfrm>
                <a:off x="0" y="0"/>
                <a:ext cx="1743705" cy="434975"/>
              </a:xfrm>
              <a:custGeom>
                <a:avLst/>
                <a:gdLst/>
                <a:ahLst/>
                <a:cxnLst/>
                <a:rect l="l" t="t" r="r" b="b"/>
                <a:pathLst>
                  <a:path w="1743705" h="434975">
                    <a:moveTo>
                      <a:pt x="59638" y="0"/>
                    </a:moveTo>
                    <a:lnTo>
                      <a:pt x="1684067" y="0"/>
                    </a:lnTo>
                    <a:cubicBezTo>
                      <a:pt x="1717004" y="0"/>
                      <a:pt x="1743705" y="26701"/>
                      <a:pt x="1743705" y="59638"/>
                    </a:cubicBezTo>
                    <a:lnTo>
                      <a:pt x="1743705" y="375338"/>
                    </a:lnTo>
                    <a:cubicBezTo>
                      <a:pt x="1743705" y="391154"/>
                      <a:pt x="1737422" y="406323"/>
                      <a:pt x="1726237" y="417508"/>
                    </a:cubicBezTo>
                    <a:cubicBezTo>
                      <a:pt x="1715053" y="428692"/>
                      <a:pt x="1699884" y="434975"/>
                      <a:pt x="1684067" y="434975"/>
                    </a:cubicBezTo>
                    <a:lnTo>
                      <a:pt x="59638" y="434975"/>
                    </a:lnTo>
                    <a:cubicBezTo>
                      <a:pt x="43821" y="434975"/>
                      <a:pt x="28652" y="428692"/>
                      <a:pt x="17467" y="417508"/>
                    </a:cubicBezTo>
                    <a:cubicBezTo>
                      <a:pt x="6283" y="406323"/>
                      <a:pt x="0" y="391154"/>
                      <a:pt x="0" y="375338"/>
                    </a:cubicBezTo>
                    <a:lnTo>
                      <a:pt x="0" y="59638"/>
                    </a:lnTo>
                    <a:cubicBezTo>
                      <a:pt x="0" y="43821"/>
                      <a:pt x="6283" y="28652"/>
                      <a:pt x="17467" y="17467"/>
                    </a:cubicBezTo>
                    <a:cubicBezTo>
                      <a:pt x="28652" y="6283"/>
                      <a:pt x="43821" y="0"/>
                      <a:pt x="59638" y="0"/>
                    </a:cubicBezTo>
                    <a:close/>
                  </a:path>
                </a:pathLst>
              </a:custGeom>
              <a:solidFill>
                <a:srgbClr val="FEFAF6"/>
              </a:solidFill>
              <a:ln w="66675" cap="rnd">
                <a:solidFill>
                  <a:srgbClr val="5E6472"/>
                </a:solidFill>
                <a:prstDash val="solid"/>
                <a:round/>
              </a:ln>
            </p:spPr>
            <p:txBody>
              <a:bodyPr/>
              <a:lstStyle/>
              <a:p>
                <a:endParaRPr lang="en-US"/>
              </a:p>
            </p:txBody>
          </p:sp>
          <p:sp>
            <p:nvSpPr>
              <p:cNvPr id="20" name="TextBox 20"/>
              <p:cNvSpPr txBox="1"/>
              <p:nvPr/>
            </p:nvSpPr>
            <p:spPr>
              <a:xfrm>
                <a:off x="0" y="-27661"/>
                <a:ext cx="1743705" cy="49212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That makes sense. Thank you for telling us. There are still some options we can try—wireless monitors or different positions that allow you some movement. Would you like us to show you?</a:t>
                </a:r>
              </a:p>
            </p:txBody>
          </p:sp>
        </p:grpSp>
        <p:sp>
          <p:nvSpPr>
            <p:cNvPr id="21" name="AutoShape 21"/>
            <p:cNvSpPr/>
            <p:nvPr/>
          </p:nvSpPr>
          <p:spPr>
            <a:xfrm flipH="1">
              <a:off x="6245572" y="855"/>
              <a:ext cx="11211" cy="499361"/>
            </a:xfrm>
            <a:prstGeom prst="line">
              <a:avLst/>
            </a:prstGeom>
            <a:ln w="76200" cap="rnd">
              <a:solidFill>
                <a:srgbClr val="5E6472"/>
              </a:solidFill>
              <a:prstDash val="solid"/>
              <a:headEnd type="none" w="sm" len="sm"/>
              <a:tailEnd type="none" w="sm" len="sm"/>
            </a:ln>
          </p:spPr>
          <p:txBody>
            <a:bodyPr/>
            <a:lstStyle/>
            <a:p>
              <a:endParaRPr lang="en-US"/>
            </a:p>
          </p:txBody>
        </p:sp>
      </p:grpSp>
      <p:grpSp>
        <p:nvGrpSpPr>
          <p:cNvPr id="22" name="Group 22"/>
          <p:cNvGrpSpPr/>
          <p:nvPr/>
        </p:nvGrpSpPr>
        <p:grpSpPr>
          <a:xfrm>
            <a:off x="9502571" y="102475"/>
            <a:ext cx="7612434" cy="1498454"/>
            <a:chOff x="0" y="-33108"/>
            <a:chExt cx="2004921" cy="394655"/>
          </a:xfrm>
        </p:grpSpPr>
        <p:sp>
          <p:nvSpPr>
            <p:cNvPr id="23" name="Freeform 23"/>
            <p:cNvSpPr/>
            <p:nvPr/>
          </p:nvSpPr>
          <p:spPr>
            <a:xfrm>
              <a:off x="0" y="0"/>
              <a:ext cx="2004921" cy="337505"/>
            </a:xfrm>
            <a:custGeom>
              <a:avLst/>
              <a:gdLst/>
              <a:ahLst/>
              <a:cxnLst/>
              <a:rect l="l" t="t" r="r" b="b"/>
              <a:pathLst>
                <a:path w="2004921" h="337505">
                  <a:moveTo>
                    <a:pt x="51867" y="0"/>
                  </a:moveTo>
                  <a:lnTo>
                    <a:pt x="1953053" y="0"/>
                  </a:lnTo>
                  <a:cubicBezTo>
                    <a:pt x="1981699" y="0"/>
                    <a:pt x="2004921" y="23222"/>
                    <a:pt x="2004921" y="51867"/>
                  </a:cubicBezTo>
                  <a:lnTo>
                    <a:pt x="2004921" y="285637"/>
                  </a:lnTo>
                  <a:cubicBezTo>
                    <a:pt x="2004921" y="299393"/>
                    <a:pt x="1999456" y="312586"/>
                    <a:pt x="1989729" y="322313"/>
                  </a:cubicBezTo>
                  <a:cubicBezTo>
                    <a:pt x="1980002" y="332040"/>
                    <a:pt x="1966809" y="337505"/>
                    <a:pt x="1953053" y="337505"/>
                  </a:cubicBezTo>
                  <a:lnTo>
                    <a:pt x="51867" y="337505"/>
                  </a:lnTo>
                  <a:cubicBezTo>
                    <a:pt x="23222" y="337505"/>
                    <a:pt x="0" y="314283"/>
                    <a:pt x="0" y="285637"/>
                  </a:cubicBezTo>
                  <a:lnTo>
                    <a:pt x="0" y="51867"/>
                  </a:lnTo>
                  <a:cubicBezTo>
                    <a:pt x="0" y="38111"/>
                    <a:pt x="5465" y="24919"/>
                    <a:pt x="15192" y="15192"/>
                  </a:cubicBezTo>
                  <a:cubicBezTo>
                    <a:pt x="24919" y="5465"/>
                    <a:pt x="38111" y="0"/>
                    <a:pt x="51867" y="0"/>
                  </a:cubicBezTo>
                  <a:close/>
                </a:path>
              </a:pathLst>
            </a:custGeom>
            <a:solidFill>
              <a:srgbClr val="FEFAF6"/>
            </a:solidFill>
            <a:ln w="66675" cap="rnd">
              <a:solidFill>
                <a:srgbClr val="5E6472"/>
              </a:solidFill>
              <a:prstDash val="solid"/>
              <a:round/>
            </a:ln>
          </p:spPr>
          <p:txBody>
            <a:bodyPr/>
            <a:lstStyle/>
            <a:p>
              <a:endParaRPr lang="en-US"/>
            </a:p>
          </p:txBody>
        </p:sp>
        <p:sp>
          <p:nvSpPr>
            <p:cNvPr id="24" name="TextBox 24"/>
            <p:cNvSpPr txBox="1"/>
            <p:nvPr/>
          </p:nvSpPr>
          <p:spPr>
            <a:xfrm>
              <a:off x="0" y="-33108"/>
              <a:ext cx="2004921"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Is there something specific that’s worrying you about this? I want to be sure you’re completely comfortable with what’s happening.</a:t>
              </a:r>
            </a:p>
          </p:txBody>
        </p:sp>
      </p:grpSp>
      <p:grpSp>
        <p:nvGrpSpPr>
          <p:cNvPr id="25" name="Group 25"/>
          <p:cNvGrpSpPr/>
          <p:nvPr/>
        </p:nvGrpSpPr>
        <p:grpSpPr>
          <a:xfrm>
            <a:off x="7637368" y="4165877"/>
            <a:ext cx="3013264" cy="3019290"/>
            <a:chOff x="0" y="0"/>
            <a:chExt cx="6350000" cy="6362700"/>
          </a:xfrm>
        </p:grpSpPr>
        <p:sp>
          <p:nvSpPr>
            <p:cNvPr id="26" name="Freeform 26"/>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8"/>
              <a:stretch>
                <a:fillRect l="-13441" r="-25592" b="-9457"/>
              </a:stretch>
            </a:blipFill>
            <a:ln w="66675" cap="sq">
              <a:solidFill>
                <a:srgbClr val="FAF3DD"/>
              </a:solidFill>
              <a:prstDash val="solid"/>
              <a:miter/>
            </a:ln>
          </p:spPr>
          <p:txBody>
            <a:bodyPr/>
            <a:lstStyle/>
            <a:p>
              <a:endParaRPr lang="en-US"/>
            </a:p>
          </p:txBody>
        </p:sp>
      </p:grpSp>
      <p:grpSp>
        <p:nvGrpSpPr>
          <p:cNvPr id="27" name="Group 27"/>
          <p:cNvGrpSpPr/>
          <p:nvPr/>
        </p:nvGrpSpPr>
        <p:grpSpPr>
          <a:xfrm>
            <a:off x="0" y="124308"/>
            <a:ext cx="5509703" cy="1150567"/>
            <a:chOff x="0" y="-23813"/>
            <a:chExt cx="1590996" cy="332241"/>
          </a:xfrm>
        </p:grpSpPr>
        <p:sp>
          <p:nvSpPr>
            <p:cNvPr id="28" name="Freeform 28"/>
            <p:cNvSpPr/>
            <p:nvPr/>
          </p:nvSpPr>
          <p:spPr>
            <a:xfrm>
              <a:off x="0" y="0"/>
              <a:ext cx="1590996" cy="284616"/>
            </a:xfrm>
            <a:custGeom>
              <a:avLst/>
              <a:gdLst/>
              <a:ahLst/>
              <a:cxnLst/>
              <a:rect l="l" t="t" r="r" b="b"/>
              <a:pathLst>
                <a:path w="1590996" h="284616">
                  <a:moveTo>
                    <a:pt x="71662" y="0"/>
                  </a:moveTo>
                  <a:lnTo>
                    <a:pt x="1519333" y="0"/>
                  </a:lnTo>
                  <a:cubicBezTo>
                    <a:pt x="1538339" y="0"/>
                    <a:pt x="1556567" y="7550"/>
                    <a:pt x="1570006" y="20989"/>
                  </a:cubicBezTo>
                  <a:cubicBezTo>
                    <a:pt x="1583445" y="34429"/>
                    <a:pt x="1590996" y="52656"/>
                    <a:pt x="1590996" y="71662"/>
                  </a:cubicBezTo>
                  <a:lnTo>
                    <a:pt x="1590996" y="212953"/>
                  </a:lnTo>
                  <a:cubicBezTo>
                    <a:pt x="1590996" y="252531"/>
                    <a:pt x="1558911" y="284616"/>
                    <a:pt x="1519333" y="284616"/>
                  </a:cubicBezTo>
                  <a:lnTo>
                    <a:pt x="71662" y="284616"/>
                  </a:lnTo>
                  <a:cubicBezTo>
                    <a:pt x="52656" y="284616"/>
                    <a:pt x="34429" y="277065"/>
                    <a:pt x="20989" y="263626"/>
                  </a:cubicBezTo>
                  <a:cubicBezTo>
                    <a:pt x="7550" y="250187"/>
                    <a:pt x="0" y="231959"/>
                    <a:pt x="0" y="212953"/>
                  </a:cubicBezTo>
                  <a:lnTo>
                    <a:pt x="0" y="71662"/>
                  </a:lnTo>
                  <a:cubicBezTo>
                    <a:pt x="0" y="32084"/>
                    <a:pt x="32084" y="0"/>
                    <a:pt x="71662" y="0"/>
                  </a:cubicBezTo>
                  <a:close/>
                </a:path>
              </a:pathLst>
            </a:custGeom>
            <a:solidFill>
              <a:srgbClr val="B8F2E6"/>
            </a:solidFill>
            <a:ln w="38100" cap="rnd">
              <a:solidFill>
                <a:srgbClr val="5E6472"/>
              </a:solidFill>
              <a:prstDash val="solid"/>
              <a:round/>
            </a:ln>
          </p:spPr>
          <p:txBody>
            <a:bodyPr/>
            <a:lstStyle/>
            <a:p>
              <a:endParaRPr lang="en-US"/>
            </a:p>
          </p:txBody>
        </p:sp>
        <p:sp>
          <p:nvSpPr>
            <p:cNvPr id="29" name="TextBox 29"/>
            <p:cNvSpPr txBox="1"/>
            <p:nvPr/>
          </p:nvSpPr>
          <p:spPr>
            <a:xfrm>
              <a:off x="0" y="-23813"/>
              <a:ext cx="1590996"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AUTONOMY: 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Freeform 2"/>
          <p:cNvSpPr/>
          <p:nvPr/>
        </p:nvSpPr>
        <p:spPr>
          <a:xfrm rot="5400000">
            <a:off x="-1928939" y="4752804"/>
            <a:ext cx="16230600" cy="466630"/>
          </a:xfrm>
          <a:custGeom>
            <a:avLst/>
            <a:gdLst/>
            <a:ahLst/>
            <a:cxnLst/>
            <a:rect l="l" t="t" r="r" b="b"/>
            <a:pathLst>
              <a:path w="16230600" h="466630">
                <a:moveTo>
                  <a:pt x="0" y="0"/>
                </a:moveTo>
                <a:lnTo>
                  <a:pt x="16230600" y="0"/>
                </a:lnTo>
                <a:lnTo>
                  <a:pt x="16230600" y="466629"/>
                </a:lnTo>
                <a:lnTo>
                  <a:pt x="0" y="466629"/>
                </a:lnTo>
                <a:lnTo>
                  <a:pt x="0" y="0"/>
                </a:lnTo>
                <a:close/>
              </a:path>
            </a:pathLst>
          </a:custGeom>
          <a:blipFill>
            <a:blip r:embed="rId2">
              <a:alphaModFix amt="70000"/>
            </a:blip>
            <a:stretch>
              <a:fillRect/>
            </a:stretch>
          </a:blipFill>
        </p:spPr>
        <p:txBody>
          <a:bodyPr/>
          <a:lstStyle/>
          <a:p>
            <a:endParaRPr lang="en-US"/>
          </a:p>
        </p:txBody>
      </p:sp>
      <p:grpSp>
        <p:nvGrpSpPr>
          <p:cNvPr id="3" name="Group 3"/>
          <p:cNvGrpSpPr/>
          <p:nvPr/>
        </p:nvGrpSpPr>
        <p:grpSpPr>
          <a:xfrm>
            <a:off x="0" y="0"/>
            <a:ext cx="6186361" cy="10287000"/>
            <a:chOff x="0" y="0"/>
            <a:chExt cx="1629330" cy="2709333"/>
          </a:xfrm>
        </p:grpSpPr>
        <p:sp>
          <p:nvSpPr>
            <p:cNvPr id="4" name="Freeform 4"/>
            <p:cNvSpPr/>
            <p:nvPr/>
          </p:nvSpPr>
          <p:spPr>
            <a:xfrm>
              <a:off x="0" y="0"/>
              <a:ext cx="1629330" cy="2709333"/>
            </a:xfrm>
            <a:custGeom>
              <a:avLst/>
              <a:gdLst/>
              <a:ahLst/>
              <a:cxnLst/>
              <a:rect l="l" t="t" r="r" b="b"/>
              <a:pathLst>
                <a:path w="1629330" h="2709333">
                  <a:moveTo>
                    <a:pt x="0" y="0"/>
                  </a:moveTo>
                  <a:lnTo>
                    <a:pt x="1629330" y="0"/>
                  </a:lnTo>
                  <a:lnTo>
                    <a:pt x="1629330" y="2709333"/>
                  </a:lnTo>
                  <a:lnTo>
                    <a:pt x="0" y="2709333"/>
                  </a:lnTo>
                  <a:close/>
                </a:path>
              </a:pathLst>
            </a:custGeom>
            <a:solidFill>
              <a:srgbClr val="AED9E0"/>
            </a:solidFill>
          </p:spPr>
          <p:txBody>
            <a:bodyPr/>
            <a:lstStyle/>
            <a:p>
              <a:endParaRPr lang="en-US"/>
            </a:p>
          </p:txBody>
        </p:sp>
        <p:sp>
          <p:nvSpPr>
            <p:cNvPr id="5" name="TextBox 5"/>
            <p:cNvSpPr txBox="1"/>
            <p:nvPr/>
          </p:nvSpPr>
          <p:spPr>
            <a:xfrm>
              <a:off x="0" y="-38100"/>
              <a:ext cx="1629330" cy="2747433"/>
            </a:xfrm>
            <a:prstGeom prst="rect">
              <a:avLst/>
            </a:prstGeom>
          </p:spPr>
          <p:txBody>
            <a:bodyPr lIns="50800" tIns="50800" rIns="50800" bIns="50800" rtlCol="0" anchor="ctr"/>
            <a:lstStyle/>
            <a:p>
              <a:pPr algn="ctr">
                <a:lnSpc>
                  <a:spcPts val="3405"/>
                </a:lnSpc>
              </a:pPr>
              <a:endParaRPr/>
            </a:p>
          </p:txBody>
        </p:sp>
      </p:grpSp>
      <p:sp>
        <p:nvSpPr>
          <p:cNvPr id="6" name="Freeform 6"/>
          <p:cNvSpPr/>
          <p:nvPr/>
        </p:nvSpPr>
        <p:spPr>
          <a:xfrm rot="-521369">
            <a:off x="-447805" y="6565876"/>
            <a:ext cx="3569273" cy="3328636"/>
          </a:xfrm>
          <a:custGeom>
            <a:avLst/>
            <a:gdLst/>
            <a:ahLst/>
            <a:cxnLst/>
            <a:rect l="l" t="t" r="r" b="b"/>
            <a:pathLst>
              <a:path w="3569273" h="3328636">
                <a:moveTo>
                  <a:pt x="0" y="0"/>
                </a:moveTo>
                <a:lnTo>
                  <a:pt x="3569274" y="0"/>
                </a:lnTo>
                <a:lnTo>
                  <a:pt x="3569274" y="3328637"/>
                </a:lnTo>
                <a:lnTo>
                  <a:pt x="0" y="3328637"/>
                </a:lnTo>
                <a:lnTo>
                  <a:pt x="0" y="0"/>
                </a:lnTo>
                <a:close/>
              </a:path>
            </a:pathLst>
          </a:custGeom>
          <a:blipFill>
            <a:blip r:embed="rId3"/>
            <a:stretch>
              <a:fillRect l="-131393" t="-492772" r="-354061" b="-35006"/>
            </a:stretch>
          </a:blipFill>
        </p:spPr>
        <p:txBody>
          <a:bodyPr/>
          <a:lstStyle/>
          <a:p>
            <a:endParaRPr lang="en-US"/>
          </a:p>
        </p:txBody>
      </p:sp>
      <p:sp>
        <p:nvSpPr>
          <p:cNvPr id="7" name="Freeform 7"/>
          <p:cNvSpPr/>
          <p:nvPr/>
        </p:nvSpPr>
        <p:spPr>
          <a:xfrm>
            <a:off x="10550423" y="8954376"/>
            <a:ext cx="4282106" cy="1078992"/>
          </a:xfrm>
          <a:custGeom>
            <a:avLst/>
            <a:gdLst/>
            <a:ahLst/>
            <a:cxnLst/>
            <a:rect l="l" t="t" r="r" b="b"/>
            <a:pathLst>
              <a:path w="4282106" h="1078900">
                <a:moveTo>
                  <a:pt x="0" y="0"/>
                </a:moveTo>
                <a:lnTo>
                  <a:pt x="4282106" y="0"/>
                </a:lnTo>
                <a:lnTo>
                  <a:pt x="4282106" y="1078900"/>
                </a:lnTo>
                <a:lnTo>
                  <a:pt x="0" y="1078900"/>
                </a:lnTo>
                <a:lnTo>
                  <a:pt x="0" y="0"/>
                </a:lnTo>
                <a:close/>
              </a:path>
            </a:pathLst>
          </a:custGeom>
          <a:blipFill>
            <a:blip r:embed="rId4"/>
            <a:stretch>
              <a:fillRect t="-55093" b="-55922"/>
            </a:stretch>
          </a:blipFill>
        </p:spPr>
        <p:txBody>
          <a:bodyPr/>
          <a:lstStyle/>
          <a:p>
            <a:endParaRPr lang="en-US"/>
          </a:p>
        </p:txBody>
      </p:sp>
      <p:sp>
        <p:nvSpPr>
          <p:cNvPr id="8" name="Freeform 8"/>
          <p:cNvSpPr/>
          <p:nvPr/>
        </p:nvSpPr>
        <p:spPr>
          <a:xfrm rot="743827">
            <a:off x="2635069" y="7410505"/>
            <a:ext cx="3602821" cy="3087742"/>
          </a:xfrm>
          <a:custGeom>
            <a:avLst/>
            <a:gdLst/>
            <a:ahLst/>
            <a:cxnLst/>
            <a:rect l="l" t="t" r="r" b="b"/>
            <a:pathLst>
              <a:path w="3602821" h="3087742">
                <a:moveTo>
                  <a:pt x="0" y="0"/>
                </a:moveTo>
                <a:lnTo>
                  <a:pt x="3602821" y="0"/>
                </a:lnTo>
                <a:lnTo>
                  <a:pt x="3602821" y="3087742"/>
                </a:lnTo>
                <a:lnTo>
                  <a:pt x="0" y="3087742"/>
                </a:lnTo>
                <a:lnTo>
                  <a:pt x="0" y="0"/>
                </a:lnTo>
                <a:close/>
              </a:path>
            </a:pathLst>
          </a:custGeom>
          <a:blipFill>
            <a:blip r:embed="rId3"/>
            <a:stretch>
              <a:fillRect l="-265917" t="-31387" r="-265642" b="-605524"/>
            </a:stretch>
          </a:blipFill>
        </p:spPr>
        <p:txBody>
          <a:bodyPr/>
          <a:lstStyle/>
          <a:p>
            <a:endParaRPr lang="en-US"/>
          </a:p>
        </p:txBody>
      </p:sp>
      <p:sp>
        <p:nvSpPr>
          <p:cNvPr id="9" name="Freeform 9"/>
          <p:cNvSpPr/>
          <p:nvPr/>
        </p:nvSpPr>
        <p:spPr>
          <a:xfrm rot="-5400000">
            <a:off x="-236294" y="-603731"/>
            <a:ext cx="3456074" cy="3202874"/>
          </a:xfrm>
          <a:custGeom>
            <a:avLst/>
            <a:gdLst/>
            <a:ahLst/>
            <a:cxnLst/>
            <a:rect l="l" t="t" r="r" b="b"/>
            <a:pathLst>
              <a:path w="3456074" h="3202874">
                <a:moveTo>
                  <a:pt x="0" y="0"/>
                </a:moveTo>
                <a:lnTo>
                  <a:pt x="3456074" y="0"/>
                </a:lnTo>
                <a:lnTo>
                  <a:pt x="3456074" y="3202875"/>
                </a:lnTo>
                <a:lnTo>
                  <a:pt x="0" y="3202875"/>
                </a:lnTo>
                <a:lnTo>
                  <a:pt x="0" y="0"/>
                </a:lnTo>
                <a:close/>
              </a:path>
            </a:pathLst>
          </a:custGeom>
          <a:blipFill>
            <a:blip r:embed="rId3"/>
            <a:stretch>
              <a:fillRect l="-332592" t="-237589" r="-114726" b="-252997"/>
            </a:stretch>
          </a:blipFill>
        </p:spPr>
        <p:txBody>
          <a:bodyPr/>
          <a:lstStyle/>
          <a:p>
            <a:endParaRPr lang="en-US"/>
          </a:p>
        </p:txBody>
      </p:sp>
      <p:sp>
        <p:nvSpPr>
          <p:cNvPr id="10" name="Freeform 10"/>
          <p:cNvSpPr/>
          <p:nvPr/>
        </p:nvSpPr>
        <p:spPr>
          <a:xfrm>
            <a:off x="3039164" y="2504952"/>
            <a:ext cx="3803206" cy="4296362"/>
          </a:xfrm>
          <a:custGeom>
            <a:avLst/>
            <a:gdLst/>
            <a:ahLst/>
            <a:cxnLst/>
            <a:rect l="l" t="t" r="r" b="b"/>
            <a:pathLst>
              <a:path w="3803206" h="4296362">
                <a:moveTo>
                  <a:pt x="0" y="0"/>
                </a:moveTo>
                <a:lnTo>
                  <a:pt x="3803206" y="0"/>
                </a:lnTo>
                <a:lnTo>
                  <a:pt x="3803206" y="4296362"/>
                </a:lnTo>
                <a:lnTo>
                  <a:pt x="0" y="4296362"/>
                </a:lnTo>
                <a:lnTo>
                  <a:pt x="0" y="0"/>
                </a:lnTo>
                <a:close/>
              </a:path>
            </a:pathLst>
          </a:custGeom>
          <a:blipFill>
            <a:blip r:embed="rId3"/>
            <a:stretch>
              <a:fillRect l="-38467" t="-511990" r="-594597" b="-36929"/>
            </a:stretch>
          </a:blipFill>
        </p:spPr>
        <p:txBody>
          <a:bodyPr/>
          <a:lstStyle/>
          <a:p>
            <a:endParaRPr lang="en-US"/>
          </a:p>
        </p:txBody>
      </p:sp>
      <p:sp>
        <p:nvSpPr>
          <p:cNvPr id="11" name="Freeform 11"/>
          <p:cNvSpPr/>
          <p:nvPr/>
        </p:nvSpPr>
        <p:spPr>
          <a:xfrm rot="-652084">
            <a:off x="-480721" y="2758941"/>
            <a:ext cx="4112013" cy="3788385"/>
          </a:xfrm>
          <a:custGeom>
            <a:avLst/>
            <a:gdLst/>
            <a:ahLst/>
            <a:cxnLst/>
            <a:rect l="l" t="t" r="r" b="b"/>
            <a:pathLst>
              <a:path w="4112013" h="3788385">
                <a:moveTo>
                  <a:pt x="0" y="0"/>
                </a:moveTo>
                <a:lnTo>
                  <a:pt x="4112013" y="0"/>
                </a:lnTo>
                <a:lnTo>
                  <a:pt x="4112013" y="3788385"/>
                </a:lnTo>
                <a:lnTo>
                  <a:pt x="0" y="3788385"/>
                </a:lnTo>
                <a:lnTo>
                  <a:pt x="0" y="0"/>
                </a:lnTo>
                <a:close/>
              </a:path>
            </a:pathLst>
          </a:custGeom>
          <a:blipFill>
            <a:blip r:embed="rId3"/>
            <a:stretch>
              <a:fillRect l="-235432" t="-252170" r="-234212" b="-266137"/>
            </a:stretch>
          </a:blipFill>
        </p:spPr>
        <p:txBody>
          <a:bodyPr/>
          <a:lstStyle/>
          <a:p>
            <a:endParaRPr lang="en-US"/>
          </a:p>
        </p:txBody>
      </p:sp>
      <p:sp>
        <p:nvSpPr>
          <p:cNvPr id="12" name="Freeform 12"/>
          <p:cNvSpPr/>
          <p:nvPr/>
        </p:nvSpPr>
        <p:spPr>
          <a:xfrm>
            <a:off x="3182117" y="-481444"/>
            <a:ext cx="3237559" cy="3020289"/>
          </a:xfrm>
          <a:custGeom>
            <a:avLst/>
            <a:gdLst/>
            <a:ahLst/>
            <a:cxnLst/>
            <a:rect l="l" t="t" r="r" b="b"/>
            <a:pathLst>
              <a:path w="3237559" h="3020289">
                <a:moveTo>
                  <a:pt x="0" y="0"/>
                </a:moveTo>
                <a:lnTo>
                  <a:pt x="3237558" y="0"/>
                </a:lnTo>
                <a:lnTo>
                  <a:pt x="3237558" y="3020288"/>
                </a:lnTo>
                <a:lnTo>
                  <a:pt x="0" y="3020288"/>
                </a:lnTo>
                <a:lnTo>
                  <a:pt x="0" y="0"/>
                </a:lnTo>
                <a:close/>
              </a:path>
            </a:pathLst>
          </a:custGeom>
          <a:blipFill>
            <a:blip r:embed="rId3"/>
            <a:stretch>
              <a:fillRect l="-252766" t="-145490" r="-252491" b="-403308"/>
            </a:stretch>
          </a:blipFill>
        </p:spPr>
        <p:txBody>
          <a:bodyPr/>
          <a:lstStyle/>
          <a:p>
            <a:endParaRPr lang="en-US"/>
          </a:p>
        </p:txBody>
      </p:sp>
      <p:sp>
        <p:nvSpPr>
          <p:cNvPr id="13" name="TextBox 13"/>
          <p:cNvSpPr txBox="1"/>
          <p:nvPr/>
        </p:nvSpPr>
        <p:spPr>
          <a:xfrm>
            <a:off x="6842370" y="4584702"/>
            <a:ext cx="10206617" cy="1203322"/>
          </a:xfrm>
          <a:prstGeom prst="rect">
            <a:avLst/>
          </a:prstGeom>
        </p:spPr>
        <p:txBody>
          <a:bodyPr lIns="0" tIns="0" rIns="0" bIns="0" rtlCol="0" anchor="t">
            <a:spAutoFit/>
          </a:bodyPr>
          <a:lstStyle/>
          <a:p>
            <a:pPr algn="l">
              <a:lnSpc>
                <a:spcPts val="9349"/>
              </a:lnSpc>
            </a:pPr>
            <a:r>
              <a:rPr lang="en-US" sz="8499" b="1">
                <a:solidFill>
                  <a:srgbClr val="010204"/>
                </a:solidFill>
                <a:latin typeface="Roboto Slab Bold"/>
                <a:ea typeface="Roboto Slab Bold"/>
                <a:cs typeface="Roboto Slab Bold"/>
                <a:sym typeface="Roboto Slab Bold"/>
              </a:rPr>
              <a:t>COMMUNICATION </a:t>
            </a:r>
          </a:p>
        </p:txBody>
      </p:sp>
      <p:pic>
        <p:nvPicPr>
          <p:cNvPr id="15" name="Picture 14">
            <a:extLst>
              <a:ext uri="{FF2B5EF4-FFF2-40B4-BE49-F238E27FC236}">
                <a16:creationId xmlns:a16="http://schemas.microsoft.com/office/drawing/2014/main" id="{38173421-F163-8267-1886-F2BF601FBB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73503" y="8954376"/>
            <a:ext cx="2713347" cy="1078992"/>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4281879" y="3286927"/>
            <a:ext cx="10500110" cy="7000073"/>
          </a:xfrm>
          <a:custGeom>
            <a:avLst/>
            <a:gdLst/>
            <a:ahLst/>
            <a:cxnLst/>
            <a:rect l="l" t="t" r="r" b="b"/>
            <a:pathLst>
              <a:path w="10500110" h="7000073">
                <a:moveTo>
                  <a:pt x="0" y="0"/>
                </a:moveTo>
                <a:lnTo>
                  <a:pt x="10500110" y="0"/>
                </a:lnTo>
                <a:lnTo>
                  <a:pt x="10500110" y="7000073"/>
                </a:lnTo>
                <a:lnTo>
                  <a:pt x="0" y="7000073"/>
                </a:lnTo>
                <a:lnTo>
                  <a:pt x="0" y="0"/>
                </a:lnTo>
                <a:close/>
              </a:path>
            </a:pathLst>
          </a:custGeom>
          <a:blipFill>
            <a:blip r:embed="rId4"/>
            <a:stretch>
              <a:fillRect/>
            </a:stretch>
          </a:blipFill>
        </p:spPr>
        <p:txBody>
          <a:bodyPr/>
          <a:lstStyle/>
          <a:p>
            <a:endParaRPr lang="en-US"/>
          </a:p>
        </p:txBody>
      </p:sp>
      <p:sp>
        <p:nvSpPr>
          <p:cNvPr id="4" name="Freeform 4"/>
          <p:cNvSpPr/>
          <p:nvPr/>
        </p:nvSpPr>
        <p:spPr>
          <a:xfrm>
            <a:off x="3510919" y="3100541"/>
            <a:ext cx="6791098" cy="7186459"/>
          </a:xfrm>
          <a:custGeom>
            <a:avLst/>
            <a:gdLst/>
            <a:ahLst/>
            <a:cxnLst/>
            <a:rect l="l" t="t" r="r" b="b"/>
            <a:pathLst>
              <a:path w="6791098" h="7186459">
                <a:moveTo>
                  <a:pt x="0" y="0"/>
                </a:moveTo>
                <a:lnTo>
                  <a:pt x="6791098" y="0"/>
                </a:lnTo>
                <a:lnTo>
                  <a:pt x="6791098" y="7186459"/>
                </a:lnTo>
                <a:lnTo>
                  <a:pt x="0" y="7186459"/>
                </a:lnTo>
                <a:lnTo>
                  <a:pt x="0" y="0"/>
                </a:lnTo>
                <a:close/>
              </a:path>
            </a:pathLst>
          </a:custGeom>
          <a:blipFill>
            <a:blip r:embed="rId5"/>
            <a:stretch>
              <a:fillRect l="-58657"/>
            </a:stretch>
          </a:blipFill>
        </p:spPr>
        <p:txBody>
          <a:bodyPr/>
          <a:lstStyle/>
          <a:p>
            <a:endParaRPr lang="en-US"/>
          </a:p>
        </p:txBody>
      </p:sp>
      <p:sp>
        <p:nvSpPr>
          <p:cNvPr id="5" name="Freeform 5"/>
          <p:cNvSpPr/>
          <p:nvPr/>
        </p:nvSpPr>
        <p:spPr>
          <a:xfrm>
            <a:off x="8260124" y="2343058"/>
            <a:ext cx="8815468" cy="10923098"/>
          </a:xfrm>
          <a:custGeom>
            <a:avLst/>
            <a:gdLst/>
            <a:ahLst/>
            <a:cxnLst/>
            <a:rect l="l" t="t" r="r" b="b"/>
            <a:pathLst>
              <a:path w="8815468" h="10923098">
                <a:moveTo>
                  <a:pt x="0" y="0"/>
                </a:moveTo>
                <a:lnTo>
                  <a:pt x="8815468" y="0"/>
                </a:lnTo>
                <a:lnTo>
                  <a:pt x="8815468" y="10923098"/>
                </a:lnTo>
                <a:lnTo>
                  <a:pt x="0" y="10923098"/>
                </a:lnTo>
                <a:lnTo>
                  <a:pt x="0" y="0"/>
                </a:lnTo>
                <a:close/>
              </a:path>
            </a:pathLst>
          </a:custGeom>
          <a:blipFill>
            <a:blip r:embed="rId6"/>
            <a:stretch>
              <a:fillRect l="-24194"/>
            </a:stretch>
          </a:blipFill>
        </p:spPr>
        <p:txBody>
          <a:bodyPr/>
          <a:lstStyle/>
          <a:p>
            <a:endParaRPr lang="en-US"/>
          </a:p>
        </p:txBody>
      </p:sp>
      <p:sp>
        <p:nvSpPr>
          <p:cNvPr id="6" name="Freeform 6"/>
          <p:cNvSpPr/>
          <p:nvPr/>
        </p:nvSpPr>
        <p:spPr>
          <a:xfrm>
            <a:off x="13308788" y="1907307"/>
            <a:ext cx="6414553" cy="12492320"/>
          </a:xfrm>
          <a:custGeom>
            <a:avLst/>
            <a:gdLst/>
            <a:ahLst/>
            <a:cxnLst/>
            <a:rect l="l" t="t" r="r" b="b"/>
            <a:pathLst>
              <a:path w="6414553" h="12492320">
                <a:moveTo>
                  <a:pt x="0" y="0"/>
                </a:moveTo>
                <a:lnTo>
                  <a:pt x="6414553" y="0"/>
                </a:lnTo>
                <a:lnTo>
                  <a:pt x="6414553" y="12492321"/>
                </a:lnTo>
                <a:lnTo>
                  <a:pt x="0" y="12492321"/>
                </a:lnTo>
                <a:lnTo>
                  <a:pt x="0" y="0"/>
                </a:lnTo>
                <a:close/>
              </a:path>
            </a:pathLst>
          </a:custGeom>
          <a:blipFill>
            <a:blip r:embed="rId7"/>
            <a:stretch>
              <a:fillRect l="-29833"/>
            </a:stretch>
          </a:blipFill>
        </p:spPr>
        <p:txBody>
          <a:bodyPr/>
          <a:lstStyle/>
          <a:p>
            <a:endParaRPr lang="en-US"/>
          </a:p>
        </p:txBody>
      </p:sp>
      <p:grpSp>
        <p:nvGrpSpPr>
          <p:cNvPr id="7" name="Group 7"/>
          <p:cNvGrpSpPr/>
          <p:nvPr/>
        </p:nvGrpSpPr>
        <p:grpSpPr>
          <a:xfrm>
            <a:off x="6422718" y="1785314"/>
            <a:ext cx="5887867" cy="1868700"/>
            <a:chOff x="0" y="-162658"/>
            <a:chExt cx="7850489" cy="2491600"/>
          </a:xfrm>
        </p:grpSpPr>
        <p:sp>
          <p:nvSpPr>
            <p:cNvPr id="8" name="AutoShape 8"/>
            <p:cNvSpPr/>
            <p:nvPr/>
          </p:nvSpPr>
          <p:spPr>
            <a:xfrm>
              <a:off x="3942765" y="1241876"/>
              <a:ext cx="2194483" cy="1087066"/>
            </a:xfrm>
            <a:prstGeom prst="line">
              <a:avLst/>
            </a:prstGeom>
            <a:ln w="76200" cap="rnd">
              <a:solidFill>
                <a:srgbClr val="AED9E0"/>
              </a:solidFill>
              <a:prstDash val="solid"/>
              <a:headEnd type="none" w="sm" len="sm"/>
              <a:tailEnd type="none" w="sm" len="sm"/>
            </a:ln>
          </p:spPr>
          <p:txBody>
            <a:bodyPr/>
            <a:lstStyle/>
            <a:p>
              <a:endParaRPr lang="en-US"/>
            </a:p>
          </p:txBody>
        </p:sp>
        <p:grpSp>
          <p:nvGrpSpPr>
            <p:cNvPr id="9" name="Group 9"/>
            <p:cNvGrpSpPr/>
            <p:nvPr/>
          </p:nvGrpSpPr>
          <p:grpSpPr>
            <a:xfrm>
              <a:off x="0" y="-162658"/>
              <a:ext cx="7850489" cy="2021483"/>
              <a:chOff x="0" y="-32130"/>
              <a:chExt cx="1550714" cy="399305"/>
            </a:xfrm>
          </p:grpSpPr>
          <p:sp>
            <p:nvSpPr>
              <p:cNvPr id="10" name="Freeform 10"/>
              <p:cNvSpPr/>
              <p:nvPr/>
            </p:nvSpPr>
            <p:spPr>
              <a:xfrm>
                <a:off x="0" y="0"/>
                <a:ext cx="1550714" cy="342155"/>
              </a:xfrm>
              <a:custGeom>
                <a:avLst/>
                <a:gdLst/>
                <a:ahLst/>
                <a:cxnLst/>
                <a:rect l="l" t="t" r="r" b="b"/>
                <a:pathLst>
                  <a:path w="1550714" h="342155">
                    <a:moveTo>
                      <a:pt x="67060" y="0"/>
                    </a:moveTo>
                    <a:lnTo>
                      <a:pt x="1483654" y="0"/>
                    </a:lnTo>
                    <a:cubicBezTo>
                      <a:pt x="1520690" y="0"/>
                      <a:pt x="1550714" y="30024"/>
                      <a:pt x="1550714" y="67060"/>
                    </a:cubicBezTo>
                    <a:lnTo>
                      <a:pt x="1550714" y="275096"/>
                    </a:lnTo>
                    <a:cubicBezTo>
                      <a:pt x="1550714" y="312132"/>
                      <a:pt x="1520690" y="342155"/>
                      <a:pt x="1483654" y="342155"/>
                    </a:cubicBezTo>
                    <a:lnTo>
                      <a:pt x="67060" y="342155"/>
                    </a:lnTo>
                    <a:cubicBezTo>
                      <a:pt x="30024" y="342155"/>
                      <a:pt x="0" y="312132"/>
                      <a:pt x="0" y="275096"/>
                    </a:cubicBezTo>
                    <a:lnTo>
                      <a:pt x="0" y="67060"/>
                    </a:lnTo>
                    <a:cubicBezTo>
                      <a:pt x="0" y="30024"/>
                      <a:pt x="30024" y="0"/>
                      <a:pt x="67060" y="0"/>
                    </a:cubicBezTo>
                    <a:close/>
                  </a:path>
                </a:pathLst>
              </a:custGeom>
              <a:solidFill>
                <a:srgbClr val="FEFAF6"/>
              </a:solidFill>
              <a:ln w="66675" cap="rnd">
                <a:solidFill>
                  <a:srgbClr val="AED9E0"/>
                </a:solidFill>
                <a:prstDash val="solid"/>
                <a:round/>
              </a:ln>
            </p:spPr>
            <p:txBody>
              <a:bodyPr/>
              <a:lstStyle/>
              <a:p>
                <a:endParaRPr lang="en-US"/>
              </a:p>
            </p:txBody>
          </p:sp>
          <p:sp>
            <p:nvSpPr>
              <p:cNvPr id="11" name="TextBox 11"/>
              <p:cNvSpPr txBox="1"/>
              <p:nvPr/>
            </p:nvSpPr>
            <p:spPr>
              <a:xfrm>
                <a:off x="0" y="-32130"/>
                <a:ext cx="1550714" cy="39930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Let’s work together on a plan. If at any time you feel uncomfortable or have more questions, please tell us. We’re here for you.</a:t>
                </a:r>
              </a:p>
            </p:txBody>
          </p:sp>
        </p:grpSp>
      </p:grpSp>
      <p:grpSp>
        <p:nvGrpSpPr>
          <p:cNvPr id="12" name="Group 12"/>
          <p:cNvGrpSpPr/>
          <p:nvPr/>
        </p:nvGrpSpPr>
        <p:grpSpPr>
          <a:xfrm>
            <a:off x="7637368" y="4165877"/>
            <a:ext cx="3013264" cy="3019290"/>
            <a:chOff x="0" y="0"/>
            <a:chExt cx="6350000" cy="6362700"/>
          </a:xfrm>
        </p:grpSpPr>
        <p:sp>
          <p:nvSpPr>
            <p:cNvPr id="13" name="Freeform 13"/>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8"/>
              <a:stretch>
                <a:fillRect l="-13441" r="-25592" b="-9457"/>
              </a:stretch>
            </a:blipFill>
            <a:ln w="66675" cap="sq">
              <a:solidFill>
                <a:srgbClr val="FAF3DD"/>
              </a:solidFill>
              <a:prstDash val="solid"/>
              <a:miter/>
            </a:ln>
          </p:spPr>
          <p:txBody>
            <a:bodyPr/>
            <a:lstStyle/>
            <a:p>
              <a:endParaRPr lang="en-US"/>
            </a:p>
          </p:txBody>
        </p:sp>
      </p:grpSp>
      <p:grpSp>
        <p:nvGrpSpPr>
          <p:cNvPr id="14" name="Group 14"/>
          <p:cNvGrpSpPr/>
          <p:nvPr/>
        </p:nvGrpSpPr>
        <p:grpSpPr>
          <a:xfrm>
            <a:off x="0" y="162170"/>
            <a:ext cx="5509703" cy="1150567"/>
            <a:chOff x="0" y="-12880"/>
            <a:chExt cx="1590996" cy="332241"/>
          </a:xfrm>
        </p:grpSpPr>
        <p:sp>
          <p:nvSpPr>
            <p:cNvPr id="15" name="Freeform 15"/>
            <p:cNvSpPr/>
            <p:nvPr/>
          </p:nvSpPr>
          <p:spPr>
            <a:xfrm>
              <a:off x="0" y="0"/>
              <a:ext cx="1590996" cy="284616"/>
            </a:xfrm>
            <a:custGeom>
              <a:avLst/>
              <a:gdLst/>
              <a:ahLst/>
              <a:cxnLst/>
              <a:rect l="l" t="t" r="r" b="b"/>
              <a:pathLst>
                <a:path w="1590996" h="284616">
                  <a:moveTo>
                    <a:pt x="71662" y="0"/>
                  </a:moveTo>
                  <a:lnTo>
                    <a:pt x="1519333" y="0"/>
                  </a:lnTo>
                  <a:cubicBezTo>
                    <a:pt x="1538339" y="0"/>
                    <a:pt x="1556567" y="7550"/>
                    <a:pt x="1570006" y="20989"/>
                  </a:cubicBezTo>
                  <a:cubicBezTo>
                    <a:pt x="1583445" y="34429"/>
                    <a:pt x="1590996" y="52656"/>
                    <a:pt x="1590996" y="71662"/>
                  </a:cubicBezTo>
                  <a:lnTo>
                    <a:pt x="1590996" y="212953"/>
                  </a:lnTo>
                  <a:cubicBezTo>
                    <a:pt x="1590996" y="252531"/>
                    <a:pt x="1558911" y="284616"/>
                    <a:pt x="1519333" y="284616"/>
                  </a:cubicBezTo>
                  <a:lnTo>
                    <a:pt x="71662" y="284616"/>
                  </a:lnTo>
                  <a:cubicBezTo>
                    <a:pt x="52656" y="284616"/>
                    <a:pt x="34429" y="277065"/>
                    <a:pt x="20989" y="263626"/>
                  </a:cubicBezTo>
                  <a:cubicBezTo>
                    <a:pt x="7550" y="250187"/>
                    <a:pt x="0" y="231959"/>
                    <a:pt x="0" y="212953"/>
                  </a:cubicBezTo>
                  <a:lnTo>
                    <a:pt x="0" y="71662"/>
                  </a:lnTo>
                  <a:cubicBezTo>
                    <a:pt x="0" y="32084"/>
                    <a:pt x="32084" y="0"/>
                    <a:pt x="71662" y="0"/>
                  </a:cubicBezTo>
                  <a:close/>
                </a:path>
              </a:pathLst>
            </a:custGeom>
            <a:solidFill>
              <a:srgbClr val="B8F2E6"/>
            </a:solidFill>
            <a:ln w="38100" cap="rnd">
              <a:solidFill>
                <a:srgbClr val="5E6472"/>
              </a:solidFill>
              <a:prstDash val="solid"/>
              <a:round/>
            </a:ln>
          </p:spPr>
          <p:txBody>
            <a:bodyPr/>
            <a:lstStyle/>
            <a:p>
              <a:endParaRPr lang="en-US"/>
            </a:p>
          </p:txBody>
        </p:sp>
        <p:sp>
          <p:nvSpPr>
            <p:cNvPr id="16" name="TextBox 16"/>
            <p:cNvSpPr txBox="1"/>
            <p:nvPr/>
          </p:nvSpPr>
          <p:spPr>
            <a:xfrm>
              <a:off x="0" y="-12880"/>
              <a:ext cx="1590996"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AUTONOMY: RESPECT</a:t>
              </a: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8851475" y="2825956"/>
            <a:ext cx="7796266" cy="3629025"/>
          </a:xfrm>
          <a:prstGeom prst="rect">
            <a:avLst/>
          </a:prstGeom>
        </p:spPr>
        <p:txBody>
          <a:bodyPr lIns="0" tIns="0" rIns="0" bIns="0" rtlCol="0" anchor="t">
            <a:spAutoFit/>
          </a:bodyPr>
          <a:lstStyle/>
          <a:p>
            <a:pPr marL="0" lvl="0" indent="0" algn="ctr">
              <a:lnSpc>
                <a:spcPts val="7195"/>
              </a:lnSpc>
              <a:spcBef>
                <a:spcPct val="0"/>
              </a:spcBef>
            </a:pPr>
            <a:r>
              <a:rPr lang="en-US" sz="5996" b="1">
                <a:solidFill>
                  <a:srgbClr val="010204"/>
                </a:solidFill>
                <a:latin typeface="Roboto Bold"/>
                <a:ea typeface="Roboto Bold"/>
                <a:cs typeface="Roboto Bold"/>
                <a:sym typeface="Roboto Bold"/>
              </a:rPr>
              <a:t>What respectful care practices did you observe in this scenario?</a:t>
            </a:r>
          </a:p>
        </p:txBody>
      </p:sp>
      <p:sp>
        <p:nvSpPr>
          <p:cNvPr id="3" name="Freeform 3"/>
          <p:cNvSpPr/>
          <p:nvPr/>
        </p:nvSpPr>
        <p:spPr>
          <a:xfrm>
            <a:off x="0" y="0"/>
            <a:ext cx="7716910" cy="10287000"/>
          </a:xfrm>
          <a:custGeom>
            <a:avLst/>
            <a:gdLst/>
            <a:ahLst/>
            <a:cxnLst/>
            <a:rect l="l" t="t" r="r" b="b"/>
            <a:pathLst>
              <a:path w="7716910" h="10287000">
                <a:moveTo>
                  <a:pt x="0" y="0"/>
                </a:moveTo>
                <a:lnTo>
                  <a:pt x="7716910" y="0"/>
                </a:lnTo>
                <a:lnTo>
                  <a:pt x="7716910" y="10287000"/>
                </a:lnTo>
                <a:lnTo>
                  <a:pt x="0" y="10287000"/>
                </a:lnTo>
                <a:lnTo>
                  <a:pt x="0" y="0"/>
                </a:lnTo>
                <a:close/>
              </a:path>
            </a:pathLst>
          </a:custGeom>
          <a:blipFill>
            <a:blip r:embed="rId3"/>
            <a:stretch>
              <a:fillRect r="-99862"/>
            </a:stretch>
          </a:blipFill>
        </p:spPr>
        <p:txBody>
          <a:bodyPr/>
          <a:lstStyle/>
          <a:p>
            <a:endParaRPr lang="en-US"/>
          </a:p>
        </p:txBody>
      </p:sp>
      <p:sp>
        <p:nvSpPr>
          <p:cNvPr id="4" name="Freeform 4"/>
          <p:cNvSpPr/>
          <p:nvPr/>
        </p:nvSpPr>
        <p:spPr>
          <a:xfrm>
            <a:off x="-4970511" y="0"/>
            <a:ext cx="12687421" cy="10287000"/>
          </a:xfrm>
          <a:custGeom>
            <a:avLst/>
            <a:gdLst/>
            <a:ahLst/>
            <a:cxnLst/>
            <a:rect l="l" t="t" r="r" b="b"/>
            <a:pathLst>
              <a:path w="12687421" h="10287000">
                <a:moveTo>
                  <a:pt x="0" y="0"/>
                </a:moveTo>
                <a:lnTo>
                  <a:pt x="12687421" y="0"/>
                </a:lnTo>
                <a:lnTo>
                  <a:pt x="12687421" y="10287000"/>
                </a:lnTo>
                <a:lnTo>
                  <a:pt x="0" y="10287000"/>
                </a:lnTo>
                <a:lnTo>
                  <a:pt x="0" y="0"/>
                </a:lnTo>
                <a:close/>
              </a:path>
            </a:pathLst>
          </a:custGeom>
          <a:blipFill>
            <a:blip r:embed="rId4"/>
            <a:stretch>
              <a:fillRect l="-9952" r="-11668"/>
            </a:stretch>
          </a:blipFill>
        </p:spPr>
        <p:txBody>
          <a:bodyPr/>
          <a:lstStyle/>
          <a:p>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85844" y="822970"/>
            <a:ext cx="18459689" cy="1506835"/>
            <a:chOff x="0" y="0"/>
            <a:chExt cx="9392053" cy="766658"/>
          </a:xfrm>
        </p:grpSpPr>
        <p:sp>
          <p:nvSpPr>
            <p:cNvPr id="3" name="Freeform 3"/>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4" name="TextBox 4"/>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01696" y="3401467"/>
            <a:ext cx="7439140" cy="1819275"/>
            <a:chOff x="0" y="0"/>
            <a:chExt cx="9918853" cy="2425700"/>
          </a:xfrm>
        </p:grpSpPr>
        <p:grpSp>
          <p:nvGrpSpPr>
            <p:cNvPr id="6" name="Group 6"/>
            <p:cNvGrpSpPr/>
            <p:nvPr/>
          </p:nvGrpSpPr>
          <p:grpSpPr>
            <a:xfrm>
              <a:off x="203200" y="203200"/>
              <a:ext cx="9715653" cy="2222500"/>
              <a:chOff x="0" y="0"/>
              <a:chExt cx="1919141" cy="439012"/>
            </a:xfrm>
          </p:grpSpPr>
          <p:sp>
            <p:nvSpPr>
              <p:cNvPr id="7" name="Freeform 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p:spPr>
            <p:txBody>
              <a:bodyPr/>
              <a:lstStyle/>
              <a:p>
                <a:endParaRPr lang="en-US"/>
              </a:p>
            </p:txBody>
          </p:sp>
          <p:sp>
            <p:nvSpPr>
              <p:cNvPr id="8" name="TextBox 8"/>
              <p:cNvSpPr txBox="1"/>
              <p:nvPr/>
            </p:nvSpPr>
            <p:spPr>
              <a:xfrm>
                <a:off x="0" y="-47625"/>
                <a:ext cx="1919141" cy="486637"/>
              </a:xfrm>
              <a:prstGeom prst="rect">
                <a:avLst/>
              </a:prstGeom>
            </p:spPr>
            <p:txBody>
              <a:bodyPr lIns="50800" tIns="50800" rIns="50800" bIns="50800" rtlCol="0" anchor="ctr"/>
              <a:lstStyle/>
              <a:p>
                <a:pPr algn="ctr">
                  <a:lnSpc>
                    <a:spcPts val="3359"/>
                  </a:lnSpc>
                </a:pPr>
                <a:endParaRPr/>
              </a:p>
            </p:txBody>
          </p:sp>
        </p:grpSp>
        <p:sp>
          <p:nvSpPr>
            <p:cNvPr id="9" name="TextBox 9"/>
            <p:cNvSpPr txBox="1"/>
            <p:nvPr/>
          </p:nvSpPr>
          <p:spPr>
            <a:xfrm>
              <a:off x="853342" y="517102"/>
              <a:ext cx="8415369"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10" name="Group 10"/>
            <p:cNvGrpSpPr/>
            <p:nvPr/>
          </p:nvGrpSpPr>
          <p:grpSpPr>
            <a:xfrm>
              <a:off x="0" y="0"/>
              <a:ext cx="9715653" cy="2222500"/>
              <a:chOff x="0" y="0"/>
              <a:chExt cx="1919141" cy="439012"/>
            </a:xfrm>
          </p:grpSpPr>
          <p:sp>
            <p:nvSpPr>
              <p:cNvPr id="11" name="Freeform 11"/>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B8F2E6"/>
              </a:solidFill>
            </p:spPr>
            <p:txBody>
              <a:bodyPr/>
              <a:lstStyle/>
              <a:p>
                <a:endParaRPr lang="en-US"/>
              </a:p>
            </p:txBody>
          </p:sp>
          <p:sp>
            <p:nvSpPr>
              <p:cNvPr id="12" name="TextBox 12"/>
              <p:cNvSpPr txBox="1"/>
              <p:nvPr/>
            </p:nvSpPr>
            <p:spPr>
              <a:xfrm>
                <a:off x="0" y="-47625"/>
                <a:ext cx="1919141" cy="486637"/>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650142" y="46779"/>
              <a:ext cx="8415369" cy="2062268"/>
            </a:xfrm>
            <a:prstGeom prst="rect">
              <a:avLst/>
            </a:prstGeom>
          </p:spPr>
          <p:txBody>
            <a:bodyPr lIns="0" tIns="0" rIns="0" bIns="0" rtlCol="0" anchor="t">
              <a:spAutoFit/>
            </a:bodyPr>
            <a:lstStyle/>
            <a:p>
              <a:pPr marL="0" lvl="0" indent="0" algn="ctr">
                <a:lnSpc>
                  <a:spcPts val="4130"/>
                </a:lnSpc>
                <a:spcBef>
                  <a:spcPct val="0"/>
                </a:spcBef>
              </a:pPr>
              <a:r>
                <a:rPr lang="en-US" sz="2950">
                  <a:solidFill>
                    <a:srgbClr val="010204"/>
                  </a:solidFill>
                  <a:latin typeface="Roboto"/>
                  <a:ea typeface="Roboto"/>
                  <a:cs typeface="Roboto"/>
                  <a:sym typeface="Roboto"/>
                </a:rPr>
                <a:t>Used interpreter to ensure clear communication in patient’s preferred language</a:t>
              </a:r>
            </a:p>
          </p:txBody>
        </p:sp>
      </p:grpSp>
      <p:grpSp>
        <p:nvGrpSpPr>
          <p:cNvPr id="14" name="Group 14"/>
          <p:cNvGrpSpPr/>
          <p:nvPr/>
        </p:nvGrpSpPr>
        <p:grpSpPr>
          <a:xfrm>
            <a:off x="9247164" y="3401467"/>
            <a:ext cx="7439140" cy="1819275"/>
            <a:chOff x="0" y="0"/>
            <a:chExt cx="9918853" cy="2425700"/>
          </a:xfrm>
        </p:grpSpPr>
        <p:grpSp>
          <p:nvGrpSpPr>
            <p:cNvPr id="15" name="Group 15"/>
            <p:cNvGrpSpPr/>
            <p:nvPr/>
          </p:nvGrpSpPr>
          <p:grpSpPr>
            <a:xfrm>
              <a:off x="203200" y="203200"/>
              <a:ext cx="9715653" cy="2222500"/>
              <a:chOff x="0" y="0"/>
              <a:chExt cx="1919141" cy="439012"/>
            </a:xfrm>
          </p:grpSpPr>
          <p:sp>
            <p:nvSpPr>
              <p:cNvPr id="16" name="Freeform 1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17" name="TextBox 17"/>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18" name="TextBox 18"/>
            <p:cNvSpPr txBox="1"/>
            <p:nvPr/>
          </p:nvSpPr>
          <p:spPr>
            <a:xfrm>
              <a:off x="488966" y="517102"/>
              <a:ext cx="9156820"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19" name="Group 19"/>
            <p:cNvGrpSpPr/>
            <p:nvPr/>
          </p:nvGrpSpPr>
          <p:grpSpPr>
            <a:xfrm>
              <a:off x="0" y="0"/>
              <a:ext cx="9715653" cy="2222500"/>
              <a:chOff x="0" y="0"/>
              <a:chExt cx="1919141" cy="439012"/>
            </a:xfrm>
          </p:grpSpPr>
          <p:sp>
            <p:nvSpPr>
              <p:cNvPr id="20" name="Freeform 20"/>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B8F2E6"/>
              </a:solidFill>
              <a:ln cap="rnd">
                <a:noFill/>
                <a:prstDash val="solid"/>
                <a:round/>
              </a:ln>
            </p:spPr>
            <p:txBody>
              <a:bodyPr/>
              <a:lstStyle/>
              <a:p>
                <a:endParaRPr lang="en-US"/>
              </a:p>
            </p:txBody>
          </p:sp>
          <p:sp>
            <p:nvSpPr>
              <p:cNvPr id="21" name="TextBox 21"/>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2" name="TextBox 22"/>
            <p:cNvSpPr txBox="1"/>
            <p:nvPr/>
          </p:nvSpPr>
          <p:spPr>
            <a:xfrm>
              <a:off x="285766" y="46779"/>
              <a:ext cx="9156820" cy="2062268"/>
            </a:xfrm>
            <a:prstGeom prst="rect">
              <a:avLst/>
            </a:prstGeom>
          </p:spPr>
          <p:txBody>
            <a:bodyPr lIns="0" tIns="0" rIns="0" bIns="0" rtlCol="0" anchor="t">
              <a:spAutoFit/>
            </a:bodyPr>
            <a:lstStyle/>
            <a:p>
              <a:pPr marL="0" lvl="0" indent="0" algn="ctr">
                <a:lnSpc>
                  <a:spcPts val="4130"/>
                </a:lnSpc>
                <a:spcBef>
                  <a:spcPct val="0"/>
                </a:spcBef>
              </a:pPr>
              <a:r>
                <a:rPr lang="en-US" sz="2950">
                  <a:solidFill>
                    <a:srgbClr val="010204"/>
                  </a:solidFill>
                  <a:latin typeface="Roboto"/>
                  <a:ea typeface="Roboto"/>
                  <a:cs typeface="Roboto"/>
                  <a:sym typeface="Roboto"/>
                </a:rPr>
                <a:t>Sat at bedside and used calm tone, open-ended questions and affirmed the patient’s voice</a:t>
              </a:r>
            </a:p>
          </p:txBody>
        </p:sp>
      </p:grpSp>
      <p:grpSp>
        <p:nvGrpSpPr>
          <p:cNvPr id="23" name="Group 23"/>
          <p:cNvGrpSpPr/>
          <p:nvPr/>
        </p:nvGrpSpPr>
        <p:grpSpPr>
          <a:xfrm>
            <a:off x="1601696" y="5324342"/>
            <a:ext cx="7439140" cy="1819275"/>
            <a:chOff x="0" y="0"/>
            <a:chExt cx="9918853" cy="2425700"/>
          </a:xfrm>
        </p:grpSpPr>
        <p:grpSp>
          <p:nvGrpSpPr>
            <p:cNvPr id="24" name="Group 24"/>
            <p:cNvGrpSpPr/>
            <p:nvPr/>
          </p:nvGrpSpPr>
          <p:grpSpPr>
            <a:xfrm>
              <a:off x="203200" y="203200"/>
              <a:ext cx="9715653" cy="2222500"/>
              <a:chOff x="0" y="0"/>
              <a:chExt cx="1919141" cy="439012"/>
            </a:xfrm>
          </p:grpSpPr>
          <p:sp>
            <p:nvSpPr>
              <p:cNvPr id="25" name="Freeform 25"/>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26" name="TextBox 26"/>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7" name="TextBox 27"/>
            <p:cNvSpPr txBox="1"/>
            <p:nvPr/>
          </p:nvSpPr>
          <p:spPr>
            <a:xfrm>
              <a:off x="100118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28" name="Group 28"/>
            <p:cNvGrpSpPr/>
            <p:nvPr/>
          </p:nvGrpSpPr>
          <p:grpSpPr>
            <a:xfrm>
              <a:off x="0" y="0"/>
              <a:ext cx="9715653" cy="2222500"/>
              <a:chOff x="0" y="0"/>
              <a:chExt cx="1919141" cy="439012"/>
            </a:xfrm>
          </p:grpSpPr>
          <p:sp>
            <p:nvSpPr>
              <p:cNvPr id="29" name="Freeform 29"/>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B8F2E6"/>
              </a:solidFill>
              <a:ln cap="rnd">
                <a:noFill/>
                <a:prstDash val="solid"/>
                <a:round/>
              </a:ln>
            </p:spPr>
            <p:txBody>
              <a:bodyPr/>
              <a:lstStyle/>
              <a:p>
                <a:endParaRPr lang="en-US"/>
              </a:p>
            </p:txBody>
          </p:sp>
          <p:sp>
            <p:nvSpPr>
              <p:cNvPr id="30" name="TextBox 30"/>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31" name="TextBox 31"/>
            <p:cNvSpPr txBox="1"/>
            <p:nvPr/>
          </p:nvSpPr>
          <p:spPr>
            <a:xfrm>
              <a:off x="797985" y="46779"/>
              <a:ext cx="8119683" cy="2062268"/>
            </a:xfrm>
            <a:prstGeom prst="rect">
              <a:avLst/>
            </a:prstGeom>
          </p:spPr>
          <p:txBody>
            <a:bodyPr lIns="0" tIns="0" rIns="0" bIns="0" rtlCol="0" anchor="t">
              <a:spAutoFit/>
            </a:bodyPr>
            <a:lstStyle/>
            <a:p>
              <a:pPr marL="0" lvl="0" indent="0" algn="ctr">
                <a:lnSpc>
                  <a:spcPts val="4130"/>
                </a:lnSpc>
                <a:spcBef>
                  <a:spcPct val="0"/>
                </a:spcBef>
              </a:pPr>
              <a:r>
                <a:rPr lang="en-US" sz="2950">
                  <a:solidFill>
                    <a:srgbClr val="010204"/>
                  </a:solidFill>
                  <a:latin typeface="Roboto"/>
                  <a:ea typeface="Roboto"/>
                  <a:cs typeface="Roboto"/>
                  <a:sym typeface="Roboto"/>
                </a:rPr>
                <a:t>Clearly explained the clinical rationale and hospital policy without shutting down conversation</a:t>
              </a:r>
            </a:p>
          </p:txBody>
        </p:sp>
      </p:grpSp>
      <p:grpSp>
        <p:nvGrpSpPr>
          <p:cNvPr id="32" name="Group 32"/>
          <p:cNvGrpSpPr/>
          <p:nvPr/>
        </p:nvGrpSpPr>
        <p:grpSpPr>
          <a:xfrm>
            <a:off x="9247164" y="5324342"/>
            <a:ext cx="7439140" cy="1819275"/>
            <a:chOff x="0" y="0"/>
            <a:chExt cx="9918853" cy="2425700"/>
          </a:xfrm>
        </p:grpSpPr>
        <p:grpSp>
          <p:nvGrpSpPr>
            <p:cNvPr id="33" name="Group 33"/>
            <p:cNvGrpSpPr/>
            <p:nvPr/>
          </p:nvGrpSpPr>
          <p:grpSpPr>
            <a:xfrm>
              <a:off x="203200" y="203200"/>
              <a:ext cx="9715653" cy="2222500"/>
              <a:chOff x="0" y="0"/>
              <a:chExt cx="1919141" cy="439012"/>
            </a:xfrm>
          </p:grpSpPr>
          <p:sp>
            <p:nvSpPr>
              <p:cNvPr id="34" name="Freeform 34"/>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35" name="TextBox 35"/>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36" name="TextBox 36"/>
            <p:cNvSpPr txBox="1"/>
            <p:nvPr/>
          </p:nvSpPr>
          <p:spPr>
            <a:xfrm>
              <a:off x="1007535" y="286385"/>
              <a:ext cx="8119683" cy="643254"/>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37" name="Group 37"/>
            <p:cNvGrpSpPr/>
            <p:nvPr/>
          </p:nvGrpSpPr>
          <p:grpSpPr>
            <a:xfrm>
              <a:off x="0" y="0"/>
              <a:ext cx="9715653" cy="2222500"/>
              <a:chOff x="0" y="0"/>
              <a:chExt cx="1919141" cy="439012"/>
            </a:xfrm>
          </p:grpSpPr>
          <p:sp>
            <p:nvSpPr>
              <p:cNvPr id="38" name="Freeform 3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B8F2E6"/>
              </a:solidFill>
              <a:ln cap="rnd">
                <a:noFill/>
                <a:prstDash val="solid"/>
                <a:round/>
              </a:ln>
            </p:spPr>
            <p:txBody>
              <a:bodyPr/>
              <a:lstStyle/>
              <a:p>
                <a:endParaRPr lang="en-US"/>
              </a:p>
            </p:txBody>
          </p:sp>
          <p:sp>
            <p:nvSpPr>
              <p:cNvPr id="39" name="TextBox 39"/>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0" name="TextBox 40"/>
            <p:cNvSpPr txBox="1"/>
            <p:nvPr/>
          </p:nvSpPr>
          <p:spPr>
            <a:xfrm>
              <a:off x="797985" y="46779"/>
              <a:ext cx="8119683" cy="2062268"/>
            </a:xfrm>
            <a:prstGeom prst="rect">
              <a:avLst/>
            </a:prstGeom>
          </p:spPr>
          <p:txBody>
            <a:bodyPr lIns="0" tIns="0" rIns="0" bIns="0" rtlCol="0" anchor="t">
              <a:spAutoFit/>
            </a:bodyPr>
            <a:lstStyle/>
            <a:p>
              <a:pPr marL="0" lvl="0" indent="0" algn="ctr">
                <a:lnSpc>
                  <a:spcPts val="4130"/>
                </a:lnSpc>
                <a:spcBef>
                  <a:spcPct val="0"/>
                </a:spcBef>
              </a:pPr>
              <a:r>
                <a:rPr lang="en-US" sz="2950">
                  <a:solidFill>
                    <a:srgbClr val="010204"/>
                  </a:solidFill>
                  <a:latin typeface="Roboto"/>
                  <a:ea typeface="Roboto"/>
                  <a:cs typeface="Roboto"/>
                  <a:sym typeface="Roboto"/>
                </a:rPr>
                <a:t>Explicitly affirmed the patient’s right to ask questions and express preferences</a:t>
              </a:r>
            </a:p>
          </p:txBody>
        </p:sp>
      </p:grpSp>
      <p:grpSp>
        <p:nvGrpSpPr>
          <p:cNvPr id="41" name="Group 41"/>
          <p:cNvGrpSpPr/>
          <p:nvPr/>
        </p:nvGrpSpPr>
        <p:grpSpPr>
          <a:xfrm>
            <a:off x="1601696" y="7248392"/>
            <a:ext cx="7439140" cy="1819275"/>
            <a:chOff x="0" y="0"/>
            <a:chExt cx="9918853" cy="2425700"/>
          </a:xfrm>
        </p:grpSpPr>
        <p:grpSp>
          <p:nvGrpSpPr>
            <p:cNvPr id="42" name="Group 42"/>
            <p:cNvGrpSpPr/>
            <p:nvPr/>
          </p:nvGrpSpPr>
          <p:grpSpPr>
            <a:xfrm>
              <a:off x="203200" y="203200"/>
              <a:ext cx="9715653" cy="2222500"/>
              <a:chOff x="0" y="0"/>
              <a:chExt cx="1919141" cy="439012"/>
            </a:xfrm>
          </p:grpSpPr>
          <p:sp>
            <p:nvSpPr>
              <p:cNvPr id="43" name="Freeform 43"/>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44" name="TextBox 44"/>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5" name="TextBox 45"/>
            <p:cNvSpPr txBox="1"/>
            <p:nvPr/>
          </p:nvSpPr>
          <p:spPr>
            <a:xfrm>
              <a:off x="1001185" y="622935"/>
              <a:ext cx="8119683" cy="643255"/>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46" name="Group 46"/>
            <p:cNvGrpSpPr/>
            <p:nvPr/>
          </p:nvGrpSpPr>
          <p:grpSpPr>
            <a:xfrm>
              <a:off x="0" y="0"/>
              <a:ext cx="9715653" cy="2222500"/>
              <a:chOff x="0" y="0"/>
              <a:chExt cx="1919141" cy="439012"/>
            </a:xfrm>
          </p:grpSpPr>
          <p:sp>
            <p:nvSpPr>
              <p:cNvPr id="47" name="Freeform 4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B8F2E6"/>
              </a:solidFill>
              <a:ln cap="rnd">
                <a:noFill/>
                <a:prstDash val="solid"/>
                <a:round/>
              </a:ln>
            </p:spPr>
            <p:txBody>
              <a:bodyPr/>
              <a:lstStyle/>
              <a:p>
                <a:endParaRPr lang="en-US"/>
              </a:p>
            </p:txBody>
          </p:sp>
          <p:sp>
            <p:nvSpPr>
              <p:cNvPr id="48" name="TextBox 48"/>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9" name="TextBox 49"/>
            <p:cNvSpPr txBox="1"/>
            <p:nvPr/>
          </p:nvSpPr>
          <p:spPr>
            <a:xfrm>
              <a:off x="696385" y="46779"/>
              <a:ext cx="8322883" cy="2062268"/>
            </a:xfrm>
            <a:prstGeom prst="rect">
              <a:avLst/>
            </a:prstGeom>
          </p:spPr>
          <p:txBody>
            <a:bodyPr lIns="0" tIns="0" rIns="0" bIns="0" rtlCol="0" anchor="t">
              <a:spAutoFit/>
            </a:bodyPr>
            <a:lstStyle/>
            <a:p>
              <a:pPr marL="0" lvl="0" indent="0" algn="ctr">
                <a:lnSpc>
                  <a:spcPts val="4130"/>
                </a:lnSpc>
                <a:spcBef>
                  <a:spcPct val="0"/>
                </a:spcBef>
              </a:pPr>
              <a:r>
                <a:rPr lang="en-US" sz="2950">
                  <a:solidFill>
                    <a:srgbClr val="010204"/>
                  </a:solidFill>
                  <a:latin typeface="Roboto"/>
                  <a:ea typeface="Roboto"/>
                  <a:cs typeface="Roboto"/>
                  <a:sym typeface="Roboto"/>
                </a:rPr>
                <a:t>Offered alternatives within constraints (e.g., wireless monitoring, positional changes)</a:t>
              </a:r>
            </a:p>
          </p:txBody>
        </p:sp>
      </p:grpSp>
      <p:grpSp>
        <p:nvGrpSpPr>
          <p:cNvPr id="50" name="Group 50"/>
          <p:cNvGrpSpPr/>
          <p:nvPr/>
        </p:nvGrpSpPr>
        <p:grpSpPr>
          <a:xfrm>
            <a:off x="9247164" y="7248392"/>
            <a:ext cx="7439140" cy="1819275"/>
            <a:chOff x="0" y="0"/>
            <a:chExt cx="9918853" cy="2425700"/>
          </a:xfrm>
        </p:grpSpPr>
        <p:grpSp>
          <p:nvGrpSpPr>
            <p:cNvPr id="51" name="Group 51"/>
            <p:cNvGrpSpPr/>
            <p:nvPr/>
          </p:nvGrpSpPr>
          <p:grpSpPr>
            <a:xfrm>
              <a:off x="203200" y="203200"/>
              <a:ext cx="9715653" cy="2222500"/>
              <a:chOff x="0" y="0"/>
              <a:chExt cx="1919141" cy="439012"/>
            </a:xfrm>
          </p:grpSpPr>
          <p:sp>
            <p:nvSpPr>
              <p:cNvPr id="52" name="Freeform 52"/>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53" name="TextBox 53"/>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4" name="TextBox 54"/>
            <p:cNvSpPr txBox="1"/>
            <p:nvPr/>
          </p:nvSpPr>
          <p:spPr>
            <a:xfrm>
              <a:off x="100753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55" name="Group 55"/>
            <p:cNvGrpSpPr/>
            <p:nvPr/>
          </p:nvGrpSpPr>
          <p:grpSpPr>
            <a:xfrm>
              <a:off x="0" y="0"/>
              <a:ext cx="9715653" cy="2222500"/>
              <a:chOff x="0" y="0"/>
              <a:chExt cx="1919141" cy="439012"/>
            </a:xfrm>
          </p:grpSpPr>
          <p:sp>
            <p:nvSpPr>
              <p:cNvPr id="56" name="Freeform 5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B8F2E6"/>
              </a:solidFill>
              <a:ln cap="rnd">
                <a:noFill/>
                <a:prstDash val="solid"/>
                <a:round/>
              </a:ln>
            </p:spPr>
            <p:txBody>
              <a:bodyPr/>
              <a:lstStyle/>
              <a:p>
                <a:endParaRPr lang="en-US"/>
              </a:p>
            </p:txBody>
          </p:sp>
          <p:sp>
            <p:nvSpPr>
              <p:cNvPr id="57" name="TextBox 57"/>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8" name="TextBox 58"/>
            <p:cNvSpPr txBox="1"/>
            <p:nvPr/>
          </p:nvSpPr>
          <p:spPr>
            <a:xfrm>
              <a:off x="797985" y="46779"/>
              <a:ext cx="8119683" cy="2062268"/>
            </a:xfrm>
            <a:prstGeom prst="rect">
              <a:avLst/>
            </a:prstGeom>
          </p:spPr>
          <p:txBody>
            <a:bodyPr lIns="0" tIns="0" rIns="0" bIns="0" rtlCol="0" anchor="t">
              <a:spAutoFit/>
            </a:bodyPr>
            <a:lstStyle/>
            <a:p>
              <a:pPr marL="0" lvl="0" indent="0" algn="ctr">
                <a:lnSpc>
                  <a:spcPts val="4130"/>
                </a:lnSpc>
                <a:spcBef>
                  <a:spcPct val="0"/>
                </a:spcBef>
              </a:pPr>
              <a:r>
                <a:rPr lang="en-US" sz="2950">
                  <a:solidFill>
                    <a:srgbClr val="010204"/>
                  </a:solidFill>
                  <a:latin typeface="Roboto"/>
                  <a:ea typeface="Roboto"/>
                  <a:cs typeface="Roboto"/>
                  <a:sym typeface="Roboto"/>
                </a:rPr>
                <a:t>Supported patient’s autonomy and treated her as an individual, not just a clinical protocol</a:t>
              </a:r>
            </a:p>
          </p:txBody>
        </p:sp>
      </p:grpSp>
      <p:sp>
        <p:nvSpPr>
          <p:cNvPr id="59" name="TextBox 59"/>
          <p:cNvSpPr txBox="1"/>
          <p:nvPr/>
        </p:nvSpPr>
        <p:spPr>
          <a:xfrm>
            <a:off x="1028700" y="1147763"/>
            <a:ext cx="13982700" cy="847725"/>
          </a:xfrm>
          <a:prstGeom prst="rect">
            <a:avLst/>
          </a:prstGeom>
        </p:spPr>
        <p:txBody>
          <a:bodyPr wrap="square" lIns="0" tIns="0" rIns="0" bIns="0" rtlCol="0" anchor="t">
            <a:spAutoFit/>
          </a:bodyPr>
          <a:lstStyle/>
          <a:p>
            <a:pPr algn="l">
              <a:lnSpc>
                <a:spcPts val="6600"/>
              </a:lnSpc>
            </a:pPr>
            <a:r>
              <a:rPr lang="en-US" sz="5500" b="1">
                <a:solidFill>
                  <a:srgbClr val="010204"/>
                </a:solidFill>
                <a:latin typeface="Roboto Slab Bold"/>
                <a:ea typeface="Roboto Slab Bold"/>
                <a:cs typeface="Roboto Slab Bold"/>
                <a:sym typeface="Roboto Slab Bold"/>
              </a:rPr>
              <a:t>RESPECTFUL PRACTICES HIGHLIGHTED</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267674"/>
            <a:ext cx="12088043" cy="2190750"/>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FURTHER REFLECTION AND DISCUSSION</a:t>
            </a:r>
          </a:p>
        </p:txBody>
      </p:sp>
      <p:grpSp>
        <p:nvGrpSpPr>
          <p:cNvPr id="3" name="Group 3"/>
          <p:cNvGrpSpPr/>
          <p:nvPr/>
        </p:nvGrpSpPr>
        <p:grpSpPr>
          <a:xfrm rot="-5400000">
            <a:off x="13276092" y="491405"/>
            <a:ext cx="5503313" cy="4520504"/>
            <a:chOff x="0" y="0"/>
            <a:chExt cx="2800015" cy="2299974"/>
          </a:xfrm>
        </p:grpSpPr>
        <p:sp>
          <p:nvSpPr>
            <p:cNvPr id="4" name="Freeform 4"/>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AED9E0"/>
            </a:solidFill>
          </p:spPr>
          <p:txBody>
            <a:bodyPr/>
            <a:lstStyle/>
            <a:p>
              <a:endParaRPr lang="en-US"/>
            </a:p>
          </p:txBody>
        </p:sp>
        <p:sp>
          <p:nvSpPr>
            <p:cNvPr id="5" name="TextBox 5"/>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12886324" y="2388007"/>
            <a:ext cx="7789683" cy="3013669"/>
            <a:chOff x="0" y="0"/>
            <a:chExt cx="3963291" cy="1533316"/>
          </a:xfrm>
        </p:grpSpPr>
        <p:sp>
          <p:nvSpPr>
            <p:cNvPr id="7" name="Freeform 7"/>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8" name="TextBox 8"/>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5400000">
            <a:off x="12400608" y="4390083"/>
            <a:ext cx="10287000" cy="1506835"/>
            <a:chOff x="0" y="0"/>
            <a:chExt cx="5233894" cy="766658"/>
          </a:xfrm>
        </p:grpSpPr>
        <p:sp>
          <p:nvSpPr>
            <p:cNvPr id="10" name="Freeform 10"/>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1" name="TextBox 11"/>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028700" y="2382224"/>
            <a:ext cx="12521452" cy="7591933"/>
          </a:xfrm>
          <a:prstGeom prst="rect">
            <a:avLst/>
          </a:prstGeom>
        </p:spPr>
        <p:txBody>
          <a:bodyPr lIns="0" tIns="0" rIns="0" bIns="0" rtlCol="0" anchor="t">
            <a:spAutoFit/>
          </a:bodyPr>
          <a:lstStyle/>
          <a:p>
            <a:pPr marL="658497" lvl="1" indent="-329249" algn="l">
              <a:lnSpc>
                <a:spcPts val="4331"/>
              </a:lnSpc>
              <a:buFont typeface="Arial"/>
              <a:buChar char="•"/>
            </a:pPr>
            <a:r>
              <a:rPr lang="en-US" sz="3050">
                <a:solidFill>
                  <a:srgbClr val="010204"/>
                </a:solidFill>
                <a:latin typeface="Roboto"/>
                <a:ea typeface="Roboto"/>
                <a:cs typeface="Roboto"/>
                <a:sym typeface="Roboto"/>
              </a:rPr>
              <a:t>What does autonomy look like in labor and delivery? What are the signs that it’s being supported? What are the signs that it’s being undermined?</a:t>
            </a:r>
          </a:p>
          <a:p>
            <a:pPr marL="658497" lvl="1" indent="-329249" algn="l">
              <a:lnSpc>
                <a:spcPts val="4331"/>
              </a:lnSpc>
              <a:buFont typeface="Arial"/>
              <a:buChar char="•"/>
            </a:pPr>
            <a:r>
              <a:rPr lang="en-US" sz="3050">
                <a:solidFill>
                  <a:srgbClr val="010204"/>
                </a:solidFill>
                <a:latin typeface="Roboto"/>
                <a:ea typeface="Roboto"/>
                <a:cs typeface="Roboto"/>
                <a:sym typeface="Roboto"/>
              </a:rPr>
              <a:t>How do we balance medical urgency with the need to respect a patient’s preferences in decision making? </a:t>
            </a:r>
          </a:p>
          <a:p>
            <a:pPr marL="658497" lvl="1" indent="-329249" algn="l">
              <a:lnSpc>
                <a:spcPts val="4331"/>
              </a:lnSpc>
              <a:buFont typeface="Arial"/>
              <a:buChar char="•"/>
            </a:pPr>
            <a:r>
              <a:rPr lang="en-US" sz="3050">
                <a:solidFill>
                  <a:srgbClr val="010204"/>
                </a:solidFill>
                <a:latin typeface="Roboto"/>
                <a:ea typeface="Roboto"/>
                <a:cs typeface="Roboto"/>
                <a:sym typeface="Roboto"/>
              </a:rPr>
              <a:t>How do you respond to patients who have a birth plan? Do you ignore it or try to consider the patient’s wishes as part of the care plan?</a:t>
            </a:r>
          </a:p>
          <a:p>
            <a:pPr marL="658497" lvl="1" indent="-329249" algn="l">
              <a:lnSpc>
                <a:spcPts val="4331"/>
              </a:lnSpc>
              <a:buFont typeface="Arial"/>
              <a:buChar char="•"/>
            </a:pPr>
            <a:r>
              <a:rPr lang="en-US" sz="3050">
                <a:solidFill>
                  <a:srgbClr val="010204"/>
                </a:solidFill>
                <a:latin typeface="Roboto"/>
                <a:ea typeface="Roboto"/>
                <a:cs typeface="Roboto"/>
                <a:sym typeface="Roboto"/>
              </a:rPr>
              <a:t>How can we handle situations where a patient declines a recommended intervention? What language or approach shows respect?</a:t>
            </a:r>
          </a:p>
          <a:p>
            <a:pPr marL="658497" lvl="1" indent="-329249" algn="l">
              <a:lnSpc>
                <a:spcPts val="4331"/>
              </a:lnSpc>
              <a:buFont typeface="Arial"/>
              <a:buChar char="•"/>
            </a:pPr>
            <a:r>
              <a:rPr lang="en-US" sz="3050">
                <a:solidFill>
                  <a:srgbClr val="010204"/>
                </a:solidFill>
                <a:latin typeface="Roboto"/>
                <a:ea typeface="Roboto"/>
                <a:cs typeface="Roboto"/>
                <a:sym typeface="Roboto"/>
              </a:rPr>
              <a:t>Can you think of a time when a patient’s decision was different from what was recommended, but you considered it and/or supported it anyway? What did that require of you?</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1028700"/>
            <a:ext cx="12088043" cy="1095375"/>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NEXT STEPS</a:t>
            </a:r>
          </a:p>
        </p:txBody>
      </p:sp>
      <p:grpSp>
        <p:nvGrpSpPr>
          <p:cNvPr id="3" name="Group 3"/>
          <p:cNvGrpSpPr/>
          <p:nvPr/>
        </p:nvGrpSpPr>
        <p:grpSpPr>
          <a:xfrm rot="-5400000">
            <a:off x="13276092" y="491405"/>
            <a:ext cx="5503313" cy="4520504"/>
            <a:chOff x="0" y="0"/>
            <a:chExt cx="2800015" cy="2299974"/>
          </a:xfrm>
        </p:grpSpPr>
        <p:sp>
          <p:nvSpPr>
            <p:cNvPr id="4" name="Freeform 4"/>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AED9E0"/>
            </a:solidFill>
          </p:spPr>
          <p:txBody>
            <a:bodyPr/>
            <a:lstStyle/>
            <a:p>
              <a:endParaRPr lang="en-US"/>
            </a:p>
          </p:txBody>
        </p:sp>
        <p:sp>
          <p:nvSpPr>
            <p:cNvPr id="5" name="TextBox 5"/>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12886324" y="2388007"/>
            <a:ext cx="7789683" cy="3013669"/>
            <a:chOff x="0" y="0"/>
            <a:chExt cx="3963291" cy="1533316"/>
          </a:xfrm>
        </p:grpSpPr>
        <p:sp>
          <p:nvSpPr>
            <p:cNvPr id="7" name="Freeform 7"/>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8" name="TextBox 8"/>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5400000">
            <a:off x="12391083" y="4390083"/>
            <a:ext cx="10287000" cy="1506835"/>
            <a:chOff x="0" y="0"/>
            <a:chExt cx="5233894" cy="766658"/>
          </a:xfrm>
        </p:grpSpPr>
        <p:sp>
          <p:nvSpPr>
            <p:cNvPr id="10" name="Freeform 10"/>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1" name="TextBox 11"/>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028700" y="2925149"/>
            <a:ext cx="12738796" cy="550164"/>
          </a:xfrm>
          <a:prstGeom prst="rect">
            <a:avLst/>
          </a:prstGeom>
        </p:spPr>
        <p:txBody>
          <a:bodyPr lIns="0" tIns="0" rIns="0" bIns="0" rtlCol="0" anchor="t">
            <a:spAutoFit/>
          </a:bodyPr>
          <a:lstStyle/>
          <a:p>
            <a:pPr algn="l">
              <a:lnSpc>
                <a:spcPts val="4473"/>
              </a:lnSpc>
            </a:pPr>
            <a:r>
              <a:rPr lang="en-US" sz="3150">
                <a:solidFill>
                  <a:srgbClr val="010204"/>
                </a:solidFill>
                <a:latin typeface="Roboto"/>
                <a:ea typeface="Roboto"/>
                <a:cs typeface="Roboto"/>
                <a:sym typeface="Roboto"/>
              </a:rPr>
              <a:t>Next steps content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Freeform 2"/>
          <p:cNvSpPr/>
          <p:nvPr/>
        </p:nvSpPr>
        <p:spPr>
          <a:xfrm rot="5400000">
            <a:off x="-1928939" y="4752804"/>
            <a:ext cx="16230600" cy="466630"/>
          </a:xfrm>
          <a:custGeom>
            <a:avLst/>
            <a:gdLst/>
            <a:ahLst/>
            <a:cxnLst/>
            <a:rect l="l" t="t" r="r" b="b"/>
            <a:pathLst>
              <a:path w="16230600" h="466630">
                <a:moveTo>
                  <a:pt x="0" y="0"/>
                </a:moveTo>
                <a:lnTo>
                  <a:pt x="16230600" y="0"/>
                </a:lnTo>
                <a:lnTo>
                  <a:pt x="16230600" y="466629"/>
                </a:lnTo>
                <a:lnTo>
                  <a:pt x="0" y="466629"/>
                </a:lnTo>
                <a:lnTo>
                  <a:pt x="0" y="0"/>
                </a:lnTo>
                <a:close/>
              </a:path>
            </a:pathLst>
          </a:custGeom>
          <a:blipFill>
            <a:blip r:embed="rId2">
              <a:alphaModFix amt="70000"/>
            </a:blip>
            <a:stretch>
              <a:fillRect/>
            </a:stretch>
          </a:blipFill>
        </p:spPr>
        <p:txBody>
          <a:bodyPr/>
          <a:lstStyle/>
          <a:p>
            <a:endParaRPr lang="en-US"/>
          </a:p>
        </p:txBody>
      </p:sp>
      <p:grpSp>
        <p:nvGrpSpPr>
          <p:cNvPr id="3" name="Group 3"/>
          <p:cNvGrpSpPr/>
          <p:nvPr/>
        </p:nvGrpSpPr>
        <p:grpSpPr>
          <a:xfrm>
            <a:off x="0" y="0"/>
            <a:ext cx="6186361" cy="10287000"/>
            <a:chOff x="0" y="0"/>
            <a:chExt cx="1629330" cy="2709333"/>
          </a:xfrm>
        </p:grpSpPr>
        <p:sp>
          <p:nvSpPr>
            <p:cNvPr id="4" name="Freeform 4"/>
            <p:cNvSpPr/>
            <p:nvPr/>
          </p:nvSpPr>
          <p:spPr>
            <a:xfrm>
              <a:off x="0" y="0"/>
              <a:ext cx="1629330" cy="2709333"/>
            </a:xfrm>
            <a:custGeom>
              <a:avLst/>
              <a:gdLst/>
              <a:ahLst/>
              <a:cxnLst/>
              <a:rect l="l" t="t" r="r" b="b"/>
              <a:pathLst>
                <a:path w="1629330" h="2709333">
                  <a:moveTo>
                    <a:pt x="0" y="0"/>
                  </a:moveTo>
                  <a:lnTo>
                    <a:pt x="1629330" y="0"/>
                  </a:lnTo>
                  <a:lnTo>
                    <a:pt x="1629330" y="2709333"/>
                  </a:lnTo>
                  <a:lnTo>
                    <a:pt x="0" y="2709333"/>
                  </a:lnTo>
                  <a:close/>
                </a:path>
              </a:pathLst>
            </a:custGeom>
            <a:solidFill>
              <a:srgbClr val="AED9E0"/>
            </a:solidFill>
          </p:spPr>
          <p:txBody>
            <a:bodyPr/>
            <a:lstStyle/>
            <a:p>
              <a:endParaRPr lang="en-US"/>
            </a:p>
          </p:txBody>
        </p:sp>
        <p:sp>
          <p:nvSpPr>
            <p:cNvPr id="5" name="TextBox 5"/>
            <p:cNvSpPr txBox="1"/>
            <p:nvPr/>
          </p:nvSpPr>
          <p:spPr>
            <a:xfrm>
              <a:off x="0" y="-38100"/>
              <a:ext cx="1629330" cy="2747433"/>
            </a:xfrm>
            <a:prstGeom prst="rect">
              <a:avLst/>
            </a:prstGeom>
          </p:spPr>
          <p:txBody>
            <a:bodyPr lIns="50800" tIns="50800" rIns="50800" bIns="50800" rtlCol="0" anchor="ctr"/>
            <a:lstStyle/>
            <a:p>
              <a:pPr algn="ctr">
                <a:lnSpc>
                  <a:spcPts val="3405"/>
                </a:lnSpc>
              </a:pPr>
              <a:endParaRPr/>
            </a:p>
          </p:txBody>
        </p:sp>
      </p:grpSp>
      <p:sp>
        <p:nvSpPr>
          <p:cNvPr id="6" name="Freeform 6"/>
          <p:cNvSpPr/>
          <p:nvPr/>
        </p:nvSpPr>
        <p:spPr>
          <a:xfrm rot="-521369">
            <a:off x="-447805" y="6565876"/>
            <a:ext cx="3569273" cy="3328636"/>
          </a:xfrm>
          <a:custGeom>
            <a:avLst/>
            <a:gdLst/>
            <a:ahLst/>
            <a:cxnLst/>
            <a:rect l="l" t="t" r="r" b="b"/>
            <a:pathLst>
              <a:path w="3569273" h="3328636">
                <a:moveTo>
                  <a:pt x="0" y="0"/>
                </a:moveTo>
                <a:lnTo>
                  <a:pt x="3569274" y="0"/>
                </a:lnTo>
                <a:lnTo>
                  <a:pt x="3569274" y="3328637"/>
                </a:lnTo>
                <a:lnTo>
                  <a:pt x="0" y="3328637"/>
                </a:lnTo>
                <a:lnTo>
                  <a:pt x="0" y="0"/>
                </a:lnTo>
                <a:close/>
              </a:path>
            </a:pathLst>
          </a:custGeom>
          <a:blipFill>
            <a:blip r:embed="rId3"/>
            <a:stretch>
              <a:fillRect l="-131393" t="-492772" r="-354061" b="-35006"/>
            </a:stretch>
          </a:blipFill>
        </p:spPr>
        <p:txBody>
          <a:bodyPr/>
          <a:lstStyle/>
          <a:p>
            <a:endParaRPr lang="en-US"/>
          </a:p>
        </p:txBody>
      </p:sp>
      <p:sp>
        <p:nvSpPr>
          <p:cNvPr id="8" name="Freeform 8"/>
          <p:cNvSpPr/>
          <p:nvPr/>
        </p:nvSpPr>
        <p:spPr>
          <a:xfrm rot="743827">
            <a:off x="2635069" y="7410505"/>
            <a:ext cx="3602821" cy="3087742"/>
          </a:xfrm>
          <a:custGeom>
            <a:avLst/>
            <a:gdLst/>
            <a:ahLst/>
            <a:cxnLst/>
            <a:rect l="l" t="t" r="r" b="b"/>
            <a:pathLst>
              <a:path w="3602821" h="3087742">
                <a:moveTo>
                  <a:pt x="0" y="0"/>
                </a:moveTo>
                <a:lnTo>
                  <a:pt x="3602821" y="0"/>
                </a:lnTo>
                <a:lnTo>
                  <a:pt x="3602821" y="3087742"/>
                </a:lnTo>
                <a:lnTo>
                  <a:pt x="0" y="3087742"/>
                </a:lnTo>
                <a:lnTo>
                  <a:pt x="0" y="0"/>
                </a:lnTo>
                <a:close/>
              </a:path>
            </a:pathLst>
          </a:custGeom>
          <a:blipFill>
            <a:blip r:embed="rId3"/>
            <a:stretch>
              <a:fillRect l="-265917" t="-31387" r="-265642" b="-605524"/>
            </a:stretch>
          </a:blipFill>
        </p:spPr>
        <p:txBody>
          <a:bodyPr/>
          <a:lstStyle/>
          <a:p>
            <a:endParaRPr lang="en-US"/>
          </a:p>
        </p:txBody>
      </p:sp>
      <p:sp>
        <p:nvSpPr>
          <p:cNvPr id="9" name="Freeform 9"/>
          <p:cNvSpPr/>
          <p:nvPr/>
        </p:nvSpPr>
        <p:spPr>
          <a:xfrm rot="-5400000">
            <a:off x="-236294" y="-603731"/>
            <a:ext cx="3456074" cy="3202874"/>
          </a:xfrm>
          <a:custGeom>
            <a:avLst/>
            <a:gdLst/>
            <a:ahLst/>
            <a:cxnLst/>
            <a:rect l="l" t="t" r="r" b="b"/>
            <a:pathLst>
              <a:path w="3456074" h="3202874">
                <a:moveTo>
                  <a:pt x="0" y="0"/>
                </a:moveTo>
                <a:lnTo>
                  <a:pt x="3456074" y="0"/>
                </a:lnTo>
                <a:lnTo>
                  <a:pt x="3456074" y="3202875"/>
                </a:lnTo>
                <a:lnTo>
                  <a:pt x="0" y="3202875"/>
                </a:lnTo>
                <a:lnTo>
                  <a:pt x="0" y="0"/>
                </a:lnTo>
                <a:close/>
              </a:path>
            </a:pathLst>
          </a:custGeom>
          <a:blipFill>
            <a:blip r:embed="rId3"/>
            <a:stretch>
              <a:fillRect l="-332592" t="-237589" r="-114726" b="-252997"/>
            </a:stretch>
          </a:blipFill>
        </p:spPr>
        <p:txBody>
          <a:bodyPr/>
          <a:lstStyle/>
          <a:p>
            <a:endParaRPr lang="en-US"/>
          </a:p>
        </p:txBody>
      </p:sp>
      <p:sp>
        <p:nvSpPr>
          <p:cNvPr id="10" name="Freeform 10"/>
          <p:cNvSpPr/>
          <p:nvPr/>
        </p:nvSpPr>
        <p:spPr>
          <a:xfrm>
            <a:off x="3039164" y="2504952"/>
            <a:ext cx="3803206" cy="4296362"/>
          </a:xfrm>
          <a:custGeom>
            <a:avLst/>
            <a:gdLst/>
            <a:ahLst/>
            <a:cxnLst/>
            <a:rect l="l" t="t" r="r" b="b"/>
            <a:pathLst>
              <a:path w="3803206" h="4296362">
                <a:moveTo>
                  <a:pt x="0" y="0"/>
                </a:moveTo>
                <a:lnTo>
                  <a:pt x="3803206" y="0"/>
                </a:lnTo>
                <a:lnTo>
                  <a:pt x="3803206" y="4296362"/>
                </a:lnTo>
                <a:lnTo>
                  <a:pt x="0" y="4296362"/>
                </a:lnTo>
                <a:lnTo>
                  <a:pt x="0" y="0"/>
                </a:lnTo>
                <a:close/>
              </a:path>
            </a:pathLst>
          </a:custGeom>
          <a:blipFill>
            <a:blip r:embed="rId3"/>
            <a:stretch>
              <a:fillRect l="-38467" t="-511990" r="-594597" b="-36929"/>
            </a:stretch>
          </a:blipFill>
        </p:spPr>
        <p:txBody>
          <a:bodyPr/>
          <a:lstStyle/>
          <a:p>
            <a:endParaRPr lang="en-US"/>
          </a:p>
        </p:txBody>
      </p:sp>
      <p:sp>
        <p:nvSpPr>
          <p:cNvPr id="11" name="Freeform 11"/>
          <p:cNvSpPr/>
          <p:nvPr/>
        </p:nvSpPr>
        <p:spPr>
          <a:xfrm rot="-652084">
            <a:off x="-480721" y="2758941"/>
            <a:ext cx="4112013" cy="3788385"/>
          </a:xfrm>
          <a:custGeom>
            <a:avLst/>
            <a:gdLst/>
            <a:ahLst/>
            <a:cxnLst/>
            <a:rect l="l" t="t" r="r" b="b"/>
            <a:pathLst>
              <a:path w="4112013" h="3788385">
                <a:moveTo>
                  <a:pt x="0" y="0"/>
                </a:moveTo>
                <a:lnTo>
                  <a:pt x="4112013" y="0"/>
                </a:lnTo>
                <a:lnTo>
                  <a:pt x="4112013" y="3788385"/>
                </a:lnTo>
                <a:lnTo>
                  <a:pt x="0" y="3788385"/>
                </a:lnTo>
                <a:lnTo>
                  <a:pt x="0" y="0"/>
                </a:lnTo>
                <a:close/>
              </a:path>
            </a:pathLst>
          </a:custGeom>
          <a:blipFill>
            <a:blip r:embed="rId3"/>
            <a:stretch>
              <a:fillRect l="-235432" t="-252170" r="-234212" b="-266137"/>
            </a:stretch>
          </a:blipFill>
        </p:spPr>
        <p:txBody>
          <a:bodyPr/>
          <a:lstStyle/>
          <a:p>
            <a:endParaRPr lang="en-US"/>
          </a:p>
        </p:txBody>
      </p:sp>
      <p:sp>
        <p:nvSpPr>
          <p:cNvPr id="12" name="Freeform 12"/>
          <p:cNvSpPr/>
          <p:nvPr/>
        </p:nvSpPr>
        <p:spPr>
          <a:xfrm>
            <a:off x="3182117" y="-481444"/>
            <a:ext cx="3237559" cy="3020289"/>
          </a:xfrm>
          <a:custGeom>
            <a:avLst/>
            <a:gdLst/>
            <a:ahLst/>
            <a:cxnLst/>
            <a:rect l="l" t="t" r="r" b="b"/>
            <a:pathLst>
              <a:path w="3237559" h="3020289">
                <a:moveTo>
                  <a:pt x="0" y="0"/>
                </a:moveTo>
                <a:lnTo>
                  <a:pt x="3237558" y="0"/>
                </a:lnTo>
                <a:lnTo>
                  <a:pt x="3237558" y="3020288"/>
                </a:lnTo>
                <a:lnTo>
                  <a:pt x="0" y="3020288"/>
                </a:lnTo>
                <a:lnTo>
                  <a:pt x="0" y="0"/>
                </a:lnTo>
                <a:close/>
              </a:path>
            </a:pathLst>
          </a:custGeom>
          <a:blipFill>
            <a:blip r:embed="rId3"/>
            <a:stretch>
              <a:fillRect l="-252766" t="-145490" r="-252491" b="-403308"/>
            </a:stretch>
          </a:blipFill>
        </p:spPr>
        <p:txBody>
          <a:bodyPr/>
          <a:lstStyle/>
          <a:p>
            <a:endParaRPr lang="en-US"/>
          </a:p>
        </p:txBody>
      </p:sp>
      <p:sp>
        <p:nvSpPr>
          <p:cNvPr id="13" name="TextBox 13"/>
          <p:cNvSpPr txBox="1"/>
          <p:nvPr/>
        </p:nvSpPr>
        <p:spPr>
          <a:xfrm>
            <a:off x="6842370" y="3994150"/>
            <a:ext cx="9844506" cy="2384425"/>
          </a:xfrm>
          <a:prstGeom prst="rect">
            <a:avLst/>
          </a:prstGeom>
        </p:spPr>
        <p:txBody>
          <a:bodyPr lIns="0" tIns="0" rIns="0" bIns="0" rtlCol="0" anchor="t">
            <a:spAutoFit/>
          </a:bodyPr>
          <a:lstStyle/>
          <a:p>
            <a:pPr algn="l">
              <a:lnSpc>
                <a:spcPts val="9349"/>
              </a:lnSpc>
            </a:pPr>
            <a:r>
              <a:rPr lang="en-US" sz="8499" b="1">
                <a:solidFill>
                  <a:srgbClr val="010204"/>
                </a:solidFill>
                <a:latin typeface="Roboto Slab Bold"/>
                <a:ea typeface="Roboto Slab Bold"/>
                <a:cs typeface="Roboto Slab Bold"/>
                <a:sym typeface="Roboto Slab Bold"/>
              </a:rPr>
              <a:t>INFORMED CONSENT</a:t>
            </a:r>
          </a:p>
        </p:txBody>
      </p:sp>
      <p:sp>
        <p:nvSpPr>
          <p:cNvPr id="15" name="Freeform 7">
            <a:extLst>
              <a:ext uri="{FF2B5EF4-FFF2-40B4-BE49-F238E27FC236}">
                <a16:creationId xmlns:a16="http://schemas.microsoft.com/office/drawing/2014/main" id="{14CCB417-1E24-E460-24D0-E9F1D622B3A5}"/>
              </a:ext>
            </a:extLst>
          </p:cNvPr>
          <p:cNvSpPr/>
          <p:nvPr/>
        </p:nvSpPr>
        <p:spPr>
          <a:xfrm>
            <a:off x="10550423" y="8954376"/>
            <a:ext cx="4282106" cy="1078992"/>
          </a:xfrm>
          <a:custGeom>
            <a:avLst/>
            <a:gdLst/>
            <a:ahLst/>
            <a:cxnLst/>
            <a:rect l="l" t="t" r="r" b="b"/>
            <a:pathLst>
              <a:path w="4282106" h="1078900">
                <a:moveTo>
                  <a:pt x="0" y="0"/>
                </a:moveTo>
                <a:lnTo>
                  <a:pt x="4282106" y="0"/>
                </a:lnTo>
                <a:lnTo>
                  <a:pt x="4282106" y="1078900"/>
                </a:lnTo>
                <a:lnTo>
                  <a:pt x="0" y="1078900"/>
                </a:lnTo>
                <a:lnTo>
                  <a:pt x="0" y="0"/>
                </a:lnTo>
                <a:close/>
              </a:path>
            </a:pathLst>
          </a:custGeom>
          <a:blipFill>
            <a:blip r:embed="rId4"/>
            <a:stretch>
              <a:fillRect t="-55093" b="-55922"/>
            </a:stretch>
          </a:blipFill>
        </p:spPr>
        <p:txBody>
          <a:bodyPr/>
          <a:lstStyle/>
          <a:p>
            <a:endParaRPr lang="en-US"/>
          </a:p>
        </p:txBody>
      </p:sp>
      <p:pic>
        <p:nvPicPr>
          <p:cNvPr id="16" name="Picture 15">
            <a:extLst>
              <a:ext uri="{FF2B5EF4-FFF2-40B4-BE49-F238E27FC236}">
                <a16:creationId xmlns:a16="http://schemas.microsoft.com/office/drawing/2014/main" id="{77F2C314-376E-A8EC-D1BF-8BBB3D3483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73503" y="8954376"/>
            <a:ext cx="2713347" cy="1078992"/>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Freeform 2"/>
          <p:cNvSpPr/>
          <p:nvPr/>
        </p:nvSpPr>
        <p:spPr>
          <a:xfrm rot="5400000">
            <a:off x="-1928939" y="4752804"/>
            <a:ext cx="16230600" cy="466630"/>
          </a:xfrm>
          <a:custGeom>
            <a:avLst/>
            <a:gdLst/>
            <a:ahLst/>
            <a:cxnLst/>
            <a:rect l="l" t="t" r="r" b="b"/>
            <a:pathLst>
              <a:path w="16230600" h="466630">
                <a:moveTo>
                  <a:pt x="0" y="0"/>
                </a:moveTo>
                <a:lnTo>
                  <a:pt x="16230600" y="0"/>
                </a:lnTo>
                <a:lnTo>
                  <a:pt x="16230600" y="466629"/>
                </a:lnTo>
                <a:lnTo>
                  <a:pt x="0" y="466629"/>
                </a:lnTo>
                <a:lnTo>
                  <a:pt x="0" y="0"/>
                </a:lnTo>
                <a:close/>
              </a:path>
            </a:pathLst>
          </a:custGeom>
          <a:blipFill>
            <a:blip r:embed="rId3">
              <a:alphaModFix amt="70000"/>
            </a:blip>
            <a:stretch>
              <a:fillRect/>
            </a:stretch>
          </a:blipFill>
        </p:spPr>
        <p:txBody>
          <a:bodyPr/>
          <a:lstStyle/>
          <a:p>
            <a:endParaRPr lang="en-US"/>
          </a:p>
        </p:txBody>
      </p:sp>
      <p:grpSp>
        <p:nvGrpSpPr>
          <p:cNvPr id="3" name="Group 3"/>
          <p:cNvGrpSpPr/>
          <p:nvPr/>
        </p:nvGrpSpPr>
        <p:grpSpPr>
          <a:xfrm>
            <a:off x="0" y="0"/>
            <a:ext cx="6186361" cy="10287000"/>
            <a:chOff x="0" y="0"/>
            <a:chExt cx="1629330" cy="2709333"/>
          </a:xfrm>
        </p:grpSpPr>
        <p:sp>
          <p:nvSpPr>
            <p:cNvPr id="4" name="Freeform 4"/>
            <p:cNvSpPr/>
            <p:nvPr/>
          </p:nvSpPr>
          <p:spPr>
            <a:xfrm>
              <a:off x="0" y="0"/>
              <a:ext cx="1629330" cy="2709333"/>
            </a:xfrm>
            <a:custGeom>
              <a:avLst/>
              <a:gdLst/>
              <a:ahLst/>
              <a:cxnLst/>
              <a:rect l="l" t="t" r="r" b="b"/>
              <a:pathLst>
                <a:path w="1629330" h="2709333">
                  <a:moveTo>
                    <a:pt x="0" y="0"/>
                  </a:moveTo>
                  <a:lnTo>
                    <a:pt x="1629330" y="0"/>
                  </a:lnTo>
                  <a:lnTo>
                    <a:pt x="1629330" y="2709333"/>
                  </a:lnTo>
                  <a:lnTo>
                    <a:pt x="0" y="2709333"/>
                  </a:lnTo>
                  <a:close/>
                </a:path>
              </a:pathLst>
            </a:custGeom>
            <a:solidFill>
              <a:srgbClr val="AED9E0"/>
            </a:solidFill>
          </p:spPr>
          <p:txBody>
            <a:bodyPr/>
            <a:lstStyle/>
            <a:p>
              <a:endParaRPr lang="en-US"/>
            </a:p>
          </p:txBody>
        </p:sp>
        <p:sp>
          <p:nvSpPr>
            <p:cNvPr id="5" name="TextBox 5"/>
            <p:cNvSpPr txBox="1"/>
            <p:nvPr/>
          </p:nvSpPr>
          <p:spPr>
            <a:xfrm>
              <a:off x="0" y="-38100"/>
              <a:ext cx="1629330" cy="2747433"/>
            </a:xfrm>
            <a:prstGeom prst="rect">
              <a:avLst/>
            </a:prstGeom>
          </p:spPr>
          <p:txBody>
            <a:bodyPr lIns="50800" tIns="50800" rIns="50800" bIns="50800" rtlCol="0" anchor="ctr"/>
            <a:lstStyle/>
            <a:p>
              <a:pPr algn="ctr">
                <a:lnSpc>
                  <a:spcPts val="3405"/>
                </a:lnSpc>
              </a:pPr>
              <a:endParaRPr/>
            </a:p>
          </p:txBody>
        </p:sp>
      </p:grpSp>
      <p:sp>
        <p:nvSpPr>
          <p:cNvPr id="6" name="Freeform 6"/>
          <p:cNvSpPr/>
          <p:nvPr/>
        </p:nvSpPr>
        <p:spPr>
          <a:xfrm rot="-521369">
            <a:off x="-447805" y="6565876"/>
            <a:ext cx="3569273" cy="3328636"/>
          </a:xfrm>
          <a:custGeom>
            <a:avLst/>
            <a:gdLst/>
            <a:ahLst/>
            <a:cxnLst/>
            <a:rect l="l" t="t" r="r" b="b"/>
            <a:pathLst>
              <a:path w="3569273" h="3328636">
                <a:moveTo>
                  <a:pt x="0" y="0"/>
                </a:moveTo>
                <a:lnTo>
                  <a:pt x="3569274" y="0"/>
                </a:lnTo>
                <a:lnTo>
                  <a:pt x="3569274" y="3328637"/>
                </a:lnTo>
                <a:lnTo>
                  <a:pt x="0" y="3328637"/>
                </a:lnTo>
                <a:lnTo>
                  <a:pt x="0" y="0"/>
                </a:lnTo>
                <a:close/>
              </a:path>
            </a:pathLst>
          </a:custGeom>
          <a:blipFill>
            <a:blip r:embed="rId4"/>
            <a:stretch>
              <a:fillRect l="-131393" t="-492772" r="-354061" b="-35006"/>
            </a:stretch>
          </a:blipFill>
        </p:spPr>
        <p:txBody>
          <a:bodyPr/>
          <a:lstStyle/>
          <a:p>
            <a:endParaRPr lang="en-US"/>
          </a:p>
        </p:txBody>
      </p:sp>
      <p:sp>
        <p:nvSpPr>
          <p:cNvPr id="7" name="Freeform 7"/>
          <p:cNvSpPr/>
          <p:nvPr/>
        </p:nvSpPr>
        <p:spPr>
          <a:xfrm rot="743827">
            <a:off x="2635069" y="7410505"/>
            <a:ext cx="3602821" cy="3087742"/>
          </a:xfrm>
          <a:custGeom>
            <a:avLst/>
            <a:gdLst/>
            <a:ahLst/>
            <a:cxnLst/>
            <a:rect l="l" t="t" r="r" b="b"/>
            <a:pathLst>
              <a:path w="3602821" h="3087742">
                <a:moveTo>
                  <a:pt x="0" y="0"/>
                </a:moveTo>
                <a:lnTo>
                  <a:pt x="3602821" y="0"/>
                </a:lnTo>
                <a:lnTo>
                  <a:pt x="3602821" y="3087742"/>
                </a:lnTo>
                <a:lnTo>
                  <a:pt x="0" y="3087742"/>
                </a:lnTo>
                <a:lnTo>
                  <a:pt x="0" y="0"/>
                </a:lnTo>
                <a:close/>
              </a:path>
            </a:pathLst>
          </a:custGeom>
          <a:blipFill>
            <a:blip r:embed="rId4"/>
            <a:stretch>
              <a:fillRect l="-265917" t="-31387" r="-265642" b="-605524"/>
            </a:stretch>
          </a:blipFill>
        </p:spPr>
        <p:txBody>
          <a:bodyPr/>
          <a:lstStyle/>
          <a:p>
            <a:endParaRPr lang="en-US"/>
          </a:p>
        </p:txBody>
      </p:sp>
      <p:sp>
        <p:nvSpPr>
          <p:cNvPr id="8" name="Freeform 8"/>
          <p:cNvSpPr/>
          <p:nvPr/>
        </p:nvSpPr>
        <p:spPr>
          <a:xfrm rot="-5400000">
            <a:off x="-236294" y="-603731"/>
            <a:ext cx="3456074" cy="3202874"/>
          </a:xfrm>
          <a:custGeom>
            <a:avLst/>
            <a:gdLst/>
            <a:ahLst/>
            <a:cxnLst/>
            <a:rect l="l" t="t" r="r" b="b"/>
            <a:pathLst>
              <a:path w="3456074" h="3202874">
                <a:moveTo>
                  <a:pt x="0" y="0"/>
                </a:moveTo>
                <a:lnTo>
                  <a:pt x="3456074" y="0"/>
                </a:lnTo>
                <a:lnTo>
                  <a:pt x="3456074" y="3202875"/>
                </a:lnTo>
                <a:lnTo>
                  <a:pt x="0" y="3202875"/>
                </a:lnTo>
                <a:lnTo>
                  <a:pt x="0" y="0"/>
                </a:lnTo>
                <a:close/>
              </a:path>
            </a:pathLst>
          </a:custGeom>
          <a:blipFill>
            <a:blip r:embed="rId4"/>
            <a:stretch>
              <a:fillRect l="-332592" t="-237589" r="-114726" b="-252997"/>
            </a:stretch>
          </a:blipFill>
        </p:spPr>
        <p:txBody>
          <a:bodyPr/>
          <a:lstStyle/>
          <a:p>
            <a:endParaRPr lang="en-US"/>
          </a:p>
        </p:txBody>
      </p:sp>
      <p:sp>
        <p:nvSpPr>
          <p:cNvPr id="9" name="Freeform 9"/>
          <p:cNvSpPr/>
          <p:nvPr/>
        </p:nvSpPr>
        <p:spPr>
          <a:xfrm>
            <a:off x="3039164" y="2504952"/>
            <a:ext cx="3803206" cy="4296362"/>
          </a:xfrm>
          <a:custGeom>
            <a:avLst/>
            <a:gdLst/>
            <a:ahLst/>
            <a:cxnLst/>
            <a:rect l="l" t="t" r="r" b="b"/>
            <a:pathLst>
              <a:path w="3803206" h="4296362">
                <a:moveTo>
                  <a:pt x="0" y="0"/>
                </a:moveTo>
                <a:lnTo>
                  <a:pt x="3803206" y="0"/>
                </a:lnTo>
                <a:lnTo>
                  <a:pt x="3803206" y="4296362"/>
                </a:lnTo>
                <a:lnTo>
                  <a:pt x="0" y="4296362"/>
                </a:lnTo>
                <a:lnTo>
                  <a:pt x="0" y="0"/>
                </a:lnTo>
                <a:close/>
              </a:path>
            </a:pathLst>
          </a:custGeom>
          <a:blipFill>
            <a:blip r:embed="rId4"/>
            <a:stretch>
              <a:fillRect l="-38467" t="-511990" r="-594597" b="-36929"/>
            </a:stretch>
          </a:blipFill>
        </p:spPr>
        <p:txBody>
          <a:bodyPr/>
          <a:lstStyle/>
          <a:p>
            <a:endParaRPr lang="en-US"/>
          </a:p>
        </p:txBody>
      </p:sp>
      <p:sp>
        <p:nvSpPr>
          <p:cNvPr id="10" name="Freeform 10"/>
          <p:cNvSpPr/>
          <p:nvPr/>
        </p:nvSpPr>
        <p:spPr>
          <a:xfrm rot="-652084">
            <a:off x="-480721" y="2758941"/>
            <a:ext cx="4112013" cy="3788385"/>
          </a:xfrm>
          <a:custGeom>
            <a:avLst/>
            <a:gdLst/>
            <a:ahLst/>
            <a:cxnLst/>
            <a:rect l="l" t="t" r="r" b="b"/>
            <a:pathLst>
              <a:path w="4112013" h="3788385">
                <a:moveTo>
                  <a:pt x="0" y="0"/>
                </a:moveTo>
                <a:lnTo>
                  <a:pt x="4112013" y="0"/>
                </a:lnTo>
                <a:lnTo>
                  <a:pt x="4112013" y="3788385"/>
                </a:lnTo>
                <a:lnTo>
                  <a:pt x="0" y="3788385"/>
                </a:lnTo>
                <a:lnTo>
                  <a:pt x="0" y="0"/>
                </a:lnTo>
                <a:close/>
              </a:path>
            </a:pathLst>
          </a:custGeom>
          <a:blipFill>
            <a:blip r:embed="rId4"/>
            <a:stretch>
              <a:fillRect l="-235432" t="-252170" r="-234212" b="-266137"/>
            </a:stretch>
          </a:blipFill>
        </p:spPr>
        <p:txBody>
          <a:bodyPr/>
          <a:lstStyle/>
          <a:p>
            <a:endParaRPr lang="en-US"/>
          </a:p>
        </p:txBody>
      </p:sp>
      <p:sp>
        <p:nvSpPr>
          <p:cNvPr id="11" name="Freeform 11"/>
          <p:cNvSpPr/>
          <p:nvPr/>
        </p:nvSpPr>
        <p:spPr>
          <a:xfrm>
            <a:off x="3182117" y="-481444"/>
            <a:ext cx="3237559" cy="3020289"/>
          </a:xfrm>
          <a:custGeom>
            <a:avLst/>
            <a:gdLst/>
            <a:ahLst/>
            <a:cxnLst/>
            <a:rect l="l" t="t" r="r" b="b"/>
            <a:pathLst>
              <a:path w="3237559" h="3020289">
                <a:moveTo>
                  <a:pt x="0" y="0"/>
                </a:moveTo>
                <a:lnTo>
                  <a:pt x="3237558" y="0"/>
                </a:lnTo>
                <a:lnTo>
                  <a:pt x="3237558" y="3020288"/>
                </a:lnTo>
                <a:lnTo>
                  <a:pt x="0" y="3020288"/>
                </a:lnTo>
                <a:lnTo>
                  <a:pt x="0" y="0"/>
                </a:lnTo>
                <a:close/>
              </a:path>
            </a:pathLst>
          </a:custGeom>
          <a:blipFill>
            <a:blip r:embed="rId4"/>
            <a:stretch>
              <a:fillRect l="-252766" t="-145490" r="-252491" b="-403308"/>
            </a:stretch>
          </a:blipFill>
        </p:spPr>
        <p:txBody>
          <a:bodyPr/>
          <a:lstStyle/>
          <a:p>
            <a:endParaRPr lang="en-US"/>
          </a:p>
        </p:txBody>
      </p:sp>
      <p:sp>
        <p:nvSpPr>
          <p:cNvPr id="12" name="TextBox 12"/>
          <p:cNvSpPr txBox="1"/>
          <p:nvPr/>
        </p:nvSpPr>
        <p:spPr>
          <a:xfrm>
            <a:off x="7956312" y="1104900"/>
            <a:ext cx="8940670" cy="6343650"/>
          </a:xfrm>
          <a:prstGeom prst="rect">
            <a:avLst/>
          </a:prstGeom>
        </p:spPr>
        <p:txBody>
          <a:bodyPr lIns="0" tIns="0" rIns="0" bIns="0" rtlCol="0" anchor="t">
            <a:spAutoFit/>
          </a:bodyPr>
          <a:lstStyle/>
          <a:p>
            <a:pPr marL="0" lvl="0" indent="0" algn="ctr">
              <a:lnSpc>
                <a:spcPts val="7195"/>
              </a:lnSpc>
              <a:spcBef>
                <a:spcPct val="0"/>
              </a:spcBef>
            </a:pPr>
            <a:r>
              <a:rPr lang="en-US" sz="5996" b="1">
                <a:solidFill>
                  <a:srgbClr val="010204"/>
                </a:solidFill>
                <a:latin typeface="Roboto Bold"/>
                <a:ea typeface="Roboto Bold"/>
                <a:cs typeface="Roboto Bold"/>
                <a:sym typeface="Roboto Bold"/>
              </a:rPr>
              <a:t>How do we ensure clear, culturally-responsive communication to the patient about maternity physical exams, procedures, tests and interventions?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85844" y="822970"/>
            <a:ext cx="18459689" cy="1506835"/>
            <a:chOff x="0" y="0"/>
            <a:chExt cx="9392053" cy="766658"/>
          </a:xfrm>
        </p:grpSpPr>
        <p:sp>
          <p:nvSpPr>
            <p:cNvPr id="3" name="Freeform 3"/>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4" name="TextBox 4"/>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82863" y="4561280"/>
            <a:ext cx="4001956" cy="901611"/>
            <a:chOff x="0" y="0"/>
            <a:chExt cx="1155615" cy="260351"/>
          </a:xfrm>
        </p:grpSpPr>
        <p:sp>
          <p:nvSpPr>
            <p:cNvPr id="6" name="Freeform 6"/>
            <p:cNvSpPr/>
            <p:nvPr/>
          </p:nvSpPr>
          <p:spPr>
            <a:xfrm>
              <a:off x="0" y="0"/>
              <a:ext cx="1155615" cy="260351"/>
            </a:xfrm>
            <a:custGeom>
              <a:avLst/>
              <a:gdLst/>
              <a:ahLst/>
              <a:cxnLst/>
              <a:rect l="l" t="t" r="r" b="b"/>
              <a:pathLst>
                <a:path w="1155615" h="260351">
                  <a:moveTo>
                    <a:pt x="98661" y="0"/>
                  </a:moveTo>
                  <a:lnTo>
                    <a:pt x="1056954" y="0"/>
                  </a:lnTo>
                  <a:cubicBezTo>
                    <a:pt x="1111443" y="0"/>
                    <a:pt x="1155615" y="44172"/>
                    <a:pt x="1155615" y="98661"/>
                  </a:cubicBezTo>
                  <a:lnTo>
                    <a:pt x="1155615" y="161690"/>
                  </a:lnTo>
                  <a:cubicBezTo>
                    <a:pt x="1155615" y="187857"/>
                    <a:pt x="1145220" y="212952"/>
                    <a:pt x="1126718" y="231454"/>
                  </a:cubicBezTo>
                  <a:cubicBezTo>
                    <a:pt x="1108215" y="249957"/>
                    <a:pt x="1083120" y="260351"/>
                    <a:pt x="1056954" y="260351"/>
                  </a:cubicBezTo>
                  <a:lnTo>
                    <a:pt x="98661" y="260351"/>
                  </a:lnTo>
                  <a:cubicBezTo>
                    <a:pt x="72495" y="260351"/>
                    <a:pt x="47400" y="249957"/>
                    <a:pt x="28897" y="231454"/>
                  </a:cubicBezTo>
                  <a:cubicBezTo>
                    <a:pt x="10395" y="212952"/>
                    <a:pt x="0" y="187857"/>
                    <a:pt x="0" y="161690"/>
                  </a:cubicBezTo>
                  <a:lnTo>
                    <a:pt x="0" y="98661"/>
                  </a:lnTo>
                  <a:cubicBezTo>
                    <a:pt x="0" y="72495"/>
                    <a:pt x="10395" y="47400"/>
                    <a:pt x="28897" y="28897"/>
                  </a:cubicBezTo>
                  <a:cubicBezTo>
                    <a:pt x="47400" y="10395"/>
                    <a:pt x="72495" y="0"/>
                    <a:pt x="98661" y="0"/>
                  </a:cubicBezTo>
                  <a:close/>
                </a:path>
              </a:pathLst>
            </a:custGeom>
            <a:solidFill>
              <a:srgbClr val="AED9E0"/>
            </a:solidFill>
          </p:spPr>
          <p:txBody>
            <a:bodyPr/>
            <a:lstStyle/>
            <a:p>
              <a:endParaRPr lang="en-US"/>
            </a:p>
          </p:txBody>
        </p:sp>
        <p:sp>
          <p:nvSpPr>
            <p:cNvPr id="7" name="TextBox 7"/>
            <p:cNvSpPr txBox="1"/>
            <p:nvPr/>
          </p:nvSpPr>
          <p:spPr>
            <a:xfrm>
              <a:off x="0" y="-47625"/>
              <a:ext cx="1155615" cy="307976"/>
            </a:xfrm>
            <a:prstGeom prst="rect">
              <a:avLst/>
            </a:prstGeom>
          </p:spPr>
          <p:txBody>
            <a:bodyPr lIns="254000" tIns="254000" rIns="254000" bIns="254000" rtlCol="0" anchor="ctr"/>
            <a:lstStyle/>
            <a:p>
              <a:pPr marL="0" lvl="0" indent="0" algn="ctr">
                <a:lnSpc>
                  <a:spcPts val="3698"/>
                </a:lnSpc>
              </a:pPr>
              <a:r>
                <a:rPr lang="en-US" sz="2699" b="1" spc="-53">
                  <a:solidFill>
                    <a:srgbClr val="010204"/>
                  </a:solidFill>
                  <a:latin typeface="Roboto Bold"/>
                  <a:ea typeface="Roboto Bold"/>
                  <a:cs typeface="Roboto Bold"/>
                  <a:sym typeface="Roboto Bold"/>
                </a:rPr>
                <a:t>OBJECTIVE 1</a:t>
              </a:r>
            </a:p>
          </p:txBody>
        </p:sp>
      </p:grpSp>
      <p:sp>
        <p:nvSpPr>
          <p:cNvPr id="8" name="Freeform 8"/>
          <p:cNvSpPr/>
          <p:nvPr/>
        </p:nvSpPr>
        <p:spPr>
          <a:xfrm>
            <a:off x="1721841" y="2844086"/>
            <a:ext cx="1524000" cy="1577232"/>
          </a:xfrm>
          <a:custGeom>
            <a:avLst/>
            <a:gdLst/>
            <a:ahLst/>
            <a:cxnLst/>
            <a:rect l="l" t="t" r="r" b="b"/>
            <a:pathLst>
              <a:path w="1524000" h="1577232">
                <a:moveTo>
                  <a:pt x="0" y="0"/>
                </a:moveTo>
                <a:lnTo>
                  <a:pt x="1524000" y="0"/>
                </a:lnTo>
                <a:lnTo>
                  <a:pt x="1524000" y="1577231"/>
                </a:lnTo>
                <a:lnTo>
                  <a:pt x="0" y="15772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9"/>
          <p:cNvGrpSpPr/>
          <p:nvPr/>
        </p:nvGrpSpPr>
        <p:grpSpPr>
          <a:xfrm>
            <a:off x="4922969" y="4561280"/>
            <a:ext cx="4001956" cy="901611"/>
            <a:chOff x="0" y="0"/>
            <a:chExt cx="1155615" cy="260351"/>
          </a:xfrm>
        </p:grpSpPr>
        <p:sp>
          <p:nvSpPr>
            <p:cNvPr id="10" name="Freeform 10"/>
            <p:cNvSpPr/>
            <p:nvPr/>
          </p:nvSpPr>
          <p:spPr>
            <a:xfrm>
              <a:off x="0" y="0"/>
              <a:ext cx="1155615" cy="260351"/>
            </a:xfrm>
            <a:custGeom>
              <a:avLst/>
              <a:gdLst/>
              <a:ahLst/>
              <a:cxnLst/>
              <a:rect l="l" t="t" r="r" b="b"/>
              <a:pathLst>
                <a:path w="1155615" h="260351">
                  <a:moveTo>
                    <a:pt x="98661" y="0"/>
                  </a:moveTo>
                  <a:lnTo>
                    <a:pt x="1056954" y="0"/>
                  </a:lnTo>
                  <a:cubicBezTo>
                    <a:pt x="1111443" y="0"/>
                    <a:pt x="1155615" y="44172"/>
                    <a:pt x="1155615" y="98661"/>
                  </a:cubicBezTo>
                  <a:lnTo>
                    <a:pt x="1155615" y="161690"/>
                  </a:lnTo>
                  <a:cubicBezTo>
                    <a:pt x="1155615" y="187857"/>
                    <a:pt x="1145220" y="212952"/>
                    <a:pt x="1126718" y="231454"/>
                  </a:cubicBezTo>
                  <a:cubicBezTo>
                    <a:pt x="1108215" y="249957"/>
                    <a:pt x="1083120" y="260351"/>
                    <a:pt x="1056954" y="260351"/>
                  </a:cubicBezTo>
                  <a:lnTo>
                    <a:pt x="98661" y="260351"/>
                  </a:lnTo>
                  <a:cubicBezTo>
                    <a:pt x="72495" y="260351"/>
                    <a:pt x="47400" y="249957"/>
                    <a:pt x="28897" y="231454"/>
                  </a:cubicBezTo>
                  <a:cubicBezTo>
                    <a:pt x="10395" y="212952"/>
                    <a:pt x="0" y="187857"/>
                    <a:pt x="0" y="161690"/>
                  </a:cubicBezTo>
                  <a:lnTo>
                    <a:pt x="0" y="98661"/>
                  </a:lnTo>
                  <a:cubicBezTo>
                    <a:pt x="0" y="72495"/>
                    <a:pt x="10395" y="47400"/>
                    <a:pt x="28897" y="28897"/>
                  </a:cubicBezTo>
                  <a:cubicBezTo>
                    <a:pt x="47400" y="10395"/>
                    <a:pt x="72495" y="0"/>
                    <a:pt x="98661" y="0"/>
                  </a:cubicBezTo>
                  <a:close/>
                </a:path>
              </a:pathLst>
            </a:custGeom>
            <a:solidFill>
              <a:srgbClr val="AED9E0"/>
            </a:solidFill>
          </p:spPr>
          <p:txBody>
            <a:bodyPr/>
            <a:lstStyle/>
            <a:p>
              <a:endParaRPr lang="en-US"/>
            </a:p>
          </p:txBody>
        </p:sp>
        <p:sp>
          <p:nvSpPr>
            <p:cNvPr id="11" name="TextBox 11"/>
            <p:cNvSpPr txBox="1"/>
            <p:nvPr/>
          </p:nvSpPr>
          <p:spPr>
            <a:xfrm>
              <a:off x="0" y="-47625"/>
              <a:ext cx="1155615" cy="307976"/>
            </a:xfrm>
            <a:prstGeom prst="rect">
              <a:avLst/>
            </a:prstGeom>
          </p:spPr>
          <p:txBody>
            <a:bodyPr lIns="254000" tIns="254000" rIns="254000" bIns="254000" rtlCol="0" anchor="ctr"/>
            <a:lstStyle/>
            <a:p>
              <a:pPr marL="0" lvl="0" indent="0" algn="ctr">
                <a:lnSpc>
                  <a:spcPts val="3698"/>
                </a:lnSpc>
              </a:pPr>
              <a:r>
                <a:rPr lang="en-US" sz="2699" b="1" spc="-53">
                  <a:solidFill>
                    <a:srgbClr val="010204"/>
                  </a:solidFill>
                  <a:latin typeface="Roboto Bold"/>
                  <a:ea typeface="Roboto Bold"/>
                  <a:cs typeface="Roboto Bold"/>
                  <a:sym typeface="Roboto Bold"/>
                </a:rPr>
                <a:t>OBJECTIVE 2</a:t>
              </a:r>
            </a:p>
          </p:txBody>
        </p:sp>
      </p:grpSp>
      <p:grpSp>
        <p:nvGrpSpPr>
          <p:cNvPr id="12" name="Group 12"/>
          <p:cNvGrpSpPr/>
          <p:nvPr/>
        </p:nvGrpSpPr>
        <p:grpSpPr>
          <a:xfrm>
            <a:off x="9363075" y="4561280"/>
            <a:ext cx="4001956" cy="901611"/>
            <a:chOff x="0" y="0"/>
            <a:chExt cx="1155615" cy="260351"/>
          </a:xfrm>
        </p:grpSpPr>
        <p:sp>
          <p:nvSpPr>
            <p:cNvPr id="13" name="Freeform 13"/>
            <p:cNvSpPr/>
            <p:nvPr/>
          </p:nvSpPr>
          <p:spPr>
            <a:xfrm>
              <a:off x="0" y="0"/>
              <a:ext cx="1155615" cy="260351"/>
            </a:xfrm>
            <a:custGeom>
              <a:avLst/>
              <a:gdLst/>
              <a:ahLst/>
              <a:cxnLst/>
              <a:rect l="l" t="t" r="r" b="b"/>
              <a:pathLst>
                <a:path w="1155615" h="260351">
                  <a:moveTo>
                    <a:pt x="98661" y="0"/>
                  </a:moveTo>
                  <a:lnTo>
                    <a:pt x="1056954" y="0"/>
                  </a:lnTo>
                  <a:cubicBezTo>
                    <a:pt x="1111443" y="0"/>
                    <a:pt x="1155615" y="44172"/>
                    <a:pt x="1155615" y="98661"/>
                  </a:cubicBezTo>
                  <a:lnTo>
                    <a:pt x="1155615" y="161690"/>
                  </a:lnTo>
                  <a:cubicBezTo>
                    <a:pt x="1155615" y="187857"/>
                    <a:pt x="1145220" y="212952"/>
                    <a:pt x="1126718" y="231454"/>
                  </a:cubicBezTo>
                  <a:cubicBezTo>
                    <a:pt x="1108215" y="249957"/>
                    <a:pt x="1083120" y="260351"/>
                    <a:pt x="1056954" y="260351"/>
                  </a:cubicBezTo>
                  <a:lnTo>
                    <a:pt x="98661" y="260351"/>
                  </a:lnTo>
                  <a:cubicBezTo>
                    <a:pt x="72495" y="260351"/>
                    <a:pt x="47400" y="249957"/>
                    <a:pt x="28897" y="231454"/>
                  </a:cubicBezTo>
                  <a:cubicBezTo>
                    <a:pt x="10395" y="212952"/>
                    <a:pt x="0" y="187857"/>
                    <a:pt x="0" y="161690"/>
                  </a:cubicBezTo>
                  <a:lnTo>
                    <a:pt x="0" y="98661"/>
                  </a:lnTo>
                  <a:cubicBezTo>
                    <a:pt x="0" y="72495"/>
                    <a:pt x="10395" y="47400"/>
                    <a:pt x="28897" y="28897"/>
                  </a:cubicBezTo>
                  <a:cubicBezTo>
                    <a:pt x="47400" y="10395"/>
                    <a:pt x="72495" y="0"/>
                    <a:pt x="98661" y="0"/>
                  </a:cubicBezTo>
                  <a:close/>
                </a:path>
              </a:pathLst>
            </a:custGeom>
            <a:solidFill>
              <a:srgbClr val="AED9E0"/>
            </a:solidFill>
          </p:spPr>
          <p:txBody>
            <a:bodyPr/>
            <a:lstStyle/>
            <a:p>
              <a:endParaRPr lang="en-US"/>
            </a:p>
          </p:txBody>
        </p:sp>
        <p:sp>
          <p:nvSpPr>
            <p:cNvPr id="14" name="TextBox 14"/>
            <p:cNvSpPr txBox="1"/>
            <p:nvPr/>
          </p:nvSpPr>
          <p:spPr>
            <a:xfrm>
              <a:off x="0" y="-47625"/>
              <a:ext cx="1155615" cy="307976"/>
            </a:xfrm>
            <a:prstGeom prst="rect">
              <a:avLst/>
            </a:prstGeom>
          </p:spPr>
          <p:txBody>
            <a:bodyPr lIns="254000" tIns="254000" rIns="254000" bIns="254000" rtlCol="0" anchor="ctr"/>
            <a:lstStyle/>
            <a:p>
              <a:pPr marL="0" lvl="0" indent="0" algn="ctr">
                <a:lnSpc>
                  <a:spcPts val="3698"/>
                </a:lnSpc>
              </a:pPr>
              <a:r>
                <a:rPr lang="en-US" sz="2699" b="1" spc="-53">
                  <a:solidFill>
                    <a:srgbClr val="010204"/>
                  </a:solidFill>
                  <a:latin typeface="Roboto Bold"/>
                  <a:ea typeface="Roboto Bold"/>
                  <a:cs typeface="Roboto Bold"/>
                  <a:sym typeface="Roboto Bold"/>
                </a:rPr>
                <a:t>OBJECTIVE 3</a:t>
              </a:r>
            </a:p>
          </p:txBody>
        </p:sp>
      </p:grpSp>
      <p:grpSp>
        <p:nvGrpSpPr>
          <p:cNvPr id="15" name="Group 15"/>
          <p:cNvGrpSpPr/>
          <p:nvPr/>
        </p:nvGrpSpPr>
        <p:grpSpPr>
          <a:xfrm>
            <a:off x="13803181" y="4561280"/>
            <a:ext cx="4001956" cy="901611"/>
            <a:chOff x="0" y="0"/>
            <a:chExt cx="1155615" cy="260351"/>
          </a:xfrm>
        </p:grpSpPr>
        <p:sp>
          <p:nvSpPr>
            <p:cNvPr id="16" name="Freeform 16"/>
            <p:cNvSpPr/>
            <p:nvPr/>
          </p:nvSpPr>
          <p:spPr>
            <a:xfrm>
              <a:off x="0" y="0"/>
              <a:ext cx="1155615" cy="260351"/>
            </a:xfrm>
            <a:custGeom>
              <a:avLst/>
              <a:gdLst/>
              <a:ahLst/>
              <a:cxnLst/>
              <a:rect l="l" t="t" r="r" b="b"/>
              <a:pathLst>
                <a:path w="1155615" h="260351">
                  <a:moveTo>
                    <a:pt x="98661" y="0"/>
                  </a:moveTo>
                  <a:lnTo>
                    <a:pt x="1056954" y="0"/>
                  </a:lnTo>
                  <a:cubicBezTo>
                    <a:pt x="1111443" y="0"/>
                    <a:pt x="1155615" y="44172"/>
                    <a:pt x="1155615" y="98661"/>
                  </a:cubicBezTo>
                  <a:lnTo>
                    <a:pt x="1155615" y="161690"/>
                  </a:lnTo>
                  <a:cubicBezTo>
                    <a:pt x="1155615" y="187857"/>
                    <a:pt x="1145220" y="212952"/>
                    <a:pt x="1126718" y="231454"/>
                  </a:cubicBezTo>
                  <a:cubicBezTo>
                    <a:pt x="1108215" y="249957"/>
                    <a:pt x="1083120" y="260351"/>
                    <a:pt x="1056954" y="260351"/>
                  </a:cubicBezTo>
                  <a:lnTo>
                    <a:pt x="98661" y="260351"/>
                  </a:lnTo>
                  <a:cubicBezTo>
                    <a:pt x="72495" y="260351"/>
                    <a:pt x="47400" y="249957"/>
                    <a:pt x="28897" y="231454"/>
                  </a:cubicBezTo>
                  <a:cubicBezTo>
                    <a:pt x="10395" y="212952"/>
                    <a:pt x="0" y="187857"/>
                    <a:pt x="0" y="161690"/>
                  </a:cubicBezTo>
                  <a:lnTo>
                    <a:pt x="0" y="98661"/>
                  </a:lnTo>
                  <a:cubicBezTo>
                    <a:pt x="0" y="72495"/>
                    <a:pt x="10395" y="47400"/>
                    <a:pt x="28897" y="28897"/>
                  </a:cubicBezTo>
                  <a:cubicBezTo>
                    <a:pt x="47400" y="10395"/>
                    <a:pt x="72495" y="0"/>
                    <a:pt x="98661" y="0"/>
                  </a:cubicBezTo>
                  <a:close/>
                </a:path>
              </a:pathLst>
            </a:custGeom>
            <a:solidFill>
              <a:srgbClr val="AED9E0"/>
            </a:solidFill>
          </p:spPr>
          <p:txBody>
            <a:bodyPr/>
            <a:lstStyle/>
            <a:p>
              <a:endParaRPr lang="en-US"/>
            </a:p>
          </p:txBody>
        </p:sp>
        <p:sp>
          <p:nvSpPr>
            <p:cNvPr id="17" name="TextBox 17"/>
            <p:cNvSpPr txBox="1"/>
            <p:nvPr/>
          </p:nvSpPr>
          <p:spPr>
            <a:xfrm>
              <a:off x="0" y="-47625"/>
              <a:ext cx="1155615" cy="307976"/>
            </a:xfrm>
            <a:prstGeom prst="rect">
              <a:avLst/>
            </a:prstGeom>
          </p:spPr>
          <p:txBody>
            <a:bodyPr lIns="254000" tIns="254000" rIns="254000" bIns="254000" rtlCol="0" anchor="ctr"/>
            <a:lstStyle/>
            <a:p>
              <a:pPr marL="0" lvl="0" indent="0" algn="ctr">
                <a:lnSpc>
                  <a:spcPts val="3698"/>
                </a:lnSpc>
              </a:pPr>
              <a:r>
                <a:rPr lang="en-US" sz="2699" b="1" spc="-53">
                  <a:solidFill>
                    <a:srgbClr val="010204"/>
                  </a:solidFill>
                  <a:latin typeface="Roboto Bold"/>
                  <a:ea typeface="Roboto Bold"/>
                  <a:cs typeface="Roboto Bold"/>
                  <a:sym typeface="Roboto Bold"/>
                </a:rPr>
                <a:t>OBJECTIVE 4</a:t>
              </a:r>
            </a:p>
          </p:txBody>
        </p:sp>
      </p:grpSp>
      <p:sp>
        <p:nvSpPr>
          <p:cNvPr id="18" name="Freeform 18"/>
          <p:cNvSpPr/>
          <p:nvPr/>
        </p:nvSpPr>
        <p:spPr>
          <a:xfrm>
            <a:off x="15042159" y="2984049"/>
            <a:ext cx="1524000" cy="1333500"/>
          </a:xfrm>
          <a:custGeom>
            <a:avLst/>
            <a:gdLst/>
            <a:ahLst/>
            <a:cxnLst/>
            <a:rect l="l" t="t" r="r" b="b"/>
            <a:pathLst>
              <a:path w="1524000" h="1333500">
                <a:moveTo>
                  <a:pt x="0" y="0"/>
                </a:moveTo>
                <a:lnTo>
                  <a:pt x="1524000" y="0"/>
                </a:lnTo>
                <a:lnTo>
                  <a:pt x="1524000" y="1333500"/>
                </a:lnTo>
                <a:lnTo>
                  <a:pt x="0" y="13335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a:off x="6161947" y="3111226"/>
            <a:ext cx="1524000" cy="859155"/>
          </a:xfrm>
          <a:custGeom>
            <a:avLst/>
            <a:gdLst/>
            <a:ahLst/>
            <a:cxnLst/>
            <a:rect l="l" t="t" r="r" b="b"/>
            <a:pathLst>
              <a:path w="1524000" h="859155">
                <a:moveTo>
                  <a:pt x="0" y="0"/>
                </a:moveTo>
                <a:lnTo>
                  <a:pt x="1524000" y="0"/>
                </a:lnTo>
                <a:lnTo>
                  <a:pt x="1524000" y="859155"/>
                </a:lnTo>
                <a:lnTo>
                  <a:pt x="0" y="8591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20"/>
          <p:cNvSpPr/>
          <p:nvPr/>
        </p:nvSpPr>
        <p:spPr>
          <a:xfrm>
            <a:off x="10494862" y="2947854"/>
            <a:ext cx="1524000" cy="1369695"/>
          </a:xfrm>
          <a:custGeom>
            <a:avLst/>
            <a:gdLst/>
            <a:ahLst/>
            <a:cxnLst/>
            <a:rect l="l" t="t" r="r" b="b"/>
            <a:pathLst>
              <a:path w="1524000" h="1369695">
                <a:moveTo>
                  <a:pt x="0" y="0"/>
                </a:moveTo>
                <a:lnTo>
                  <a:pt x="1524000" y="0"/>
                </a:lnTo>
                <a:lnTo>
                  <a:pt x="1524000" y="1369695"/>
                </a:lnTo>
                <a:lnTo>
                  <a:pt x="0" y="13696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TextBox 21"/>
          <p:cNvSpPr txBox="1"/>
          <p:nvPr/>
        </p:nvSpPr>
        <p:spPr>
          <a:xfrm>
            <a:off x="1028700" y="1028700"/>
            <a:ext cx="11131204" cy="1095375"/>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LEARNING OBJECTIVES</a:t>
            </a:r>
          </a:p>
        </p:txBody>
      </p:sp>
      <p:sp>
        <p:nvSpPr>
          <p:cNvPr id="22" name="TextBox 22"/>
          <p:cNvSpPr txBox="1"/>
          <p:nvPr/>
        </p:nvSpPr>
        <p:spPr>
          <a:xfrm>
            <a:off x="599666" y="5716829"/>
            <a:ext cx="4001956" cy="2323013"/>
          </a:xfrm>
          <a:prstGeom prst="rect">
            <a:avLst/>
          </a:prstGeom>
        </p:spPr>
        <p:txBody>
          <a:bodyPr lIns="0" tIns="0" rIns="0" bIns="0" rtlCol="0" anchor="t">
            <a:spAutoFit/>
          </a:bodyPr>
          <a:lstStyle/>
          <a:p>
            <a:pPr marL="0" lvl="0" indent="0" algn="ctr">
              <a:lnSpc>
                <a:spcPts val="3695"/>
              </a:lnSpc>
              <a:spcBef>
                <a:spcPct val="0"/>
              </a:spcBef>
            </a:pPr>
            <a:r>
              <a:rPr lang="en-US" sz="2697" spc="-53">
                <a:solidFill>
                  <a:srgbClr val="010204"/>
                </a:solidFill>
                <a:latin typeface="Roboto"/>
                <a:ea typeface="Roboto"/>
                <a:cs typeface="Roboto"/>
                <a:sym typeface="Roboto"/>
              </a:rPr>
              <a:t>Explain the principles of informed consent as an ongoing, interactive process, not a one-time signature.</a:t>
            </a:r>
          </a:p>
        </p:txBody>
      </p:sp>
      <p:sp>
        <p:nvSpPr>
          <p:cNvPr id="23" name="TextBox 23"/>
          <p:cNvSpPr txBox="1"/>
          <p:nvPr/>
        </p:nvSpPr>
        <p:spPr>
          <a:xfrm>
            <a:off x="5039772" y="5716829"/>
            <a:ext cx="4001956" cy="2789738"/>
          </a:xfrm>
          <a:prstGeom prst="rect">
            <a:avLst/>
          </a:prstGeom>
        </p:spPr>
        <p:txBody>
          <a:bodyPr lIns="0" tIns="0" rIns="0" bIns="0" rtlCol="0" anchor="t">
            <a:spAutoFit/>
          </a:bodyPr>
          <a:lstStyle/>
          <a:p>
            <a:pPr marL="0" lvl="0" indent="0" algn="ctr">
              <a:lnSpc>
                <a:spcPts val="3695"/>
              </a:lnSpc>
              <a:spcBef>
                <a:spcPct val="0"/>
              </a:spcBef>
            </a:pPr>
            <a:r>
              <a:rPr lang="en-US" sz="2697" spc="-53">
                <a:solidFill>
                  <a:srgbClr val="010204"/>
                </a:solidFill>
                <a:latin typeface="Roboto"/>
                <a:ea typeface="Roboto"/>
                <a:cs typeface="Roboto"/>
                <a:sym typeface="Roboto"/>
              </a:rPr>
              <a:t>D</a:t>
            </a:r>
            <a:r>
              <a:rPr lang="en-US" sz="2697" u="none" strike="noStrike" spc="-53">
                <a:solidFill>
                  <a:srgbClr val="010204"/>
                </a:solidFill>
                <a:latin typeface="Roboto"/>
                <a:ea typeface="Roboto"/>
                <a:cs typeface="Roboto"/>
                <a:sym typeface="Roboto"/>
              </a:rPr>
              <a:t>emonstrate how to provide clear, culturally appropriate explanations of risks, benefits and alternatives for maternity interventions.</a:t>
            </a:r>
          </a:p>
        </p:txBody>
      </p:sp>
      <p:sp>
        <p:nvSpPr>
          <p:cNvPr id="24" name="TextBox 24"/>
          <p:cNvSpPr txBox="1"/>
          <p:nvPr/>
        </p:nvSpPr>
        <p:spPr>
          <a:xfrm>
            <a:off x="9479878" y="5716829"/>
            <a:ext cx="4001956" cy="2323013"/>
          </a:xfrm>
          <a:prstGeom prst="rect">
            <a:avLst/>
          </a:prstGeom>
        </p:spPr>
        <p:txBody>
          <a:bodyPr lIns="0" tIns="0" rIns="0" bIns="0" rtlCol="0" anchor="t">
            <a:spAutoFit/>
          </a:bodyPr>
          <a:lstStyle/>
          <a:p>
            <a:pPr marL="0" lvl="0" indent="0" algn="ctr">
              <a:lnSpc>
                <a:spcPts val="3695"/>
              </a:lnSpc>
              <a:spcBef>
                <a:spcPct val="0"/>
              </a:spcBef>
            </a:pPr>
            <a:r>
              <a:rPr lang="en-US" sz="2697" spc="-53">
                <a:solidFill>
                  <a:srgbClr val="010204"/>
                </a:solidFill>
                <a:latin typeface="Roboto"/>
                <a:ea typeface="Roboto"/>
                <a:cs typeface="Roboto"/>
                <a:sym typeface="Roboto"/>
              </a:rPr>
              <a:t>Iden</a:t>
            </a:r>
            <a:r>
              <a:rPr lang="en-US" sz="2697" u="none" strike="noStrike" spc="-53">
                <a:solidFill>
                  <a:srgbClr val="010204"/>
                </a:solidFill>
                <a:latin typeface="Roboto"/>
                <a:ea typeface="Roboto"/>
                <a:cs typeface="Roboto"/>
                <a:sym typeface="Roboto"/>
              </a:rPr>
              <a:t>tify common barriers to true informed consent (e.g., time pressure, language access, fear) and strategies to address them.</a:t>
            </a:r>
          </a:p>
        </p:txBody>
      </p:sp>
      <p:sp>
        <p:nvSpPr>
          <p:cNvPr id="25" name="TextBox 25"/>
          <p:cNvSpPr txBox="1"/>
          <p:nvPr/>
        </p:nvSpPr>
        <p:spPr>
          <a:xfrm>
            <a:off x="13919984" y="5716829"/>
            <a:ext cx="4001956" cy="2789738"/>
          </a:xfrm>
          <a:prstGeom prst="rect">
            <a:avLst/>
          </a:prstGeom>
        </p:spPr>
        <p:txBody>
          <a:bodyPr lIns="0" tIns="0" rIns="0" bIns="0" rtlCol="0" anchor="t">
            <a:spAutoFit/>
          </a:bodyPr>
          <a:lstStyle/>
          <a:p>
            <a:pPr marL="0" lvl="0" indent="0" algn="ctr">
              <a:lnSpc>
                <a:spcPts val="3695"/>
              </a:lnSpc>
              <a:spcBef>
                <a:spcPct val="0"/>
              </a:spcBef>
            </a:pPr>
            <a:r>
              <a:rPr lang="en-US" sz="2697" spc="-53">
                <a:solidFill>
                  <a:srgbClr val="010204"/>
                </a:solidFill>
                <a:latin typeface="Roboto"/>
                <a:ea typeface="Roboto"/>
                <a:cs typeface="Roboto"/>
                <a:sym typeface="Roboto"/>
              </a:rPr>
              <a:t>Practic</a:t>
            </a:r>
            <a:r>
              <a:rPr lang="en-US" sz="2697" u="none" strike="noStrike" spc="-53">
                <a:solidFill>
                  <a:srgbClr val="010204"/>
                </a:solidFill>
                <a:latin typeface="Roboto"/>
                <a:ea typeface="Roboto"/>
                <a:cs typeface="Roboto"/>
                <a:sym typeface="Roboto"/>
              </a:rPr>
              <a:t>e reaffirming consent at key decision points, using language that checks patient understanding of and comfort with the plan.</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2668252"/>
            <a:ext cx="16230600" cy="526745"/>
          </a:xfrm>
          <a:prstGeom prst="rect">
            <a:avLst/>
          </a:prstGeom>
        </p:spPr>
        <p:txBody>
          <a:bodyPr lIns="0" tIns="0" rIns="0" bIns="0" rtlCol="0" anchor="t">
            <a:spAutoFit/>
          </a:bodyPr>
          <a:lstStyle/>
          <a:p>
            <a:pPr algn="l">
              <a:lnSpc>
                <a:spcPts val="4196"/>
              </a:lnSpc>
            </a:pPr>
            <a:r>
              <a:rPr lang="en-US" sz="3203">
                <a:solidFill>
                  <a:srgbClr val="000000"/>
                </a:solidFill>
                <a:latin typeface="Roboto"/>
                <a:ea typeface="Roboto"/>
                <a:cs typeface="Roboto"/>
                <a:sym typeface="Roboto"/>
              </a:rPr>
              <a:t>Insert additional instruction or context for each scenario here.</a:t>
            </a:r>
          </a:p>
        </p:txBody>
      </p:sp>
      <p:grpSp>
        <p:nvGrpSpPr>
          <p:cNvPr id="3" name="Group 3"/>
          <p:cNvGrpSpPr/>
          <p:nvPr/>
        </p:nvGrpSpPr>
        <p:grpSpPr>
          <a:xfrm>
            <a:off x="-85844" y="822970"/>
            <a:ext cx="18459689" cy="1506835"/>
            <a:chOff x="0" y="0"/>
            <a:chExt cx="9392053" cy="766658"/>
          </a:xfrm>
        </p:grpSpPr>
        <p:sp>
          <p:nvSpPr>
            <p:cNvPr id="4" name="Freeform 4"/>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5" name="TextBox 5"/>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28700" y="1028700"/>
            <a:ext cx="15272816" cy="1095375"/>
          </a:xfrm>
          <a:prstGeom prst="rect">
            <a:avLst/>
          </a:prstGeom>
        </p:spPr>
        <p:txBody>
          <a:bodyPr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ADDITIONAL CONTEXT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DAEB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408461"/>
            <a:ext cx="13858581" cy="3470077"/>
            <a:chOff x="0" y="0"/>
            <a:chExt cx="18478108" cy="4626770"/>
          </a:xfrm>
        </p:grpSpPr>
        <p:sp>
          <p:nvSpPr>
            <p:cNvPr id="3" name="TextBox 3"/>
            <p:cNvSpPr txBox="1"/>
            <p:nvPr/>
          </p:nvSpPr>
          <p:spPr>
            <a:xfrm>
              <a:off x="0" y="0"/>
              <a:ext cx="18478108" cy="2819400"/>
            </a:xfrm>
            <a:prstGeom prst="rect">
              <a:avLst/>
            </a:prstGeom>
          </p:spPr>
          <p:txBody>
            <a:bodyPr lIns="0" tIns="0" rIns="0" bIns="0" rtlCol="0" anchor="t">
              <a:spAutoFit/>
            </a:bodyPr>
            <a:lstStyle/>
            <a:p>
              <a:pPr algn="l">
                <a:lnSpc>
                  <a:spcPts val="8399"/>
                </a:lnSpc>
              </a:pPr>
              <a:r>
                <a:rPr lang="en-US" sz="6999" b="1">
                  <a:solidFill>
                    <a:srgbClr val="010204"/>
                  </a:solidFill>
                  <a:latin typeface="Roboto Slab Bold"/>
                  <a:ea typeface="Roboto Slab Bold"/>
                  <a:cs typeface="Roboto Slab Bold"/>
                  <a:sym typeface="Roboto Slab Bold"/>
                </a:rPr>
                <a:t>INFORMED CONSENT</a:t>
              </a:r>
            </a:p>
            <a:p>
              <a:pPr algn="l">
                <a:lnSpc>
                  <a:spcPts val="8399"/>
                </a:lnSpc>
              </a:pPr>
              <a:r>
                <a:rPr lang="en-US" sz="6999" b="1">
                  <a:solidFill>
                    <a:srgbClr val="010204"/>
                  </a:solidFill>
                  <a:latin typeface="Roboto Slab Bold"/>
                  <a:ea typeface="Roboto Slab Bold"/>
                  <a:cs typeface="Roboto Slab Bold"/>
                  <a:sym typeface="Roboto Slab Bold"/>
                </a:rPr>
                <a:t>DOMAIN</a:t>
              </a:r>
            </a:p>
          </p:txBody>
        </p:sp>
        <p:sp>
          <p:nvSpPr>
            <p:cNvPr id="4" name="TextBox 4"/>
            <p:cNvSpPr txBox="1"/>
            <p:nvPr/>
          </p:nvSpPr>
          <p:spPr>
            <a:xfrm>
              <a:off x="0" y="3207545"/>
              <a:ext cx="18478108" cy="1419225"/>
            </a:xfrm>
            <a:prstGeom prst="rect">
              <a:avLst/>
            </a:prstGeom>
          </p:spPr>
          <p:txBody>
            <a:bodyPr lIns="0" tIns="0" rIns="0" bIns="0" rtlCol="0" anchor="t">
              <a:spAutoFit/>
            </a:bodyPr>
            <a:lstStyle/>
            <a:p>
              <a:pPr algn="l">
                <a:lnSpc>
                  <a:spcPts val="8399"/>
                </a:lnSpc>
              </a:pPr>
              <a:r>
                <a:rPr lang="en-US" sz="6999">
                  <a:solidFill>
                    <a:srgbClr val="010204"/>
                  </a:solidFill>
                  <a:latin typeface="Roboto"/>
                  <a:ea typeface="Roboto"/>
                  <a:cs typeface="Roboto"/>
                  <a:sym typeface="Roboto"/>
                </a:rPr>
                <a:t>Scenario 7: Disrespectful Care</a:t>
              </a:r>
            </a:p>
          </p:txBody>
        </p:sp>
      </p:grpSp>
      <p:grpSp>
        <p:nvGrpSpPr>
          <p:cNvPr id="5" name="Group 5"/>
          <p:cNvGrpSpPr/>
          <p:nvPr/>
        </p:nvGrpSpPr>
        <p:grpSpPr>
          <a:xfrm rot="-5400000">
            <a:off x="13276092" y="491405"/>
            <a:ext cx="5503313" cy="4520504"/>
            <a:chOff x="0" y="0"/>
            <a:chExt cx="2800015" cy="2299974"/>
          </a:xfrm>
        </p:grpSpPr>
        <p:sp>
          <p:nvSpPr>
            <p:cNvPr id="6" name="Freeform 6"/>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FAF3DD"/>
            </a:solidFill>
          </p:spPr>
          <p:txBody>
            <a:bodyPr/>
            <a:lstStyle/>
            <a:p>
              <a:endParaRPr lang="en-US"/>
            </a:p>
          </p:txBody>
        </p:sp>
        <p:sp>
          <p:nvSpPr>
            <p:cNvPr id="7" name="TextBox 7"/>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12886324" y="2388007"/>
            <a:ext cx="7789683" cy="3013669"/>
            <a:chOff x="0" y="0"/>
            <a:chExt cx="3963291" cy="1533316"/>
          </a:xfrm>
        </p:grpSpPr>
        <p:sp>
          <p:nvSpPr>
            <p:cNvPr id="9" name="Freeform 9"/>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10" name="TextBox 10"/>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5400000">
            <a:off x="12391083" y="4390083"/>
            <a:ext cx="10287000" cy="1506835"/>
            <a:chOff x="0" y="0"/>
            <a:chExt cx="5233894" cy="766658"/>
          </a:xfrm>
        </p:grpSpPr>
        <p:sp>
          <p:nvSpPr>
            <p:cNvPr id="12" name="Freeform 12"/>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3" name="TextBox 13"/>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Freeform 2"/>
          <p:cNvSpPr/>
          <p:nvPr/>
        </p:nvSpPr>
        <p:spPr>
          <a:xfrm rot="5400000">
            <a:off x="-1928939" y="4752804"/>
            <a:ext cx="16230600" cy="466630"/>
          </a:xfrm>
          <a:custGeom>
            <a:avLst/>
            <a:gdLst/>
            <a:ahLst/>
            <a:cxnLst/>
            <a:rect l="l" t="t" r="r" b="b"/>
            <a:pathLst>
              <a:path w="16230600" h="466630">
                <a:moveTo>
                  <a:pt x="0" y="0"/>
                </a:moveTo>
                <a:lnTo>
                  <a:pt x="16230600" y="0"/>
                </a:lnTo>
                <a:lnTo>
                  <a:pt x="16230600" y="466629"/>
                </a:lnTo>
                <a:lnTo>
                  <a:pt x="0" y="466629"/>
                </a:lnTo>
                <a:lnTo>
                  <a:pt x="0" y="0"/>
                </a:lnTo>
                <a:close/>
              </a:path>
            </a:pathLst>
          </a:custGeom>
          <a:blipFill>
            <a:blip r:embed="rId3">
              <a:alphaModFix amt="70000"/>
            </a:blip>
            <a:stretch>
              <a:fillRect/>
            </a:stretch>
          </a:blipFill>
        </p:spPr>
        <p:txBody>
          <a:bodyPr/>
          <a:lstStyle/>
          <a:p>
            <a:endParaRPr lang="en-US"/>
          </a:p>
        </p:txBody>
      </p:sp>
      <p:grpSp>
        <p:nvGrpSpPr>
          <p:cNvPr id="3" name="Group 3"/>
          <p:cNvGrpSpPr/>
          <p:nvPr/>
        </p:nvGrpSpPr>
        <p:grpSpPr>
          <a:xfrm>
            <a:off x="0" y="0"/>
            <a:ext cx="6186361" cy="10287000"/>
            <a:chOff x="0" y="0"/>
            <a:chExt cx="1629330" cy="2709333"/>
          </a:xfrm>
        </p:grpSpPr>
        <p:sp>
          <p:nvSpPr>
            <p:cNvPr id="4" name="Freeform 4"/>
            <p:cNvSpPr/>
            <p:nvPr/>
          </p:nvSpPr>
          <p:spPr>
            <a:xfrm>
              <a:off x="0" y="0"/>
              <a:ext cx="1629330" cy="2709333"/>
            </a:xfrm>
            <a:custGeom>
              <a:avLst/>
              <a:gdLst/>
              <a:ahLst/>
              <a:cxnLst/>
              <a:rect l="l" t="t" r="r" b="b"/>
              <a:pathLst>
                <a:path w="1629330" h="2709333">
                  <a:moveTo>
                    <a:pt x="0" y="0"/>
                  </a:moveTo>
                  <a:lnTo>
                    <a:pt x="1629330" y="0"/>
                  </a:lnTo>
                  <a:lnTo>
                    <a:pt x="1629330" y="2709333"/>
                  </a:lnTo>
                  <a:lnTo>
                    <a:pt x="0" y="2709333"/>
                  </a:lnTo>
                  <a:close/>
                </a:path>
              </a:pathLst>
            </a:custGeom>
            <a:solidFill>
              <a:srgbClr val="AED9E0"/>
            </a:solidFill>
          </p:spPr>
          <p:txBody>
            <a:bodyPr/>
            <a:lstStyle/>
            <a:p>
              <a:endParaRPr lang="en-US"/>
            </a:p>
          </p:txBody>
        </p:sp>
        <p:sp>
          <p:nvSpPr>
            <p:cNvPr id="5" name="TextBox 5"/>
            <p:cNvSpPr txBox="1"/>
            <p:nvPr/>
          </p:nvSpPr>
          <p:spPr>
            <a:xfrm>
              <a:off x="0" y="-38100"/>
              <a:ext cx="1629330" cy="2747433"/>
            </a:xfrm>
            <a:prstGeom prst="rect">
              <a:avLst/>
            </a:prstGeom>
          </p:spPr>
          <p:txBody>
            <a:bodyPr lIns="50800" tIns="50800" rIns="50800" bIns="50800" rtlCol="0" anchor="ctr"/>
            <a:lstStyle/>
            <a:p>
              <a:pPr algn="ctr">
                <a:lnSpc>
                  <a:spcPts val="3405"/>
                </a:lnSpc>
              </a:pPr>
              <a:endParaRPr/>
            </a:p>
          </p:txBody>
        </p:sp>
      </p:grpSp>
      <p:sp>
        <p:nvSpPr>
          <p:cNvPr id="6" name="Freeform 6"/>
          <p:cNvSpPr/>
          <p:nvPr/>
        </p:nvSpPr>
        <p:spPr>
          <a:xfrm rot="-521369">
            <a:off x="-447805" y="6565876"/>
            <a:ext cx="3569273" cy="3328636"/>
          </a:xfrm>
          <a:custGeom>
            <a:avLst/>
            <a:gdLst/>
            <a:ahLst/>
            <a:cxnLst/>
            <a:rect l="l" t="t" r="r" b="b"/>
            <a:pathLst>
              <a:path w="3569273" h="3328636">
                <a:moveTo>
                  <a:pt x="0" y="0"/>
                </a:moveTo>
                <a:lnTo>
                  <a:pt x="3569274" y="0"/>
                </a:lnTo>
                <a:lnTo>
                  <a:pt x="3569274" y="3328637"/>
                </a:lnTo>
                <a:lnTo>
                  <a:pt x="0" y="3328637"/>
                </a:lnTo>
                <a:lnTo>
                  <a:pt x="0" y="0"/>
                </a:lnTo>
                <a:close/>
              </a:path>
            </a:pathLst>
          </a:custGeom>
          <a:blipFill>
            <a:blip r:embed="rId4"/>
            <a:stretch>
              <a:fillRect l="-131393" t="-492772" r="-354061" b="-35006"/>
            </a:stretch>
          </a:blipFill>
        </p:spPr>
        <p:txBody>
          <a:bodyPr/>
          <a:lstStyle/>
          <a:p>
            <a:endParaRPr lang="en-US"/>
          </a:p>
        </p:txBody>
      </p:sp>
      <p:sp>
        <p:nvSpPr>
          <p:cNvPr id="7" name="Freeform 7"/>
          <p:cNvSpPr/>
          <p:nvPr/>
        </p:nvSpPr>
        <p:spPr>
          <a:xfrm rot="743827">
            <a:off x="2635069" y="7410505"/>
            <a:ext cx="3602821" cy="3087742"/>
          </a:xfrm>
          <a:custGeom>
            <a:avLst/>
            <a:gdLst/>
            <a:ahLst/>
            <a:cxnLst/>
            <a:rect l="l" t="t" r="r" b="b"/>
            <a:pathLst>
              <a:path w="3602821" h="3087742">
                <a:moveTo>
                  <a:pt x="0" y="0"/>
                </a:moveTo>
                <a:lnTo>
                  <a:pt x="3602821" y="0"/>
                </a:lnTo>
                <a:lnTo>
                  <a:pt x="3602821" y="3087742"/>
                </a:lnTo>
                <a:lnTo>
                  <a:pt x="0" y="3087742"/>
                </a:lnTo>
                <a:lnTo>
                  <a:pt x="0" y="0"/>
                </a:lnTo>
                <a:close/>
              </a:path>
            </a:pathLst>
          </a:custGeom>
          <a:blipFill>
            <a:blip r:embed="rId4"/>
            <a:stretch>
              <a:fillRect l="-265917" t="-31387" r="-265642" b="-605524"/>
            </a:stretch>
          </a:blipFill>
        </p:spPr>
        <p:txBody>
          <a:bodyPr/>
          <a:lstStyle/>
          <a:p>
            <a:endParaRPr lang="en-US"/>
          </a:p>
        </p:txBody>
      </p:sp>
      <p:sp>
        <p:nvSpPr>
          <p:cNvPr id="8" name="Freeform 8"/>
          <p:cNvSpPr/>
          <p:nvPr/>
        </p:nvSpPr>
        <p:spPr>
          <a:xfrm rot="-5400000">
            <a:off x="-236294" y="-603731"/>
            <a:ext cx="3456074" cy="3202874"/>
          </a:xfrm>
          <a:custGeom>
            <a:avLst/>
            <a:gdLst/>
            <a:ahLst/>
            <a:cxnLst/>
            <a:rect l="l" t="t" r="r" b="b"/>
            <a:pathLst>
              <a:path w="3456074" h="3202874">
                <a:moveTo>
                  <a:pt x="0" y="0"/>
                </a:moveTo>
                <a:lnTo>
                  <a:pt x="3456074" y="0"/>
                </a:lnTo>
                <a:lnTo>
                  <a:pt x="3456074" y="3202875"/>
                </a:lnTo>
                <a:lnTo>
                  <a:pt x="0" y="3202875"/>
                </a:lnTo>
                <a:lnTo>
                  <a:pt x="0" y="0"/>
                </a:lnTo>
                <a:close/>
              </a:path>
            </a:pathLst>
          </a:custGeom>
          <a:blipFill>
            <a:blip r:embed="rId4"/>
            <a:stretch>
              <a:fillRect l="-332592" t="-237589" r="-114726" b="-252997"/>
            </a:stretch>
          </a:blipFill>
        </p:spPr>
        <p:txBody>
          <a:bodyPr/>
          <a:lstStyle/>
          <a:p>
            <a:endParaRPr lang="en-US"/>
          </a:p>
        </p:txBody>
      </p:sp>
      <p:sp>
        <p:nvSpPr>
          <p:cNvPr id="9" name="Freeform 9"/>
          <p:cNvSpPr/>
          <p:nvPr/>
        </p:nvSpPr>
        <p:spPr>
          <a:xfrm>
            <a:off x="3039164" y="2504952"/>
            <a:ext cx="3803206" cy="4296362"/>
          </a:xfrm>
          <a:custGeom>
            <a:avLst/>
            <a:gdLst/>
            <a:ahLst/>
            <a:cxnLst/>
            <a:rect l="l" t="t" r="r" b="b"/>
            <a:pathLst>
              <a:path w="3803206" h="4296362">
                <a:moveTo>
                  <a:pt x="0" y="0"/>
                </a:moveTo>
                <a:lnTo>
                  <a:pt x="3803206" y="0"/>
                </a:lnTo>
                <a:lnTo>
                  <a:pt x="3803206" y="4296362"/>
                </a:lnTo>
                <a:lnTo>
                  <a:pt x="0" y="4296362"/>
                </a:lnTo>
                <a:lnTo>
                  <a:pt x="0" y="0"/>
                </a:lnTo>
                <a:close/>
              </a:path>
            </a:pathLst>
          </a:custGeom>
          <a:blipFill>
            <a:blip r:embed="rId4"/>
            <a:stretch>
              <a:fillRect l="-38467" t="-511990" r="-594597" b="-36929"/>
            </a:stretch>
          </a:blipFill>
        </p:spPr>
        <p:txBody>
          <a:bodyPr/>
          <a:lstStyle/>
          <a:p>
            <a:endParaRPr lang="en-US"/>
          </a:p>
        </p:txBody>
      </p:sp>
      <p:sp>
        <p:nvSpPr>
          <p:cNvPr id="10" name="Freeform 10"/>
          <p:cNvSpPr/>
          <p:nvPr/>
        </p:nvSpPr>
        <p:spPr>
          <a:xfrm rot="-652084">
            <a:off x="-480721" y="2758941"/>
            <a:ext cx="4112013" cy="3788385"/>
          </a:xfrm>
          <a:custGeom>
            <a:avLst/>
            <a:gdLst/>
            <a:ahLst/>
            <a:cxnLst/>
            <a:rect l="l" t="t" r="r" b="b"/>
            <a:pathLst>
              <a:path w="4112013" h="3788385">
                <a:moveTo>
                  <a:pt x="0" y="0"/>
                </a:moveTo>
                <a:lnTo>
                  <a:pt x="4112013" y="0"/>
                </a:lnTo>
                <a:lnTo>
                  <a:pt x="4112013" y="3788385"/>
                </a:lnTo>
                <a:lnTo>
                  <a:pt x="0" y="3788385"/>
                </a:lnTo>
                <a:lnTo>
                  <a:pt x="0" y="0"/>
                </a:lnTo>
                <a:close/>
              </a:path>
            </a:pathLst>
          </a:custGeom>
          <a:blipFill>
            <a:blip r:embed="rId4"/>
            <a:stretch>
              <a:fillRect l="-235432" t="-252170" r="-234212" b="-266137"/>
            </a:stretch>
          </a:blipFill>
        </p:spPr>
        <p:txBody>
          <a:bodyPr/>
          <a:lstStyle/>
          <a:p>
            <a:endParaRPr lang="en-US"/>
          </a:p>
        </p:txBody>
      </p:sp>
      <p:sp>
        <p:nvSpPr>
          <p:cNvPr id="11" name="Freeform 11"/>
          <p:cNvSpPr/>
          <p:nvPr/>
        </p:nvSpPr>
        <p:spPr>
          <a:xfrm>
            <a:off x="3182117" y="-481444"/>
            <a:ext cx="3237559" cy="3020289"/>
          </a:xfrm>
          <a:custGeom>
            <a:avLst/>
            <a:gdLst/>
            <a:ahLst/>
            <a:cxnLst/>
            <a:rect l="l" t="t" r="r" b="b"/>
            <a:pathLst>
              <a:path w="3237559" h="3020289">
                <a:moveTo>
                  <a:pt x="0" y="0"/>
                </a:moveTo>
                <a:lnTo>
                  <a:pt x="3237558" y="0"/>
                </a:lnTo>
                <a:lnTo>
                  <a:pt x="3237558" y="3020288"/>
                </a:lnTo>
                <a:lnTo>
                  <a:pt x="0" y="3020288"/>
                </a:lnTo>
                <a:lnTo>
                  <a:pt x="0" y="0"/>
                </a:lnTo>
                <a:close/>
              </a:path>
            </a:pathLst>
          </a:custGeom>
          <a:blipFill>
            <a:blip r:embed="rId4"/>
            <a:stretch>
              <a:fillRect l="-252766" t="-145490" r="-252491" b="-403308"/>
            </a:stretch>
          </a:blipFill>
        </p:spPr>
        <p:txBody>
          <a:bodyPr/>
          <a:lstStyle/>
          <a:p>
            <a:endParaRPr lang="en-US"/>
          </a:p>
        </p:txBody>
      </p:sp>
      <p:sp>
        <p:nvSpPr>
          <p:cNvPr id="12" name="TextBox 12"/>
          <p:cNvSpPr txBox="1"/>
          <p:nvPr/>
        </p:nvSpPr>
        <p:spPr>
          <a:xfrm>
            <a:off x="7999596" y="2419350"/>
            <a:ext cx="8940670" cy="5438775"/>
          </a:xfrm>
          <a:prstGeom prst="rect">
            <a:avLst/>
          </a:prstGeom>
        </p:spPr>
        <p:txBody>
          <a:bodyPr lIns="0" tIns="0" rIns="0" bIns="0" rtlCol="0" anchor="t">
            <a:spAutoFit/>
          </a:bodyPr>
          <a:lstStyle/>
          <a:p>
            <a:pPr marL="0" lvl="0" indent="0" algn="ctr">
              <a:lnSpc>
                <a:spcPts val="7195"/>
              </a:lnSpc>
              <a:spcBef>
                <a:spcPct val="0"/>
              </a:spcBef>
            </a:pPr>
            <a:r>
              <a:rPr lang="en-US" sz="5996" b="1">
                <a:solidFill>
                  <a:srgbClr val="010204"/>
                </a:solidFill>
                <a:latin typeface="Roboto Bold"/>
                <a:ea typeface="Roboto Bold"/>
                <a:cs typeface="Roboto Bold"/>
                <a:sym typeface="Roboto Bold"/>
              </a:rPr>
              <a:t>How do we ensure that patients feel heard, informed and included in conversations about their care throughout the maternity journey?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689834" y="1473663"/>
            <a:ext cx="16948992" cy="7542975"/>
          </a:xfrm>
          <a:custGeom>
            <a:avLst/>
            <a:gdLst/>
            <a:ahLst/>
            <a:cxnLst/>
            <a:rect l="l" t="t" r="r" b="b"/>
            <a:pathLst>
              <a:path w="16948992" h="7542975">
                <a:moveTo>
                  <a:pt x="0" y="0"/>
                </a:moveTo>
                <a:lnTo>
                  <a:pt x="16948992" y="0"/>
                </a:lnTo>
                <a:lnTo>
                  <a:pt x="16948992" y="7542975"/>
                </a:lnTo>
                <a:lnTo>
                  <a:pt x="0" y="7542975"/>
                </a:lnTo>
                <a:lnTo>
                  <a:pt x="0" y="0"/>
                </a:lnTo>
                <a:close/>
              </a:path>
            </a:pathLst>
          </a:custGeom>
          <a:blipFill>
            <a:blip r:embed="rId4"/>
            <a:stretch>
              <a:fillRect l="-4070" t="-31216" r="-3830" b="-30417"/>
            </a:stretch>
          </a:blipFill>
        </p:spPr>
        <p:txBody>
          <a:bodyPr/>
          <a:lstStyle/>
          <a:p>
            <a:endParaRPr lang="en-US"/>
          </a:p>
        </p:txBody>
      </p:sp>
      <p:grpSp>
        <p:nvGrpSpPr>
          <p:cNvPr id="4" name="Group 4"/>
          <p:cNvGrpSpPr/>
          <p:nvPr/>
        </p:nvGrpSpPr>
        <p:grpSpPr>
          <a:xfrm>
            <a:off x="689834" y="1473663"/>
            <a:ext cx="16948992" cy="7542975"/>
            <a:chOff x="0" y="0"/>
            <a:chExt cx="4463932" cy="1986627"/>
          </a:xfrm>
        </p:grpSpPr>
        <p:sp>
          <p:nvSpPr>
            <p:cNvPr id="5" name="Freeform 5"/>
            <p:cNvSpPr/>
            <p:nvPr/>
          </p:nvSpPr>
          <p:spPr>
            <a:xfrm>
              <a:off x="0" y="0"/>
              <a:ext cx="4463932" cy="1986627"/>
            </a:xfrm>
            <a:custGeom>
              <a:avLst/>
              <a:gdLst/>
              <a:ahLst/>
              <a:cxnLst/>
              <a:rect l="l" t="t" r="r" b="b"/>
              <a:pathLst>
                <a:path w="4463932" h="1986627">
                  <a:moveTo>
                    <a:pt x="0" y="0"/>
                  </a:moveTo>
                  <a:lnTo>
                    <a:pt x="4463932" y="0"/>
                  </a:lnTo>
                  <a:lnTo>
                    <a:pt x="4463932" y="1986627"/>
                  </a:lnTo>
                  <a:lnTo>
                    <a:pt x="0" y="1986627"/>
                  </a:lnTo>
                  <a:close/>
                </a:path>
              </a:pathLst>
            </a:custGeom>
            <a:solidFill>
              <a:srgbClr val="FEFAF6">
                <a:alpha val="60000"/>
              </a:srgbClr>
            </a:solidFill>
          </p:spPr>
          <p:txBody>
            <a:bodyPr/>
            <a:lstStyle/>
            <a:p>
              <a:endParaRPr lang="en-US"/>
            </a:p>
          </p:txBody>
        </p:sp>
        <p:sp>
          <p:nvSpPr>
            <p:cNvPr id="6" name="TextBox 6"/>
            <p:cNvSpPr txBox="1"/>
            <p:nvPr/>
          </p:nvSpPr>
          <p:spPr>
            <a:xfrm>
              <a:off x="0" y="-66675"/>
              <a:ext cx="4463932" cy="2053302"/>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840553" y="1397463"/>
            <a:ext cx="16798273" cy="7303140"/>
          </a:xfrm>
          <a:prstGeom prst="rect">
            <a:avLst/>
          </a:prstGeom>
        </p:spPr>
        <p:txBody>
          <a:bodyPr lIns="0" tIns="0" rIns="0" bIns="0" rtlCol="0" anchor="t">
            <a:spAutoFit/>
          </a:bodyPr>
          <a:lstStyle/>
          <a:p>
            <a:pPr algn="l">
              <a:lnSpc>
                <a:spcPts val="4864"/>
              </a:lnSpc>
            </a:pPr>
            <a:r>
              <a:rPr lang="en-US" sz="3474" b="1">
                <a:solidFill>
                  <a:srgbClr val="000000"/>
                </a:solidFill>
                <a:latin typeface="Roboto Bold"/>
                <a:ea typeface="Roboto Bold"/>
                <a:cs typeface="Roboto Bold"/>
                <a:sym typeface="Roboto Bold"/>
              </a:rPr>
              <a:t>Setting:</a:t>
            </a:r>
          </a:p>
          <a:p>
            <a:pPr marL="750210" lvl="1" indent="-375105" algn="l">
              <a:lnSpc>
                <a:spcPts val="4864"/>
              </a:lnSpc>
              <a:buFont typeface="Arial"/>
              <a:buChar char="•"/>
            </a:pPr>
            <a:r>
              <a:rPr lang="en-US" sz="3474">
                <a:solidFill>
                  <a:srgbClr val="000000"/>
                </a:solidFill>
                <a:latin typeface="Roboto"/>
                <a:ea typeface="Roboto"/>
                <a:cs typeface="Roboto"/>
                <a:sym typeface="Roboto"/>
              </a:rPr>
              <a:t>Labor and Delivery Room, patient in active labor with increasing pain, with contractions every three minutes. She appears increasingly uncomfortable. A nurse enters with the anesthesiologist and a Spanish interpreter connected by video.</a:t>
            </a:r>
          </a:p>
          <a:p>
            <a:pPr algn="l">
              <a:lnSpc>
                <a:spcPts val="4864"/>
              </a:lnSpc>
            </a:pPr>
            <a:endParaRPr lang="en-US" sz="3474">
              <a:solidFill>
                <a:srgbClr val="000000"/>
              </a:solidFill>
              <a:latin typeface="Roboto"/>
              <a:ea typeface="Roboto"/>
              <a:cs typeface="Roboto"/>
              <a:sym typeface="Roboto"/>
            </a:endParaRPr>
          </a:p>
          <a:p>
            <a:pPr algn="l">
              <a:lnSpc>
                <a:spcPts val="4864"/>
              </a:lnSpc>
            </a:pPr>
            <a:r>
              <a:rPr lang="en-US" sz="3474" b="1">
                <a:solidFill>
                  <a:srgbClr val="000000"/>
                </a:solidFill>
                <a:latin typeface="Roboto Bold"/>
                <a:ea typeface="Roboto Bold"/>
                <a:cs typeface="Roboto Bold"/>
                <a:sym typeface="Roboto Bold"/>
              </a:rPr>
              <a:t>Characters:</a:t>
            </a:r>
          </a:p>
          <a:p>
            <a:pPr marL="750210" lvl="1" indent="-375105" algn="l">
              <a:lnSpc>
                <a:spcPts val="4864"/>
              </a:lnSpc>
              <a:buFont typeface="Arial"/>
              <a:buChar char="•"/>
            </a:pPr>
            <a:r>
              <a:rPr lang="en-US" sz="3474" b="1">
                <a:solidFill>
                  <a:srgbClr val="000000"/>
                </a:solidFill>
                <a:latin typeface="Roboto Bold"/>
                <a:ea typeface="Roboto Bold"/>
                <a:cs typeface="Roboto Bold"/>
                <a:sym typeface="Roboto Bold"/>
              </a:rPr>
              <a:t>Patient</a:t>
            </a:r>
            <a:r>
              <a:rPr lang="en-US" sz="3474">
                <a:solidFill>
                  <a:srgbClr val="000000"/>
                </a:solidFill>
                <a:latin typeface="Roboto"/>
                <a:ea typeface="Roboto"/>
                <a:cs typeface="Roboto"/>
                <a:sym typeface="Roboto"/>
              </a:rPr>
              <a:t>: 29-year-old Black, Spanish-speaking woman named Sherice from the Dominican Republic, has Medicaid coverage for her health care.</a:t>
            </a:r>
          </a:p>
          <a:p>
            <a:pPr marL="750210" lvl="1" indent="-375105" algn="l">
              <a:lnSpc>
                <a:spcPts val="4864"/>
              </a:lnSpc>
              <a:buFont typeface="Arial"/>
              <a:buChar char="•"/>
            </a:pPr>
            <a:r>
              <a:rPr lang="en-US" sz="3474" b="1">
                <a:solidFill>
                  <a:srgbClr val="000000"/>
                </a:solidFill>
                <a:latin typeface="Roboto Bold"/>
                <a:ea typeface="Roboto Bold"/>
                <a:cs typeface="Roboto Bold"/>
                <a:sym typeface="Roboto Bold"/>
              </a:rPr>
              <a:t>Nurse</a:t>
            </a:r>
            <a:r>
              <a:rPr lang="en-US" sz="3474">
                <a:solidFill>
                  <a:srgbClr val="000000"/>
                </a:solidFill>
                <a:latin typeface="Roboto"/>
                <a:ea typeface="Roboto"/>
                <a:cs typeface="Roboto"/>
                <a:sym typeface="Roboto"/>
              </a:rPr>
              <a:t>: English-speaking, does not speak Spanish.</a:t>
            </a:r>
          </a:p>
          <a:p>
            <a:pPr marL="750210" lvl="1" indent="-375105" algn="l">
              <a:lnSpc>
                <a:spcPts val="4864"/>
              </a:lnSpc>
              <a:buFont typeface="Arial"/>
              <a:buChar char="•"/>
            </a:pPr>
            <a:r>
              <a:rPr lang="en-US" sz="3474" b="1">
                <a:solidFill>
                  <a:srgbClr val="000000"/>
                </a:solidFill>
                <a:latin typeface="Roboto Bold"/>
                <a:ea typeface="Roboto Bold"/>
                <a:cs typeface="Roboto Bold"/>
                <a:sym typeface="Roboto Bold"/>
              </a:rPr>
              <a:t>Anesthesiologist</a:t>
            </a:r>
            <a:r>
              <a:rPr lang="en-US" sz="3474">
                <a:solidFill>
                  <a:srgbClr val="000000"/>
                </a:solidFill>
                <a:latin typeface="Roboto"/>
                <a:ea typeface="Roboto"/>
                <a:cs typeface="Roboto"/>
                <a:sym typeface="Roboto"/>
              </a:rPr>
              <a:t>: English-speaking, does not speak Spanish.</a:t>
            </a:r>
          </a:p>
          <a:p>
            <a:pPr marL="750210" lvl="1" indent="-375105" algn="l">
              <a:lnSpc>
                <a:spcPts val="4864"/>
              </a:lnSpc>
              <a:spcBef>
                <a:spcPct val="0"/>
              </a:spcBef>
              <a:buFont typeface="Arial"/>
              <a:buChar char="•"/>
            </a:pPr>
            <a:r>
              <a:rPr lang="en-US" sz="3474" b="1">
                <a:solidFill>
                  <a:srgbClr val="000000"/>
                </a:solidFill>
                <a:latin typeface="Roboto Bold"/>
                <a:ea typeface="Roboto Bold"/>
                <a:cs typeface="Roboto Bold"/>
                <a:sym typeface="Roboto Bold"/>
              </a:rPr>
              <a:t>Interpreter</a:t>
            </a:r>
            <a:r>
              <a:rPr lang="en-US" sz="3474">
                <a:solidFill>
                  <a:srgbClr val="000000"/>
                </a:solidFill>
                <a:latin typeface="Roboto"/>
                <a:ea typeface="Roboto"/>
                <a:cs typeface="Roboto"/>
                <a:sym typeface="Roboto"/>
              </a:rPr>
              <a:t>: Spanish and English-speaking. Accessed through video.</a:t>
            </a:r>
          </a:p>
        </p:txBody>
      </p:sp>
      <p:grpSp>
        <p:nvGrpSpPr>
          <p:cNvPr id="8" name="Group 8"/>
          <p:cNvGrpSpPr/>
          <p:nvPr/>
        </p:nvGrpSpPr>
        <p:grpSpPr>
          <a:xfrm>
            <a:off x="0" y="139868"/>
            <a:ext cx="6330376" cy="1150567"/>
            <a:chOff x="0" y="-19320"/>
            <a:chExt cx="1827975" cy="332241"/>
          </a:xfrm>
        </p:grpSpPr>
        <p:sp>
          <p:nvSpPr>
            <p:cNvPr id="9" name="Freeform 9"/>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10" name="TextBox 10"/>
            <p:cNvSpPr txBox="1"/>
            <p:nvPr/>
          </p:nvSpPr>
          <p:spPr>
            <a:xfrm>
              <a:off x="0" y="-19320"/>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INFORMED CONSENT: DISRESPECT</a:t>
              </a:r>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5758061" y="2228166"/>
            <a:ext cx="6620406" cy="11220286"/>
            <a:chOff x="0" y="0"/>
            <a:chExt cx="8827208" cy="14960381"/>
          </a:xfrm>
        </p:grpSpPr>
        <p:sp>
          <p:nvSpPr>
            <p:cNvPr id="4" name="Freeform 4"/>
            <p:cNvSpPr/>
            <p:nvPr/>
          </p:nvSpPr>
          <p:spPr>
            <a:xfrm>
              <a:off x="0" y="0"/>
              <a:ext cx="8827208" cy="14960381"/>
            </a:xfrm>
            <a:custGeom>
              <a:avLst/>
              <a:gdLst/>
              <a:ahLst/>
              <a:cxnLst/>
              <a:rect l="l" t="t" r="r" b="b"/>
              <a:pathLst>
                <a:path w="8827208" h="14960381">
                  <a:moveTo>
                    <a:pt x="0" y="0"/>
                  </a:moveTo>
                  <a:lnTo>
                    <a:pt x="8827208" y="0"/>
                  </a:lnTo>
                  <a:lnTo>
                    <a:pt x="8827208" y="14960381"/>
                  </a:lnTo>
                  <a:lnTo>
                    <a:pt x="0" y="14960381"/>
                  </a:lnTo>
                  <a:lnTo>
                    <a:pt x="0" y="0"/>
                  </a:lnTo>
                  <a:close/>
                </a:path>
              </a:pathLst>
            </a:custGeom>
            <a:blipFill>
              <a:blip r:embed="rId4"/>
              <a:stretch>
                <a:fillRect l="-29732" r="-40139"/>
              </a:stretch>
            </a:blipFill>
          </p:spPr>
          <p:txBody>
            <a:bodyPr/>
            <a:lstStyle/>
            <a:p>
              <a:endParaRPr lang="en-US"/>
            </a:p>
          </p:txBody>
        </p:sp>
        <p:grpSp>
          <p:nvGrpSpPr>
            <p:cNvPr id="5" name="Group 5"/>
            <p:cNvGrpSpPr/>
            <p:nvPr/>
          </p:nvGrpSpPr>
          <p:grpSpPr>
            <a:xfrm>
              <a:off x="239689" y="9227510"/>
              <a:ext cx="2658917" cy="1088971"/>
              <a:chOff x="0" y="-23813"/>
              <a:chExt cx="525218" cy="215105"/>
            </a:xfrm>
          </p:grpSpPr>
          <p:sp>
            <p:nvSpPr>
              <p:cNvPr id="6" name="Freeform 6"/>
              <p:cNvSpPr/>
              <p:nvPr/>
            </p:nvSpPr>
            <p:spPr>
              <a:xfrm>
                <a:off x="0" y="0"/>
                <a:ext cx="525218" cy="167480"/>
              </a:xfrm>
              <a:custGeom>
                <a:avLst/>
                <a:gdLst/>
                <a:ahLst/>
                <a:cxnLst/>
                <a:rect l="l" t="t" r="r" b="b"/>
                <a:pathLst>
                  <a:path w="525218" h="167480">
                    <a:moveTo>
                      <a:pt x="83740" y="0"/>
                    </a:moveTo>
                    <a:lnTo>
                      <a:pt x="441478" y="0"/>
                    </a:lnTo>
                    <a:cubicBezTo>
                      <a:pt x="487726" y="0"/>
                      <a:pt x="525218" y="37492"/>
                      <a:pt x="525218" y="83740"/>
                    </a:cubicBezTo>
                    <a:lnTo>
                      <a:pt x="525218" y="83740"/>
                    </a:lnTo>
                    <a:cubicBezTo>
                      <a:pt x="525218" y="129988"/>
                      <a:pt x="487726" y="167480"/>
                      <a:pt x="441478"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AED9E0"/>
                </a:solidFill>
                <a:prstDash val="solid"/>
                <a:round/>
              </a:ln>
            </p:spPr>
            <p:txBody>
              <a:bodyPr/>
              <a:lstStyle/>
              <a:p>
                <a:endParaRPr lang="en-US"/>
              </a:p>
            </p:txBody>
          </p:sp>
          <p:sp>
            <p:nvSpPr>
              <p:cNvPr id="7" name="TextBox 7"/>
              <p:cNvSpPr txBox="1"/>
              <p:nvPr/>
            </p:nvSpPr>
            <p:spPr>
              <a:xfrm>
                <a:off x="0" y="-23813"/>
                <a:ext cx="525218"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Nurse</a:t>
                </a:r>
              </a:p>
            </p:txBody>
          </p:sp>
        </p:grpSp>
      </p:grpSp>
      <p:grpSp>
        <p:nvGrpSpPr>
          <p:cNvPr id="8" name="Group 8"/>
          <p:cNvGrpSpPr/>
          <p:nvPr/>
        </p:nvGrpSpPr>
        <p:grpSpPr>
          <a:xfrm>
            <a:off x="4711600" y="1806696"/>
            <a:ext cx="3013264" cy="3145899"/>
            <a:chOff x="0" y="0"/>
            <a:chExt cx="4017685" cy="4194532"/>
          </a:xfrm>
        </p:grpSpPr>
        <p:grpSp>
          <p:nvGrpSpPr>
            <p:cNvPr id="9" name="Group 9"/>
            <p:cNvGrpSpPr/>
            <p:nvPr/>
          </p:nvGrpSpPr>
          <p:grpSpPr>
            <a:xfrm>
              <a:off x="0" y="0"/>
              <a:ext cx="4017685" cy="4025720"/>
              <a:chOff x="0" y="0"/>
              <a:chExt cx="6350000" cy="6362700"/>
            </a:xfrm>
          </p:grpSpPr>
          <p:sp>
            <p:nvSpPr>
              <p:cNvPr id="10" name="Freeform 10"/>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5"/>
                <a:stretch>
                  <a:fillRect l="-13441" r="-25592" b="-9457"/>
                </a:stretch>
              </a:blipFill>
              <a:ln w="66675" cap="sq">
                <a:solidFill>
                  <a:srgbClr val="FAF3DD"/>
                </a:solidFill>
                <a:prstDash val="solid"/>
                <a:miter/>
              </a:ln>
            </p:spPr>
            <p:txBody>
              <a:bodyPr/>
              <a:lstStyle/>
              <a:p>
                <a:endParaRPr lang="en-US"/>
              </a:p>
            </p:txBody>
          </p:sp>
        </p:grpSp>
        <p:grpSp>
          <p:nvGrpSpPr>
            <p:cNvPr id="11" name="Group 11"/>
            <p:cNvGrpSpPr/>
            <p:nvPr/>
          </p:nvGrpSpPr>
          <p:grpSpPr>
            <a:xfrm>
              <a:off x="487648" y="3201122"/>
              <a:ext cx="3042389" cy="993410"/>
              <a:chOff x="0" y="-34740"/>
              <a:chExt cx="859378" cy="280606"/>
            </a:xfrm>
          </p:grpSpPr>
          <p:sp>
            <p:nvSpPr>
              <p:cNvPr id="12" name="Freeform 12"/>
              <p:cNvSpPr/>
              <p:nvPr/>
            </p:nvSpPr>
            <p:spPr>
              <a:xfrm>
                <a:off x="0" y="0"/>
                <a:ext cx="859378" cy="223456"/>
              </a:xfrm>
              <a:custGeom>
                <a:avLst/>
                <a:gdLst/>
                <a:ahLst/>
                <a:cxnLst/>
                <a:rect l="l" t="t" r="r" b="b"/>
                <a:pathLst>
                  <a:path w="859378" h="223456">
                    <a:moveTo>
                      <a:pt x="111728" y="0"/>
                    </a:moveTo>
                    <a:lnTo>
                      <a:pt x="747650" y="0"/>
                    </a:lnTo>
                    <a:cubicBezTo>
                      <a:pt x="809355" y="0"/>
                      <a:pt x="859378" y="50022"/>
                      <a:pt x="859378" y="111728"/>
                    </a:cubicBezTo>
                    <a:lnTo>
                      <a:pt x="859378" y="111728"/>
                    </a:lnTo>
                    <a:cubicBezTo>
                      <a:pt x="859378" y="141360"/>
                      <a:pt x="847606" y="169779"/>
                      <a:pt x="826653" y="190732"/>
                    </a:cubicBezTo>
                    <a:cubicBezTo>
                      <a:pt x="805700" y="211685"/>
                      <a:pt x="777282" y="223456"/>
                      <a:pt x="747650" y="223456"/>
                    </a:cubicBezTo>
                    <a:lnTo>
                      <a:pt x="111728" y="223456"/>
                    </a:lnTo>
                    <a:cubicBezTo>
                      <a:pt x="50022" y="223456"/>
                      <a:pt x="0" y="173434"/>
                      <a:pt x="0" y="111728"/>
                    </a:cubicBezTo>
                    <a:lnTo>
                      <a:pt x="0" y="111728"/>
                    </a:lnTo>
                    <a:cubicBezTo>
                      <a:pt x="0" y="50022"/>
                      <a:pt x="50022" y="0"/>
                      <a:pt x="111728" y="0"/>
                    </a:cubicBezTo>
                    <a:close/>
                  </a:path>
                </a:pathLst>
              </a:custGeom>
              <a:solidFill>
                <a:srgbClr val="FEFAF6"/>
              </a:solidFill>
              <a:ln w="66675" cap="rnd">
                <a:solidFill>
                  <a:srgbClr val="FAF3DD"/>
                </a:solidFill>
                <a:prstDash val="solid"/>
                <a:round/>
              </a:ln>
            </p:spPr>
            <p:txBody>
              <a:bodyPr/>
              <a:lstStyle/>
              <a:p>
                <a:endParaRPr lang="en-US"/>
              </a:p>
            </p:txBody>
          </p:sp>
          <p:sp>
            <p:nvSpPr>
              <p:cNvPr id="13" name="TextBox 13"/>
              <p:cNvSpPr txBox="1"/>
              <p:nvPr/>
            </p:nvSpPr>
            <p:spPr>
              <a:xfrm>
                <a:off x="0" y="-34740"/>
                <a:ext cx="859378" cy="280606"/>
              </a:xfrm>
              <a:prstGeom prst="rect">
                <a:avLst/>
              </a:prstGeom>
            </p:spPr>
            <p:txBody>
              <a:bodyPr lIns="35525" tIns="35525" rIns="35525" bIns="35525" rtlCol="0" anchor="ctr"/>
              <a:lstStyle/>
              <a:p>
                <a:pPr algn="ctr">
                  <a:lnSpc>
                    <a:spcPts val="2800"/>
                  </a:lnSpc>
                </a:pPr>
                <a:r>
                  <a:rPr lang="en-US" sz="2000">
                    <a:solidFill>
                      <a:srgbClr val="000000"/>
                    </a:solidFill>
                    <a:latin typeface="Roboto"/>
                    <a:ea typeface="Roboto"/>
                    <a:cs typeface="Roboto"/>
                    <a:sym typeface="Roboto"/>
                  </a:rPr>
                  <a:t>Video Interpreter</a:t>
                </a:r>
              </a:p>
            </p:txBody>
          </p:sp>
        </p:grpSp>
      </p:grpSp>
      <p:grpSp>
        <p:nvGrpSpPr>
          <p:cNvPr id="14" name="Group 14"/>
          <p:cNvGrpSpPr/>
          <p:nvPr/>
        </p:nvGrpSpPr>
        <p:grpSpPr>
          <a:xfrm>
            <a:off x="186295" y="1522883"/>
            <a:ext cx="3746333" cy="1812981"/>
            <a:chOff x="0" y="-139198"/>
            <a:chExt cx="4995111" cy="2417308"/>
          </a:xfrm>
        </p:grpSpPr>
        <p:sp>
          <p:nvSpPr>
            <p:cNvPr id="18" name="AutoShape 18"/>
            <p:cNvSpPr/>
            <p:nvPr/>
          </p:nvSpPr>
          <p:spPr>
            <a:xfrm>
              <a:off x="2657064" y="1637711"/>
              <a:ext cx="870872" cy="640399"/>
            </a:xfrm>
            <a:prstGeom prst="line">
              <a:avLst/>
            </a:prstGeom>
            <a:ln w="76200" cap="rnd">
              <a:solidFill>
                <a:srgbClr val="B8F2E6"/>
              </a:solidFill>
              <a:prstDash val="solid"/>
              <a:headEnd type="none" w="sm" len="sm"/>
              <a:tailEnd type="none" w="sm" len="sm"/>
            </a:ln>
          </p:spPr>
          <p:txBody>
            <a:bodyPr/>
            <a:lstStyle/>
            <a:p>
              <a:endParaRPr lang="en-US"/>
            </a:p>
          </p:txBody>
        </p:sp>
        <p:grpSp>
          <p:nvGrpSpPr>
            <p:cNvPr id="15" name="Group 15"/>
            <p:cNvGrpSpPr/>
            <p:nvPr/>
          </p:nvGrpSpPr>
          <p:grpSpPr>
            <a:xfrm>
              <a:off x="0" y="-139198"/>
              <a:ext cx="4995111" cy="1997939"/>
              <a:chOff x="0" y="-27496"/>
              <a:chExt cx="986689" cy="394655"/>
            </a:xfrm>
          </p:grpSpPr>
          <p:sp>
            <p:nvSpPr>
              <p:cNvPr id="16" name="Freeform 16"/>
              <p:cNvSpPr/>
              <p:nvPr/>
            </p:nvSpPr>
            <p:spPr>
              <a:xfrm>
                <a:off x="0" y="0"/>
                <a:ext cx="986689" cy="337505"/>
              </a:xfrm>
              <a:custGeom>
                <a:avLst/>
                <a:gdLst/>
                <a:ahLst/>
                <a:cxnLst/>
                <a:rect l="l" t="t" r="r" b="b"/>
                <a:pathLst>
                  <a:path w="986689" h="337505">
                    <a:moveTo>
                      <a:pt x="105393" y="0"/>
                    </a:moveTo>
                    <a:lnTo>
                      <a:pt x="881295" y="0"/>
                    </a:lnTo>
                    <a:cubicBezTo>
                      <a:pt x="939502" y="0"/>
                      <a:pt x="986689" y="47186"/>
                      <a:pt x="986689" y="105393"/>
                    </a:cubicBezTo>
                    <a:lnTo>
                      <a:pt x="986689" y="232111"/>
                    </a:lnTo>
                    <a:cubicBezTo>
                      <a:pt x="986689" y="290318"/>
                      <a:pt x="939502" y="337505"/>
                      <a:pt x="881295" y="337505"/>
                    </a:cubicBezTo>
                    <a:lnTo>
                      <a:pt x="105393" y="337505"/>
                    </a:lnTo>
                    <a:cubicBezTo>
                      <a:pt x="47186" y="337505"/>
                      <a:pt x="0" y="290318"/>
                      <a:pt x="0" y="232111"/>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endParaRPr lang="en-US"/>
              </a:p>
            </p:txBody>
          </p:sp>
          <p:sp>
            <p:nvSpPr>
              <p:cNvPr id="17" name="TextBox 17"/>
              <p:cNvSpPr txBox="1"/>
              <p:nvPr/>
            </p:nvSpPr>
            <p:spPr>
              <a:xfrm>
                <a:off x="0" y="-27496"/>
                <a:ext cx="98668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¿Es </a:t>
                </a:r>
                <a:r>
                  <a:rPr lang="en-US" sz="2000" err="1">
                    <a:solidFill>
                      <a:srgbClr val="000000"/>
                    </a:solidFill>
                    <a:latin typeface="Roboto"/>
                    <a:ea typeface="Roboto"/>
                    <a:cs typeface="Roboto"/>
                    <a:sym typeface="Roboto"/>
                  </a:rPr>
                  <a:t>necesario</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Está</a:t>
                </a:r>
                <a:r>
                  <a:rPr lang="en-US" sz="2000">
                    <a:solidFill>
                      <a:srgbClr val="000000"/>
                    </a:solidFill>
                    <a:latin typeface="Roboto"/>
                    <a:ea typeface="Roboto"/>
                    <a:cs typeface="Roboto"/>
                    <a:sym typeface="Roboto"/>
                  </a:rPr>
                  <a:t> bien </a:t>
                </a:r>
                <a:r>
                  <a:rPr lang="en-US" sz="2000" err="1">
                    <a:solidFill>
                      <a:srgbClr val="000000"/>
                    </a:solidFill>
                    <a:latin typeface="Roboto"/>
                    <a:ea typeface="Roboto"/>
                    <a:cs typeface="Roboto"/>
                    <a:sym typeface="Roboto"/>
                  </a:rPr>
                  <a:t>el</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bebé</a:t>
                </a:r>
                <a:r>
                  <a:rPr lang="en-US" sz="2000">
                    <a:solidFill>
                      <a:srgbClr val="000000"/>
                    </a:solidFill>
                    <a:latin typeface="Roboto"/>
                    <a:ea typeface="Roboto"/>
                    <a:cs typeface="Roboto"/>
                    <a:sym typeface="Roboto"/>
                  </a:rPr>
                  <a:t>?</a:t>
                </a:r>
              </a:p>
            </p:txBody>
          </p:sp>
        </p:grpSp>
      </p:grpSp>
      <p:grpSp>
        <p:nvGrpSpPr>
          <p:cNvPr id="19" name="Group 19"/>
          <p:cNvGrpSpPr/>
          <p:nvPr/>
        </p:nvGrpSpPr>
        <p:grpSpPr>
          <a:xfrm>
            <a:off x="-4281879" y="3286927"/>
            <a:ext cx="10500110" cy="7000073"/>
            <a:chOff x="0" y="0"/>
            <a:chExt cx="14000147" cy="9333431"/>
          </a:xfrm>
        </p:grpSpPr>
        <p:sp>
          <p:nvSpPr>
            <p:cNvPr id="20" name="Freeform 20"/>
            <p:cNvSpPr/>
            <p:nvPr/>
          </p:nvSpPr>
          <p:spPr>
            <a:xfrm>
              <a:off x="0" y="0"/>
              <a:ext cx="14000147" cy="9333431"/>
            </a:xfrm>
            <a:custGeom>
              <a:avLst/>
              <a:gdLst/>
              <a:ahLst/>
              <a:cxnLst/>
              <a:rect l="l" t="t" r="r" b="b"/>
              <a:pathLst>
                <a:path w="14000147" h="9333431">
                  <a:moveTo>
                    <a:pt x="0" y="0"/>
                  </a:moveTo>
                  <a:lnTo>
                    <a:pt x="14000147" y="0"/>
                  </a:lnTo>
                  <a:lnTo>
                    <a:pt x="14000147" y="9333431"/>
                  </a:lnTo>
                  <a:lnTo>
                    <a:pt x="0" y="9333431"/>
                  </a:lnTo>
                  <a:lnTo>
                    <a:pt x="0" y="0"/>
                  </a:lnTo>
                  <a:close/>
                </a:path>
              </a:pathLst>
            </a:custGeom>
            <a:blipFill>
              <a:blip r:embed="rId6"/>
              <a:stretch>
                <a:fillRect/>
              </a:stretch>
            </a:blipFill>
          </p:spPr>
          <p:txBody>
            <a:bodyPr/>
            <a:lstStyle/>
            <a:p>
              <a:endParaRPr lang="en-US"/>
            </a:p>
          </p:txBody>
        </p:sp>
        <p:grpSp>
          <p:nvGrpSpPr>
            <p:cNvPr id="21" name="Group 21"/>
            <p:cNvGrpSpPr/>
            <p:nvPr/>
          </p:nvGrpSpPr>
          <p:grpSpPr>
            <a:xfrm>
              <a:off x="6454708" y="7660389"/>
              <a:ext cx="2107924" cy="1193192"/>
              <a:chOff x="0" y="-30678"/>
              <a:chExt cx="380011" cy="215105"/>
            </a:xfrm>
          </p:grpSpPr>
          <p:sp>
            <p:nvSpPr>
              <p:cNvPr id="22" name="Freeform 22"/>
              <p:cNvSpPr/>
              <p:nvPr/>
            </p:nvSpPr>
            <p:spPr>
              <a:xfrm>
                <a:off x="0" y="0"/>
                <a:ext cx="380011" cy="167480"/>
              </a:xfrm>
              <a:custGeom>
                <a:avLst/>
                <a:gdLst/>
                <a:ahLst/>
                <a:cxnLst/>
                <a:rect l="l" t="t" r="r" b="b"/>
                <a:pathLst>
                  <a:path w="380011" h="167480">
                    <a:moveTo>
                      <a:pt x="83740" y="0"/>
                    </a:moveTo>
                    <a:lnTo>
                      <a:pt x="296271" y="0"/>
                    </a:lnTo>
                    <a:cubicBezTo>
                      <a:pt x="342519" y="0"/>
                      <a:pt x="380011" y="37492"/>
                      <a:pt x="380011" y="83740"/>
                    </a:cubicBezTo>
                    <a:lnTo>
                      <a:pt x="380011" y="83740"/>
                    </a:lnTo>
                    <a:cubicBezTo>
                      <a:pt x="380011" y="129988"/>
                      <a:pt x="342519" y="167480"/>
                      <a:pt x="296271"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B8F2E6"/>
                </a:solidFill>
                <a:prstDash val="solid"/>
                <a:round/>
              </a:ln>
            </p:spPr>
            <p:txBody>
              <a:bodyPr/>
              <a:lstStyle/>
              <a:p>
                <a:endParaRPr lang="en-US"/>
              </a:p>
            </p:txBody>
          </p:sp>
          <p:sp>
            <p:nvSpPr>
              <p:cNvPr id="23" name="TextBox 23"/>
              <p:cNvSpPr txBox="1"/>
              <p:nvPr/>
            </p:nvSpPr>
            <p:spPr>
              <a:xfrm>
                <a:off x="0" y="-30678"/>
                <a:ext cx="380011"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Patient</a:t>
                </a:r>
              </a:p>
            </p:txBody>
          </p:sp>
        </p:grpSp>
      </p:grpSp>
      <p:grpSp>
        <p:nvGrpSpPr>
          <p:cNvPr id="24" name="Group 24"/>
          <p:cNvGrpSpPr/>
          <p:nvPr/>
        </p:nvGrpSpPr>
        <p:grpSpPr>
          <a:xfrm>
            <a:off x="12378467" y="2100536"/>
            <a:ext cx="7536266" cy="10676604"/>
            <a:chOff x="0" y="0"/>
            <a:chExt cx="10048355" cy="14235472"/>
          </a:xfrm>
        </p:grpSpPr>
        <p:sp>
          <p:nvSpPr>
            <p:cNvPr id="25" name="Freeform 25"/>
            <p:cNvSpPr/>
            <p:nvPr/>
          </p:nvSpPr>
          <p:spPr>
            <a:xfrm flipH="1">
              <a:off x="0" y="0"/>
              <a:ext cx="10048355" cy="14235472"/>
            </a:xfrm>
            <a:custGeom>
              <a:avLst/>
              <a:gdLst/>
              <a:ahLst/>
              <a:cxnLst/>
              <a:rect l="l" t="t" r="r" b="b"/>
              <a:pathLst>
                <a:path w="10048355" h="14235472">
                  <a:moveTo>
                    <a:pt x="10048355" y="0"/>
                  </a:moveTo>
                  <a:lnTo>
                    <a:pt x="0" y="0"/>
                  </a:lnTo>
                  <a:lnTo>
                    <a:pt x="0" y="14235472"/>
                  </a:lnTo>
                  <a:lnTo>
                    <a:pt x="10048355" y="14235472"/>
                  </a:lnTo>
                  <a:lnTo>
                    <a:pt x="10048355" y="0"/>
                  </a:lnTo>
                  <a:close/>
                </a:path>
              </a:pathLst>
            </a:custGeom>
            <a:blipFill>
              <a:blip r:embed="rId7"/>
              <a:stretch>
                <a:fillRect r="-41669"/>
              </a:stretch>
            </a:blipFill>
          </p:spPr>
          <p:txBody>
            <a:bodyPr/>
            <a:lstStyle/>
            <a:p>
              <a:endParaRPr lang="en-US"/>
            </a:p>
          </p:txBody>
        </p:sp>
        <p:grpSp>
          <p:nvGrpSpPr>
            <p:cNvPr id="26" name="Group 26"/>
            <p:cNvGrpSpPr/>
            <p:nvPr/>
          </p:nvGrpSpPr>
          <p:grpSpPr>
            <a:xfrm>
              <a:off x="392976" y="9397328"/>
              <a:ext cx="2947474" cy="1088971"/>
              <a:chOff x="0" y="-28910"/>
              <a:chExt cx="582217" cy="215105"/>
            </a:xfrm>
          </p:grpSpPr>
          <p:sp>
            <p:nvSpPr>
              <p:cNvPr id="27" name="Freeform 27"/>
              <p:cNvSpPr/>
              <p:nvPr/>
            </p:nvSpPr>
            <p:spPr>
              <a:xfrm>
                <a:off x="0" y="0"/>
                <a:ext cx="582217" cy="167480"/>
              </a:xfrm>
              <a:custGeom>
                <a:avLst/>
                <a:gdLst/>
                <a:ahLst/>
                <a:cxnLst/>
                <a:rect l="l" t="t" r="r" b="b"/>
                <a:pathLst>
                  <a:path w="582217" h="167480">
                    <a:moveTo>
                      <a:pt x="83740" y="0"/>
                    </a:moveTo>
                    <a:lnTo>
                      <a:pt x="498477" y="0"/>
                    </a:lnTo>
                    <a:cubicBezTo>
                      <a:pt x="544725" y="0"/>
                      <a:pt x="582217" y="37492"/>
                      <a:pt x="582217" y="83740"/>
                    </a:cubicBezTo>
                    <a:lnTo>
                      <a:pt x="582217" y="83740"/>
                    </a:lnTo>
                    <a:cubicBezTo>
                      <a:pt x="582217" y="129988"/>
                      <a:pt x="544725" y="167480"/>
                      <a:pt x="498477"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5E6472"/>
                </a:solidFill>
                <a:prstDash val="solid"/>
                <a:round/>
              </a:ln>
            </p:spPr>
            <p:txBody>
              <a:bodyPr/>
              <a:lstStyle/>
              <a:p>
                <a:endParaRPr lang="en-US"/>
              </a:p>
            </p:txBody>
          </p:sp>
          <p:sp>
            <p:nvSpPr>
              <p:cNvPr id="28" name="TextBox 28"/>
              <p:cNvSpPr txBox="1"/>
              <p:nvPr/>
            </p:nvSpPr>
            <p:spPr>
              <a:xfrm>
                <a:off x="0" y="-28910"/>
                <a:ext cx="582217"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Anesthesiologist</a:t>
                </a:r>
              </a:p>
            </p:txBody>
          </p:sp>
        </p:grpSp>
      </p:grpSp>
      <p:grpSp>
        <p:nvGrpSpPr>
          <p:cNvPr id="29" name="Group 29"/>
          <p:cNvGrpSpPr/>
          <p:nvPr/>
        </p:nvGrpSpPr>
        <p:grpSpPr>
          <a:xfrm>
            <a:off x="9728823" y="1627281"/>
            <a:ext cx="4230504" cy="2514895"/>
            <a:chOff x="0" y="0"/>
            <a:chExt cx="5640672" cy="3353193"/>
          </a:xfrm>
        </p:grpSpPr>
        <p:sp>
          <p:nvSpPr>
            <p:cNvPr id="30" name="AutoShape 30"/>
            <p:cNvSpPr/>
            <p:nvPr/>
          </p:nvSpPr>
          <p:spPr>
            <a:xfrm flipH="1">
              <a:off x="1070922" y="2665516"/>
              <a:ext cx="1424255" cy="687677"/>
            </a:xfrm>
            <a:prstGeom prst="line">
              <a:avLst/>
            </a:prstGeom>
            <a:ln w="76200" cap="rnd">
              <a:solidFill>
                <a:srgbClr val="AED9E0"/>
              </a:solidFill>
              <a:prstDash val="solid"/>
              <a:headEnd type="none" w="sm" len="sm"/>
              <a:tailEnd type="none" w="sm" len="sm"/>
            </a:ln>
          </p:spPr>
          <p:txBody>
            <a:bodyPr/>
            <a:lstStyle/>
            <a:p>
              <a:endParaRPr lang="en-US"/>
            </a:p>
          </p:txBody>
        </p:sp>
        <p:grpSp>
          <p:nvGrpSpPr>
            <p:cNvPr id="31" name="Group 31"/>
            <p:cNvGrpSpPr/>
            <p:nvPr/>
          </p:nvGrpSpPr>
          <p:grpSpPr>
            <a:xfrm>
              <a:off x="0" y="819862"/>
              <a:ext cx="5640672" cy="1997939"/>
              <a:chOff x="0" y="-27069"/>
              <a:chExt cx="1114207" cy="394655"/>
            </a:xfrm>
          </p:grpSpPr>
          <p:sp>
            <p:nvSpPr>
              <p:cNvPr id="32" name="Freeform 32"/>
              <p:cNvSpPr/>
              <p:nvPr/>
            </p:nvSpPr>
            <p:spPr>
              <a:xfrm>
                <a:off x="0" y="0"/>
                <a:ext cx="1114207" cy="337505"/>
              </a:xfrm>
              <a:custGeom>
                <a:avLst/>
                <a:gdLst/>
                <a:ahLst/>
                <a:cxnLst/>
                <a:rect l="l" t="t" r="r" b="b"/>
                <a:pathLst>
                  <a:path w="1114207" h="337505">
                    <a:moveTo>
                      <a:pt x="93331" y="0"/>
                    </a:moveTo>
                    <a:lnTo>
                      <a:pt x="1020876" y="0"/>
                    </a:lnTo>
                    <a:cubicBezTo>
                      <a:pt x="1072421" y="0"/>
                      <a:pt x="1114207" y="41786"/>
                      <a:pt x="1114207" y="93331"/>
                    </a:cubicBezTo>
                    <a:lnTo>
                      <a:pt x="1114207" y="244173"/>
                    </a:lnTo>
                    <a:cubicBezTo>
                      <a:pt x="1114207" y="268926"/>
                      <a:pt x="1104374" y="292666"/>
                      <a:pt x="1086871" y="310168"/>
                    </a:cubicBezTo>
                    <a:cubicBezTo>
                      <a:pt x="1069368" y="327671"/>
                      <a:pt x="1045629" y="337505"/>
                      <a:pt x="1020876" y="337505"/>
                    </a:cubicBezTo>
                    <a:lnTo>
                      <a:pt x="93331" y="337505"/>
                    </a:lnTo>
                    <a:cubicBezTo>
                      <a:pt x="68578" y="337505"/>
                      <a:pt x="44839" y="327671"/>
                      <a:pt x="27336" y="310168"/>
                    </a:cubicBezTo>
                    <a:cubicBezTo>
                      <a:pt x="9833" y="292666"/>
                      <a:pt x="0" y="268926"/>
                      <a:pt x="0" y="244173"/>
                    </a:cubicBezTo>
                    <a:lnTo>
                      <a:pt x="0" y="93331"/>
                    </a:lnTo>
                    <a:cubicBezTo>
                      <a:pt x="0" y="68578"/>
                      <a:pt x="9833" y="44839"/>
                      <a:pt x="27336" y="27336"/>
                    </a:cubicBezTo>
                    <a:cubicBezTo>
                      <a:pt x="44839" y="9833"/>
                      <a:pt x="68578" y="0"/>
                      <a:pt x="93331" y="0"/>
                    </a:cubicBezTo>
                    <a:close/>
                  </a:path>
                </a:pathLst>
              </a:custGeom>
              <a:solidFill>
                <a:srgbClr val="FEFAF6"/>
              </a:solidFill>
              <a:ln w="66675" cap="rnd">
                <a:solidFill>
                  <a:srgbClr val="AED9E0"/>
                </a:solidFill>
                <a:prstDash val="solid"/>
                <a:round/>
              </a:ln>
            </p:spPr>
            <p:txBody>
              <a:bodyPr/>
              <a:lstStyle/>
              <a:p>
                <a:endParaRPr lang="en-US"/>
              </a:p>
            </p:txBody>
          </p:sp>
          <p:sp>
            <p:nvSpPr>
              <p:cNvPr id="33" name="TextBox 33"/>
              <p:cNvSpPr txBox="1"/>
              <p:nvPr/>
            </p:nvSpPr>
            <p:spPr>
              <a:xfrm>
                <a:off x="0" y="-27069"/>
                <a:ext cx="1114207"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Yes, everything is fine. It’s better to get it now before it’s too late.</a:t>
                </a:r>
              </a:p>
            </p:txBody>
          </p:sp>
        </p:grpSp>
        <p:sp>
          <p:nvSpPr>
            <p:cNvPr id="34" name="AutoShape 34"/>
            <p:cNvSpPr/>
            <p:nvPr/>
          </p:nvSpPr>
          <p:spPr>
            <a:xfrm>
              <a:off x="1960292" y="0"/>
              <a:ext cx="0" cy="956899"/>
            </a:xfrm>
            <a:prstGeom prst="line">
              <a:avLst/>
            </a:prstGeom>
            <a:ln w="76200" cap="flat">
              <a:solidFill>
                <a:srgbClr val="AED9E0"/>
              </a:solidFill>
              <a:prstDash val="solid"/>
              <a:headEnd type="none" w="sm" len="sm"/>
              <a:tailEnd type="none" w="sm" len="sm"/>
            </a:ln>
          </p:spPr>
          <p:txBody>
            <a:bodyPr/>
            <a:lstStyle/>
            <a:p>
              <a:endParaRPr lang="en-US"/>
            </a:p>
          </p:txBody>
        </p:sp>
      </p:grpSp>
      <p:grpSp>
        <p:nvGrpSpPr>
          <p:cNvPr id="35" name="Group 35"/>
          <p:cNvGrpSpPr/>
          <p:nvPr/>
        </p:nvGrpSpPr>
        <p:grpSpPr>
          <a:xfrm>
            <a:off x="8505913" y="255825"/>
            <a:ext cx="7415496" cy="1516113"/>
            <a:chOff x="0" y="-27219"/>
            <a:chExt cx="1953052" cy="399305"/>
          </a:xfrm>
        </p:grpSpPr>
        <p:sp>
          <p:nvSpPr>
            <p:cNvPr id="36" name="Freeform 36"/>
            <p:cNvSpPr/>
            <p:nvPr/>
          </p:nvSpPr>
          <p:spPr>
            <a:xfrm>
              <a:off x="0" y="0"/>
              <a:ext cx="1953052" cy="342155"/>
            </a:xfrm>
            <a:custGeom>
              <a:avLst/>
              <a:gdLst/>
              <a:ahLst/>
              <a:cxnLst/>
              <a:rect l="l" t="t" r="r" b="b"/>
              <a:pathLst>
                <a:path w="1953052" h="342155">
                  <a:moveTo>
                    <a:pt x="53245" y="0"/>
                  </a:moveTo>
                  <a:lnTo>
                    <a:pt x="1899807" y="0"/>
                  </a:lnTo>
                  <a:cubicBezTo>
                    <a:pt x="1913929" y="0"/>
                    <a:pt x="1927472" y="5610"/>
                    <a:pt x="1937457" y="15595"/>
                  </a:cubicBezTo>
                  <a:cubicBezTo>
                    <a:pt x="1947443" y="25580"/>
                    <a:pt x="1953052" y="39124"/>
                    <a:pt x="1953052" y="53245"/>
                  </a:cubicBezTo>
                  <a:lnTo>
                    <a:pt x="1953052" y="288910"/>
                  </a:lnTo>
                  <a:cubicBezTo>
                    <a:pt x="1953052" y="303032"/>
                    <a:pt x="1947443" y="316575"/>
                    <a:pt x="1937457" y="326560"/>
                  </a:cubicBezTo>
                  <a:cubicBezTo>
                    <a:pt x="1927472" y="336546"/>
                    <a:pt x="1913929" y="342155"/>
                    <a:pt x="1899807" y="342155"/>
                  </a:cubicBezTo>
                  <a:lnTo>
                    <a:pt x="53245" y="342155"/>
                  </a:lnTo>
                  <a:cubicBezTo>
                    <a:pt x="23839" y="342155"/>
                    <a:pt x="0" y="318317"/>
                    <a:pt x="0" y="288910"/>
                  </a:cubicBezTo>
                  <a:lnTo>
                    <a:pt x="0" y="53245"/>
                  </a:lnTo>
                  <a:cubicBezTo>
                    <a:pt x="0" y="39124"/>
                    <a:pt x="5610" y="25580"/>
                    <a:pt x="15595" y="15595"/>
                  </a:cubicBezTo>
                  <a:cubicBezTo>
                    <a:pt x="25580" y="5610"/>
                    <a:pt x="39124" y="0"/>
                    <a:pt x="53245" y="0"/>
                  </a:cubicBezTo>
                  <a:close/>
                </a:path>
              </a:pathLst>
            </a:custGeom>
            <a:solidFill>
              <a:srgbClr val="FEFAF6"/>
            </a:solidFill>
            <a:ln w="66675" cap="rnd">
              <a:solidFill>
                <a:srgbClr val="AED9E0"/>
              </a:solidFill>
              <a:prstDash val="solid"/>
              <a:round/>
            </a:ln>
          </p:spPr>
          <p:txBody>
            <a:bodyPr/>
            <a:lstStyle/>
            <a:p>
              <a:endParaRPr lang="en-US"/>
            </a:p>
          </p:txBody>
        </p:sp>
        <p:sp>
          <p:nvSpPr>
            <p:cNvPr id="37" name="TextBox 37"/>
            <p:cNvSpPr txBox="1"/>
            <p:nvPr/>
          </p:nvSpPr>
          <p:spPr>
            <a:xfrm>
              <a:off x="0" y="-27219"/>
              <a:ext cx="1953052" cy="39930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Anesthesia is here now. It looks like you’re in a lot of pain, and since you said you wanted to get an epidural and your labor is advancing quickly, we’re going to do your epidural now.</a:t>
              </a:r>
            </a:p>
          </p:txBody>
        </p:sp>
      </p:grpSp>
      <p:grpSp>
        <p:nvGrpSpPr>
          <p:cNvPr id="38" name="Group 38"/>
          <p:cNvGrpSpPr/>
          <p:nvPr/>
        </p:nvGrpSpPr>
        <p:grpSpPr>
          <a:xfrm>
            <a:off x="0" y="162170"/>
            <a:ext cx="6330376" cy="1150567"/>
            <a:chOff x="0" y="-12880"/>
            <a:chExt cx="1827975" cy="332241"/>
          </a:xfrm>
        </p:grpSpPr>
        <p:sp>
          <p:nvSpPr>
            <p:cNvPr id="39" name="Freeform 39"/>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40" name="TextBox 40"/>
            <p:cNvSpPr txBox="1"/>
            <p:nvPr/>
          </p:nvSpPr>
          <p:spPr>
            <a:xfrm>
              <a:off x="0" y="-12880"/>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INFORMED CONSENT: DISRESPECT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4711600" y="1805857"/>
            <a:ext cx="3013264" cy="3019290"/>
            <a:chOff x="0" y="0"/>
            <a:chExt cx="6350000" cy="6362700"/>
          </a:xfrm>
        </p:grpSpPr>
        <p:sp>
          <p:nvSpPr>
            <p:cNvPr id="4" name="Freeform 4"/>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4"/>
              <a:stretch>
                <a:fillRect l="-13441" r="-25592" b="-9457"/>
              </a:stretch>
            </a:blipFill>
            <a:ln w="66675" cap="sq">
              <a:solidFill>
                <a:srgbClr val="FAF3DD"/>
              </a:solidFill>
              <a:prstDash val="solid"/>
              <a:miter/>
            </a:ln>
          </p:spPr>
          <p:txBody>
            <a:bodyPr/>
            <a:lstStyle/>
            <a:p>
              <a:endParaRPr lang="en-US"/>
            </a:p>
          </p:txBody>
        </p:sp>
      </p:grpSp>
      <p:sp>
        <p:nvSpPr>
          <p:cNvPr id="5" name="Freeform 5"/>
          <p:cNvSpPr/>
          <p:nvPr/>
        </p:nvSpPr>
        <p:spPr>
          <a:xfrm>
            <a:off x="5758061" y="2228166"/>
            <a:ext cx="6620406" cy="11220286"/>
          </a:xfrm>
          <a:custGeom>
            <a:avLst/>
            <a:gdLst/>
            <a:ahLst/>
            <a:cxnLst/>
            <a:rect l="l" t="t" r="r" b="b"/>
            <a:pathLst>
              <a:path w="6620406" h="11220286">
                <a:moveTo>
                  <a:pt x="0" y="0"/>
                </a:moveTo>
                <a:lnTo>
                  <a:pt x="6620406" y="0"/>
                </a:lnTo>
                <a:lnTo>
                  <a:pt x="6620406" y="11220286"/>
                </a:lnTo>
                <a:lnTo>
                  <a:pt x="0" y="11220286"/>
                </a:lnTo>
                <a:lnTo>
                  <a:pt x="0" y="0"/>
                </a:lnTo>
                <a:close/>
              </a:path>
            </a:pathLst>
          </a:custGeom>
          <a:blipFill>
            <a:blip r:embed="rId5"/>
            <a:stretch>
              <a:fillRect l="-29732" r="-40139"/>
            </a:stretch>
          </a:blipFill>
        </p:spPr>
        <p:txBody>
          <a:bodyPr/>
          <a:lstStyle/>
          <a:p>
            <a:endParaRPr lang="en-US"/>
          </a:p>
        </p:txBody>
      </p:sp>
      <p:sp>
        <p:nvSpPr>
          <p:cNvPr id="6" name="Freeform 6"/>
          <p:cNvSpPr/>
          <p:nvPr/>
        </p:nvSpPr>
        <p:spPr>
          <a:xfrm>
            <a:off x="-4281879" y="3286927"/>
            <a:ext cx="10500110" cy="7000073"/>
          </a:xfrm>
          <a:custGeom>
            <a:avLst/>
            <a:gdLst/>
            <a:ahLst/>
            <a:cxnLst/>
            <a:rect l="l" t="t" r="r" b="b"/>
            <a:pathLst>
              <a:path w="10500110" h="7000073">
                <a:moveTo>
                  <a:pt x="0" y="0"/>
                </a:moveTo>
                <a:lnTo>
                  <a:pt x="10500110" y="0"/>
                </a:lnTo>
                <a:lnTo>
                  <a:pt x="10500110" y="7000073"/>
                </a:lnTo>
                <a:lnTo>
                  <a:pt x="0" y="7000073"/>
                </a:lnTo>
                <a:lnTo>
                  <a:pt x="0" y="0"/>
                </a:lnTo>
                <a:close/>
              </a:path>
            </a:pathLst>
          </a:custGeom>
          <a:blipFill>
            <a:blip r:embed="rId6"/>
            <a:stretch>
              <a:fillRect/>
            </a:stretch>
          </a:blipFill>
        </p:spPr>
        <p:txBody>
          <a:bodyPr/>
          <a:lstStyle/>
          <a:p>
            <a:endParaRPr lang="en-US"/>
          </a:p>
        </p:txBody>
      </p:sp>
      <p:sp>
        <p:nvSpPr>
          <p:cNvPr id="7" name="Freeform 7"/>
          <p:cNvSpPr/>
          <p:nvPr/>
        </p:nvSpPr>
        <p:spPr>
          <a:xfrm flipH="1">
            <a:off x="12378467" y="2100536"/>
            <a:ext cx="7536266" cy="10676604"/>
          </a:xfrm>
          <a:custGeom>
            <a:avLst/>
            <a:gdLst/>
            <a:ahLst/>
            <a:cxnLst/>
            <a:rect l="l" t="t" r="r" b="b"/>
            <a:pathLst>
              <a:path w="7536266" h="10676604">
                <a:moveTo>
                  <a:pt x="7536266" y="0"/>
                </a:moveTo>
                <a:lnTo>
                  <a:pt x="0" y="0"/>
                </a:lnTo>
                <a:lnTo>
                  <a:pt x="0" y="10676604"/>
                </a:lnTo>
                <a:lnTo>
                  <a:pt x="7536266" y="10676604"/>
                </a:lnTo>
                <a:lnTo>
                  <a:pt x="7536266" y="0"/>
                </a:lnTo>
                <a:close/>
              </a:path>
            </a:pathLst>
          </a:custGeom>
          <a:blipFill>
            <a:blip r:embed="rId7"/>
            <a:stretch>
              <a:fillRect r="-41669"/>
            </a:stretch>
          </a:blipFill>
        </p:spPr>
        <p:txBody>
          <a:bodyPr/>
          <a:lstStyle/>
          <a:p>
            <a:endParaRPr lang="en-US"/>
          </a:p>
        </p:txBody>
      </p:sp>
      <p:grpSp>
        <p:nvGrpSpPr>
          <p:cNvPr id="8" name="Group 8"/>
          <p:cNvGrpSpPr/>
          <p:nvPr/>
        </p:nvGrpSpPr>
        <p:grpSpPr>
          <a:xfrm>
            <a:off x="9318487" y="1146299"/>
            <a:ext cx="6119960" cy="2380297"/>
            <a:chOff x="0" y="-144661"/>
            <a:chExt cx="8159947" cy="3173730"/>
          </a:xfrm>
        </p:grpSpPr>
        <p:sp>
          <p:nvSpPr>
            <p:cNvPr id="9" name="AutoShape 9"/>
            <p:cNvSpPr/>
            <p:nvPr/>
          </p:nvSpPr>
          <p:spPr>
            <a:xfrm>
              <a:off x="5143724" y="2100682"/>
              <a:ext cx="1871883" cy="928387"/>
            </a:xfrm>
            <a:prstGeom prst="line">
              <a:avLst/>
            </a:prstGeom>
            <a:ln w="76200" cap="rnd">
              <a:solidFill>
                <a:srgbClr val="5E6472"/>
              </a:solidFill>
              <a:prstDash val="solid"/>
              <a:headEnd type="none" w="sm" len="sm"/>
              <a:tailEnd type="none" w="sm" len="sm"/>
            </a:ln>
          </p:spPr>
          <p:txBody>
            <a:bodyPr/>
            <a:lstStyle/>
            <a:p>
              <a:endParaRPr lang="en-US"/>
            </a:p>
          </p:txBody>
        </p:sp>
        <p:grpSp>
          <p:nvGrpSpPr>
            <p:cNvPr id="10" name="Group 10"/>
            <p:cNvGrpSpPr/>
            <p:nvPr/>
          </p:nvGrpSpPr>
          <p:grpSpPr>
            <a:xfrm>
              <a:off x="0" y="-144661"/>
              <a:ext cx="8159947" cy="2491383"/>
              <a:chOff x="0" y="-28575"/>
              <a:chExt cx="1611841" cy="492125"/>
            </a:xfrm>
          </p:grpSpPr>
          <p:sp>
            <p:nvSpPr>
              <p:cNvPr id="11" name="Freeform 11"/>
              <p:cNvSpPr/>
              <p:nvPr/>
            </p:nvSpPr>
            <p:spPr>
              <a:xfrm>
                <a:off x="0" y="0"/>
                <a:ext cx="1611841" cy="434975"/>
              </a:xfrm>
              <a:custGeom>
                <a:avLst/>
                <a:gdLst/>
                <a:ahLst/>
                <a:cxnLst/>
                <a:rect l="l" t="t" r="r" b="b"/>
                <a:pathLst>
                  <a:path w="1611841" h="434975">
                    <a:moveTo>
                      <a:pt x="64516" y="0"/>
                    </a:moveTo>
                    <a:lnTo>
                      <a:pt x="1547325" y="0"/>
                    </a:lnTo>
                    <a:cubicBezTo>
                      <a:pt x="1564436" y="0"/>
                      <a:pt x="1580846" y="6797"/>
                      <a:pt x="1592945" y="18896"/>
                    </a:cubicBezTo>
                    <a:cubicBezTo>
                      <a:pt x="1605044" y="30996"/>
                      <a:pt x="1611841" y="47406"/>
                      <a:pt x="1611841" y="64516"/>
                    </a:cubicBezTo>
                    <a:lnTo>
                      <a:pt x="1611841" y="370459"/>
                    </a:lnTo>
                    <a:cubicBezTo>
                      <a:pt x="1611841" y="406090"/>
                      <a:pt x="1582956" y="434975"/>
                      <a:pt x="1547325" y="434975"/>
                    </a:cubicBezTo>
                    <a:lnTo>
                      <a:pt x="64516" y="434975"/>
                    </a:lnTo>
                    <a:cubicBezTo>
                      <a:pt x="28885" y="434975"/>
                      <a:pt x="0" y="406090"/>
                      <a:pt x="0" y="370459"/>
                    </a:cubicBezTo>
                    <a:lnTo>
                      <a:pt x="0" y="64516"/>
                    </a:lnTo>
                    <a:cubicBezTo>
                      <a:pt x="0" y="28885"/>
                      <a:pt x="28885" y="0"/>
                      <a:pt x="64516" y="0"/>
                    </a:cubicBezTo>
                    <a:close/>
                  </a:path>
                </a:pathLst>
              </a:custGeom>
              <a:solidFill>
                <a:srgbClr val="FEFAF6"/>
              </a:solidFill>
              <a:ln w="66675" cap="rnd">
                <a:solidFill>
                  <a:srgbClr val="5E6472"/>
                </a:solidFill>
                <a:prstDash val="solid"/>
                <a:round/>
              </a:ln>
            </p:spPr>
            <p:txBody>
              <a:bodyPr/>
              <a:lstStyle/>
              <a:p>
                <a:endParaRPr lang="en-US"/>
              </a:p>
            </p:txBody>
          </p:sp>
          <p:sp>
            <p:nvSpPr>
              <p:cNvPr id="12" name="TextBox 12"/>
              <p:cNvSpPr txBox="1"/>
              <p:nvPr/>
            </p:nvSpPr>
            <p:spPr>
              <a:xfrm>
                <a:off x="0" y="-28575"/>
                <a:ext cx="1611841" cy="49212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Okay, an epidural is generally safe, with some risks like headache, drop in blood pressure or rare nerve damage. We’ll place it in your lower back. Sign this consent form.</a:t>
                </a:r>
              </a:p>
            </p:txBody>
          </p:sp>
        </p:grpSp>
      </p:grpSp>
      <p:grpSp>
        <p:nvGrpSpPr>
          <p:cNvPr id="13" name="Group 13"/>
          <p:cNvGrpSpPr/>
          <p:nvPr/>
        </p:nvGrpSpPr>
        <p:grpSpPr>
          <a:xfrm>
            <a:off x="0" y="8915696"/>
            <a:ext cx="18288000" cy="1425550"/>
            <a:chOff x="0" y="-36611"/>
            <a:chExt cx="4816593" cy="375453"/>
          </a:xfrm>
        </p:grpSpPr>
        <p:sp>
          <p:nvSpPr>
            <p:cNvPr id="14" name="Freeform 14"/>
            <p:cNvSpPr/>
            <p:nvPr/>
          </p:nvSpPr>
          <p:spPr>
            <a:xfrm>
              <a:off x="0" y="0"/>
              <a:ext cx="4816592" cy="308778"/>
            </a:xfrm>
            <a:custGeom>
              <a:avLst/>
              <a:gdLst/>
              <a:ahLst/>
              <a:cxnLst/>
              <a:rect l="l" t="t" r="r" b="b"/>
              <a:pathLst>
                <a:path w="4816592" h="308778">
                  <a:moveTo>
                    <a:pt x="0" y="0"/>
                  </a:moveTo>
                  <a:lnTo>
                    <a:pt x="4816592" y="0"/>
                  </a:lnTo>
                  <a:lnTo>
                    <a:pt x="4816592" y="308778"/>
                  </a:lnTo>
                  <a:lnTo>
                    <a:pt x="0" y="308778"/>
                  </a:lnTo>
                  <a:close/>
                </a:path>
              </a:pathLst>
            </a:custGeom>
            <a:solidFill>
              <a:srgbClr val="FEFAF6"/>
            </a:solidFill>
          </p:spPr>
          <p:txBody>
            <a:bodyPr/>
            <a:lstStyle/>
            <a:p>
              <a:endParaRPr lang="en-US"/>
            </a:p>
          </p:txBody>
        </p:sp>
        <p:sp>
          <p:nvSpPr>
            <p:cNvPr id="15" name="TextBox 15"/>
            <p:cNvSpPr txBox="1"/>
            <p:nvPr/>
          </p:nvSpPr>
          <p:spPr>
            <a:xfrm>
              <a:off x="0" y="-36611"/>
              <a:ext cx="4816593" cy="375453"/>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Patient, in the middle of a contraction, appears confused but is handed the consent form. The nurse and anesthesiologist look expectantly at her. </a:t>
              </a:r>
            </a:p>
          </p:txBody>
        </p:sp>
      </p:grpSp>
      <p:grpSp>
        <p:nvGrpSpPr>
          <p:cNvPr id="16" name="Group 16"/>
          <p:cNvGrpSpPr/>
          <p:nvPr/>
        </p:nvGrpSpPr>
        <p:grpSpPr>
          <a:xfrm>
            <a:off x="0" y="119526"/>
            <a:ext cx="6330376" cy="1150567"/>
            <a:chOff x="0" y="-25194"/>
            <a:chExt cx="1827975" cy="332241"/>
          </a:xfrm>
        </p:grpSpPr>
        <p:sp>
          <p:nvSpPr>
            <p:cNvPr id="17" name="Freeform 17"/>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18" name="TextBox 18"/>
            <p:cNvSpPr txBox="1"/>
            <p:nvPr/>
          </p:nvSpPr>
          <p:spPr>
            <a:xfrm>
              <a:off x="0" y="-25194"/>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INFORMED CONSENT: DISRESPECT</a:t>
              </a:r>
            </a:p>
          </p:txBody>
        </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186295" y="1518785"/>
            <a:ext cx="3746333" cy="1817078"/>
            <a:chOff x="0" y="-144661"/>
            <a:chExt cx="4995111" cy="2422771"/>
          </a:xfrm>
        </p:grpSpPr>
        <p:grpSp>
          <p:nvGrpSpPr>
            <p:cNvPr id="4" name="Group 4"/>
            <p:cNvGrpSpPr/>
            <p:nvPr/>
          </p:nvGrpSpPr>
          <p:grpSpPr>
            <a:xfrm>
              <a:off x="0" y="-144661"/>
              <a:ext cx="4995111" cy="1997939"/>
              <a:chOff x="0" y="-28575"/>
              <a:chExt cx="986689" cy="394655"/>
            </a:xfrm>
          </p:grpSpPr>
          <p:sp>
            <p:nvSpPr>
              <p:cNvPr id="5" name="Freeform 5"/>
              <p:cNvSpPr/>
              <p:nvPr/>
            </p:nvSpPr>
            <p:spPr>
              <a:xfrm>
                <a:off x="0" y="0"/>
                <a:ext cx="986689" cy="337505"/>
              </a:xfrm>
              <a:custGeom>
                <a:avLst/>
                <a:gdLst/>
                <a:ahLst/>
                <a:cxnLst/>
                <a:rect l="l" t="t" r="r" b="b"/>
                <a:pathLst>
                  <a:path w="986689" h="337505">
                    <a:moveTo>
                      <a:pt x="105393" y="0"/>
                    </a:moveTo>
                    <a:lnTo>
                      <a:pt x="881295" y="0"/>
                    </a:lnTo>
                    <a:cubicBezTo>
                      <a:pt x="939502" y="0"/>
                      <a:pt x="986689" y="47186"/>
                      <a:pt x="986689" y="105393"/>
                    </a:cubicBezTo>
                    <a:lnTo>
                      <a:pt x="986689" y="232111"/>
                    </a:lnTo>
                    <a:cubicBezTo>
                      <a:pt x="986689" y="290318"/>
                      <a:pt x="939502" y="337505"/>
                      <a:pt x="881295" y="337505"/>
                    </a:cubicBezTo>
                    <a:lnTo>
                      <a:pt x="105393" y="337505"/>
                    </a:lnTo>
                    <a:cubicBezTo>
                      <a:pt x="47186" y="337505"/>
                      <a:pt x="0" y="290318"/>
                      <a:pt x="0" y="232111"/>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endParaRPr lang="en-US"/>
              </a:p>
            </p:txBody>
          </p:sp>
          <p:sp>
            <p:nvSpPr>
              <p:cNvPr id="6" name="TextBox 6"/>
              <p:cNvSpPr txBox="1"/>
              <p:nvPr/>
            </p:nvSpPr>
            <p:spPr>
              <a:xfrm>
                <a:off x="0" y="-28575"/>
                <a:ext cx="98668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a:t>
                </a:r>
                <a:r>
                  <a:rPr lang="en-US" sz="2000" err="1">
                    <a:solidFill>
                      <a:srgbClr val="000000"/>
                    </a:solidFill>
                    <a:latin typeface="Roboto"/>
                    <a:ea typeface="Roboto"/>
                    <a:cs typeface="Roboto"/>
                    <a:sym typeface="Roboto"/>
                  </a:rPr>
                  <a:t>Está</a:t>
                </a:r>
                <a:r>
                  <a:rPr lang="en-US" sz="2000">
                    <a:solidFill>
                      <a:srgbClr val="000000"/>
                    </a:solidFill>
                    <a:latin typeface="Roboto"/>
                    <a:ea typeface="Roboto"/>
                    <a:cs typeface="Roboto"/>
                    <a:sym typeface="Roboto"/>
                  </a:rPr>
                  <a:t> bien? ¿Debo </a:t>
                </a:r>
                <a:r>
                  <a:rPr lang="en-US" sz="2000" err="1">
                    <a:solidFill>
                      <a:srgbClr val="000000"/>
                    </a:solidFill>
                    <a:latin typeface="Roboto"/>
                    <a:ea typeface="Roboto"/>
                    <a:cs typeface="Roboto"/>
                    <a:sym typeface="Roboto"/>
                  </a:rPr>
                  <a:t>hacerlo</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ahora</a:t>
                </a:r>
                <a:r>
                  <a:rPr lang="en-US" sz="2000">
                    <a:solidFill>
                      <a:srgbClr val="000000"/>
                    </a:solidFill>
                    <a:latin typeface="Roboto"/>
                    <a:ea typeface="Roboto"/>
                    <a:cs typeface="Roboto"/>
                    <a:sym typeface="Roboto"/>
                  </a:rPr>
                  <a:t>?</a:t>
                </a:r>
              </a:p>
            </p:txBody>
          </p:sp>
        </p:grpSp>
        <p:sp>
          <p:nvSpPr>
            <p:cNvPr id="7" name="AutoShape 7"/>
            <p:cNvSpPr/>
            <p:nvPr/>
          </p:nvSpPr>
          <p:spPr>
            <a:xfrm>
              <a:off x="2786907" y="1708618"/>
              <a:ext cx="741029" cy="569492"/>
            </a:xfrm>
            <a:prstGeom prst="line">
              <a:avLst/>
            </a:prstGeom>
            <a:ln w="76200" cap="rnd">
              <a:solidFill>
                <a:srgbClr val="B8F2E6"/>
              </a:solidFill>
              <a:prstDash val="solid"/>
              <a:headEnd type="none" w="sm" len="sm"/>
              <a:tailEnd type="none" w="sm" len="sm"/>
            </a:ln>
          </p:spPr>
          <p:txBody>
            <a:bodyPr/>
            <a:lstStyle/>
            <a:p>
              <a:endParaRPr lang="en-US"/>
            </a:p>
          </p:txBody>
        </p:sp>
      </p:grpSp>
      <p:sp>
        <p:nvSpPr>
          <p:cNvPr id="8" name="Freeform 8"/>
          <p:cNvSpPr/>
          <p:nvPr/>
        </p:nvSpPr>
        <p:spPr>
          <a:xfrm>
            <a:off x="5758061" y="2228166"/>
            <a:ext cx="6620406" cy="11220286"/>
          </a:xfrm>
          <a:custGeom>
            <a:avLst/>
            <a:gdLst/>
            <a:ahLst/>
            <a:cxnLst/>
            <a:rect l="l" t="t" r="r" b="b"/>
            <a:pathLst>
              <a:path w="6620406" h="11220286">
                <a:moveTo>
                  <a:pt x="0" y="0"/>
                </a:moveTo>
                <a:lnTo>
                  <a:pt x="6620406" y="0"/>
                </a:lnTo>
                <a:lnTo>
                  <a:pt x="6620406" y="11220286"/>
                </a:lnTo>
                <a:lnTo>
                  <a:pt x="0" y="11220286"/>
                </a:lnTo>
                <a:lnTo>
                  <a:pt x="0" y="0"/>
                </a:lnTo>
                <a:close/>
              </a:path>
            </a:pathLst>
          </a:custGeom>
          <a:blipFill>
            <a:blip r:embed="rId4"/>
            <a:stretch>
              <a:fillRect l="-29732" r="-40139"/>
            </a:stretch>
          </a:blipFill>
        </p:spPr>
        <p:txBody>
          <a:bodyPr/>
          <a:lstStyle/>
          <a:p>
            <a:endParaRPr lang="en-US"/>
          </a:p>
        </p:txBody>
      </p:sp>
      <p:sp>
        <p:nvSpPr>
          <p:cNvPr id="9" name="Freeform 9"/>
          <p:cNvSpPr/>
          <p:nvPr/>
        </p:nvSpPr>
        <p:spPr>
          <a:xfrm>
            <a:off x="-4281879" y="3286927"/>
            <a:ext cx="10500110" cy="7000073"/>
          </a:xfrm>
          <a:custGeom>
            <a:avLst/>
            <a:gdLst/>
            <a:ahLst/>
            <a:cxnLst/>
            <a:rect l="l" t="t" r="r" b="b"/>
            <a:pathLst>
              <a:path w="10500110" h="7000073">
                <a:moveTo>
                  <a:pt x="0" y="0"/>
                </a:moveTo>
                <a:lnTo>
                  <a:pt x="10500110" y="0"/>
                </a:lnTo>
                <a:lnTo>
                  <a:pt x="10500110" y="7000073"/>
                </a:lnTo>
                <a:lnTo>
                  <a:pt x="0" y="7000073"/>
                </a:lnTo>
                <a:lnTo>
                  <a:pt x="0" y="0"/>
                </a:lnTo>
                <a:close/>
              </a:path>
            </a:pathLst>
          </a:custGeom>
          <a:blipFill>
            <a:blip r:embed="rId5"/>
            <a:stretch>
              <a:fillRect/>
            </a:stretch>
          </a:blipFill>
        </p:spPr>
        <p:txBody>
          <a:bodyPr/>
          <a:lstStyle/>
          <a:p>
            <a:endParaRPr lang="en-US"/>
          </a:p>
        </p:txBody>
      </p:sp>
      <p:sp>
        <p:nvSpPr>
          <p:cNvPr id="10" name="Freeform 10"/>
          <p:cNvSpPr/>
          <p:nvPr/>
        </p:nvSpPr>
        <p:spPr>
          <a:xfrm flipH="1">
            <a:off x="12378467" y="2100536"/>
            <a:ext cx="7536266" cy="10676604"/>
          </a:xfrm>
          <a:custGeom>
            <a:avLst/>
            <a:gdLst/>
            <a:ahLst/>
            <a:cxnLst/>
            <a:rect l="l" t="t" r="r" b="b"/>
            <a:pathLst>
              <a:path w="7536266" h="10676604">
                <a:moveTo>
                  <a:pt x="7536266" y="0"/>
                </a:moveTo>
                <a:lnTo>
                  <a:pt x="0" y="0"/>
                </a:lnTo>
                <a:lnTo>
                  <a:pt x="0" y="10676604"/>
                </a:lnTo>
                <a:lnTo>
                  <a:pt x="7536266" y="10676604"/>
                </a:lnTo>
                <a:lnTo>
                  <a:pt x="7536266" y="0"/>
                </a:lnTo>
                <a:close/>
              </a:path>
            </a:pathLst>
          </a:custGeom>
          <a:blipFill>
            <a:blip r:embed="rId6"/>
            <a:stretch>
              <a:fillRect r="-41669"/>
            </a:stretch>
          </a:blipFill>
        </p:spPr>
        <p:txBody>
          <a:bodyPr/>
          <a:lstStyle/>
          <a:p>
            <a:endParaRPr lang="en-US"/>
          </a:p>
        </p:txBody>
      </p:sp>
      <p:grpSp>
        <p:nvGrpSpPr>
          <p:cNvPr id="11" name="Group 11"/>
          <p:cNvGrpSpPr/>
          <p:nvPr/>
        </p:nvGrpSpPr>
        <p:grpSpPr>
          <a:xfrm>
            <a:off x="10263215" y="2045842"/>
            <a:ext cx="4230504" cy="1905716"/>
            <a:chOff x="0" y="-144661"/>
            <a:chExt cx="5640672" cy="2540955"/>
          </a:xfrm>
        </p:grpSpPr>
        <p:sp>
          <p:nvSpPr>
            <p:cNvPr id="12" name="AutoShape 12"/>
            <p:cNvSpPr/>
            <p:nvPr/>
          </p:nvSpPr>
          <p:spPr>
            <a:xfrm flipH="1">
              <a:off x="1070922" y="1708617"/>
              <a:ext cx="1424255" cy="687677"/>
            </a:xfrm>
            <a:prstGeom prst="line">
              <a:avLst/>
            </a:prstGeom>
            <a:ln w="76200" cap="rnd">
              <a:solidFill>
                <a:srgbClr val="AED9E0"/>
              </a:solidFill>
              <a:prstDash val="solid"/>
              <a:headEnd type="none" w="sm" len="sm"/>
              <a:tailEnd type="none" w="sm" len="sm"/>
            </a:ln>
          </p:spPr>
          <p:txBody>
            <a:bodyPr/>
            <a:lstStyle/>
            <a:p>
              <a:endParaRPr lang="en-US"/>
            </a:p>
          </p:txBody>
        </p:sp>
        <p:grpSp>
          <p:nvGrpSpPr>
            <p:cNvPr id="13" name="Group 13"/>
            <p:cNvGrpSpPr/>
            <p:nvPr/>
          </p:nvGrpSpPr>
          <p:grpSpPr>
            <a:xfrm>
              <a:off x="0" y="-144661"/>
              <a:ext cx="5640672" cy="1997939"/>
              <a:chOff x="0" y="-28575"/>
              <a:chExt cx="1114207" cy="394655"/>
            </a:xfrm>
          </p:grpSpPr>
          <p:sp>
            <p:nvSpPr>
              <p:cNvPr id="14" name="Freeform 14"/>
              <p:cNvSpPr/>
              <p:nvPr/>
            </p:nvSpPr>
            <p:spPr>
              <a:xfrm>
                <a:off x="0" y="0"/>
                <a:ext cx="1114207" cy="337505"/>
              </a:xfrm>
              <a:custGeom>
                <a:avLst/>
                <a:gdLst/>
                <a:ahLst/>
                <a:cxnLst/>
                <a:rect l="l" t="t" r="r" b="b"/>
                <a:pathLst>
                  <a:path w="1114207" h="337505">
                    <a:moveTo>
                      <a:pt x="93331" y="0"/>
                    </a:moveTo>
                    <a:lnTo>
                      <a:pt x="1020876" y="0"/>
                    </a:lnTo>
                    <a:cubicBezTo>
                      <a:pt x="1072421" y="0"/>
                      <a:pt x="1114207" y="41786"/>
                      <a:pt x="1114207" y="93331"/>
                    </a:cubicBezTo>
                    <a:lnTo>
                      <a:pt x="1114207" y="244173"/>
                    </a:lnTo>
                    <a:cubicBezTo>
                      <a:pt x="1114207" y="268926"/>
                      <a:pt x="1104374" y="292666"/>
                      <a:pt x="1086871" y="310168"/>
                    </a:cubicBezTo>
                    <a:cubicBezTo>
                      <a:pt x="1069368" y="327671"/>
                      <a:pt x="1045629" y="337505"/>
                      <a:pt x="1020876" y="337505"/>
                    </a:cubicBezTo>
                    <a:lnTo>
                      <a:pt x="93331" y="337505"/>
                    </a:lnTo>
                    <a:cubicBezTo>
                      <a:pt x="68578" y="337505"/>
                      <a:pt x="44839" y="327671"/>
                      <a:pt x="27336" y="310168"/>
                    </a:cubicBezTo>
                    <a:cubicBezTo>
                      <a:pt x="9833" y="292666"/>
                      <a:pt x="0" y="268926"/>
                      <a:pt x="0" y="244173"/>
                    </a:cubicBezTo>
                    <a:lnTo>
                      <a:pt x="0" y="93331"/>
                    </a:lnTo>
                    <a:cubicBezTo>
                      <a:pt x="0" y="68578"/>
                      <a:pt x="9833" y="44839"/>
                      <a:pt x="27336" y="27336"/>
                    </a:cubicBezTo>
                    <a:cubicBezTo>
                      <a:pt x="44839" y="9833"/>
                      <a:pt x="68578" y="0"/>
                      <a:pt x="93331" y="0"/>
                    </a:cubicBezTo>
                    <a:close/>
                  </a:path>
                </a:pathLst>
              </a:custGeom>
              <a:solidFill>
                <a:srgbClr val="FEFAF6"/>
              </a:solidFill>
              <a:ln w="66675" cap="rnd">
                <a:solidFill>
                  <a:srgbClr val="AED9E0"/>
                </a:solidFill>
                <a:prstDash val="solid"/>
                <a:round/>
              </a:ln>
            </p:spPr>
            <p:txBody>
              <a:bodyPr/>
              <a:lstStyle/>
              <a:p>
                <a:endParaRPr lang="en-US"/>
              </a:p>
            </p:txBody>
          </p:sp>
          <p:sp>
            <p:nvSpPr>
              <p:cNvPr id="15" name="TextBox 15"/>
              <p:cNvSpPr txBox="1"/>
              <p:nvPr/>
            </p:nvSpPr>
            <p:spPr>
              <a:xfrm>
                <a:off x="0" y="-28575"/>
                <a:ext cx="1114207"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Yes. You need to sign now so we don’t miss the window.</a:t>
                </a:r>
              </a:p>
            </p:txBody>
          </p:sp>
        </p:grpSp>
      </p:grpSp>
      <p:grpSp>
        <p:nvGrpSpPr>
          <p:cNvPr id="16" name="Group 16"/>
          <p:cNvGrpSpPr/>
          <p:nvPr/>
        </p:nvGrpSpPr>
        <p:grpSpPr>
          <a:xfrm>
            <a:off x="4711600" y="1805857"/>
            <a:ext cx="3013264" cy="3019290"/>
            <a:chOff x="0" y="0"/>
            <a:chExt cx="6350000" cy="6362700"/>
          </a:xfrm>
        </p:grpSpPr>
        <p:sp>
          <p:nvSpPr>
            <p:cNvPr id="17" name="Freeform 17"/>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18" name="Group 18"/>
          <p:cNvGrpSpPr/>
          <p:nvPr/>
        </p:nvGrpSpPr>
        <p:grpSpPr>
          <a:xfrm>
            <a:off x="0" y="139868"/>
            <a:ext cx="6330376" cy="1150567"/>
            <a:chOff x="0" y="-19320"/>
            <a:chExt cx="1827975" cy="332241"/>
          </a:xfrm>
        </p:grpSpPr>
        <p:sp>
          <p:nvSpPr>
            <p:cNvPr id="19" name="Freeform 19"/>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20" name="TextBox 20"/>
            <p:cNvSpPr txBox="1"/>
            <p:nvPr/>
          </p:nvSpPr>
          <p:spPr>
            <a:xfrm>
              <a:off x="0" y="-19320"/>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INFORMED CONSENT: DISRESPECT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1645352" y="1473663"/>
            <a:ext cx="14997296" cy="7339673"/>
          </a:xfrm>
          <a:custGeom>
            <a:avLst/>
            <a:gdLst/>
            <a:ahLst/>
            <a:cxnLst/>
            <a:rect l="l" t="t" r="r" b="b"/>
            <a:pathLst>
              <a:path w="14997296" h="7339673">
                <a:moveTo>
                  <a:pt x="0" y="0"/>
                </a:moveTo>
                <a:lnTo>
                  <a:pt x="14997296" y="0"/>
                </a:lnTo>
                <a:lnTo>
                  <a:pt x="14997296" y="7339674"/>
                </a:lnTo>
                <a:lnTo>
                  <a:pt x="0" y="7339674"/>
                </a:lnTo>
                <a:lnTo>
                  <a:pt x="0" y="0"/>
                </a:lnTo>
                <a:close/>
              </a:path>
            </a:pathLst>
          </a:custGeom>
          <a:blipFill>
            <a:blip r:embed="rId4"/>
            <a:stretch>
              <a:fillRect l="-10970" t="-32080" r="-10970" b="-34030"/>
            </a:stretch>
          </a:blipFill>
        </p:spPr>
        <p:txBody>
          <a:bodyPr/>
          <a:lstStyle/>
          <a:p>
            <a:endParaRPr lang="en-US"/>
          </a:p>
        </p:txBody>
      </p:sp>
      <p:grpSp>
        <p:nvGrpSpPr>
          <p:cNvPr id="4" name="Group 4"/>
          <p:cNvGrpSpPr/>
          <p:nvPr/>
        </p:nvGrpSpPr>
        <p:grpSpPr>
          <a:xfrm>
            <a:off x="1645352" y="1473663"/>
            <a:ext cx="14997296" cy="7339673"/>
            <a:chOff x="0" y="0"/>
            <a:chExt cx="3949905" cy="1933083"/>
          </a:xfrm>
        </p:grpSpPr>
        <p:sp>
          <p:nvSpPr>
            <p:cNvPr id="5" name="Freeform 5"/>
            <p:cNvSpPr/>
            <p:nvPr/>
          </p:nvSpPr>
          <p:spPr>
            <a:xfrm>
              <a:off x="0" y="0"/>
              <a:ext cx="3949905" cy="1933083"/>
            </a:xfrm>
            <a:custGeom>
              <a:avLst/>
              <a:gdLst/>
              <a:ahLst/>
              <a:cxnLst/>
              <a:rect l="l" t="t" r="r" b="b"/>
              <a:pathLst>
                <a:path w="3949905" h="1933083">
                  <a:moveTo>
                    <a:pt x="0" y="0"/>
                  </a:moveTo>
                  <a:lnTo>
                    <a:pt x="3949905" y="0"/>
                  </a:lnTo>
                  <a:lnTo>
                    <a:pt x="3949905" y="1933083"/>
                  </a:lnTo>
                  <a:lnTo>
                    <a:pt x="0" y="1933083"/>
                  </a:lnTo>
                  <a:close/>
                </a:path>
              </a:pathLst>
            </a:custGeom>
            <a:solidFill>
              <a:srgbClr val="FEFAF6">
                <a:alpha val="60000"/>
              </a:srgbClr>
            </a:solidFill>
          </p:spPr>
          <p:txBody>
            <a:bodyPr/>
            <a:lstStyle/>
            <a:p>
              <a:endParaRPr lang="en-US"/>
            </a:p>
          </p:txBody>
        </p:sp>
        <p:sp>
          <p:nvSpPr>
            <p:cNvPr id="6" name="TextBox 6"/>
            <p:cNvSpPr txBox="1"/>
            <p:nvPr/>
          </p:nvSpPr>
          <p:spPr>
            <a:xfrm>
              <a:off x="0" y="-66675"/>
              <a:ext cx="3949905" cy="1999758"/>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2375030" y="2714115"/>
            <a:ext cx="13537940" cy="4725419"/>
          </a:xfrm>
          <a:prstGeom prst="rect">
            <a:avLst/>
          </a:prstGeom>
        </p:spPr>
        <p:txBody>
          <a:bodyPr lIns="0" tIns="0" rIns="0" bIns="0" rtlCol="0" anchor="t">
            <a:spAutoFit/>
          </a:bodyPr>
          <a:lstStyle/>
          <a:p>
            <a:pPr algn="ctr">
              <a:lnSpc>
                <a:spcPts val="9393"/>
              </a:lnSpc>
              <a:spcBef>
                <a:spcPct val="0"/>
              </a:spcBef>
            </a:pPr>
            <a:r>
              <a:rPr lang="en-US" sz="6709">
                <a:solidFill>
                  <a:srgbClr val="000000"/>
                </a:solidFill>
                <a:latin typeface="Roboto"/>
                <a:ea typeface="Roboto"/>
                <a:cs typeface="Roboto"/>
                <a:sym typeface="Roboto"/>
              </a:rPr>
              <a:t>The patient, without further explanation, signs the paper between contractions. No further questions are asked or answered. </a:t>
            </a:r>
          </a:p>
        </p:txBody>
      </p:sp>
      <p:grpSp>
        <p:nvGrpSpPr>
          <p:cNvPr id="8" name="Group 8"/>
          <p:cNvGrpSpPr/>
          <p:nvPr/>
        </p:nvGrpSpPr>
        <p:grpSpPr>
          <a:xfrm>
            <a:off x="0" y="124308"/>
            <a:ext cx="6330376" cy="1150567"/>
            <a:chOff x="0" y="-23813"/>
            <a:chExt cx="1827975" cy="332241"/>
          </a:xfrm>
        </p:grpSpPr>
        <p:sp>
          <p:nvSpPr>
            <p:cNvPr id="9" name="Freeform 9"/>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10" name="TextBox 10"/>
            <p:cNvSpPr txBox="1"/>
            <p:nvPr/>
          </p:nvSpPr>
          <p:spPr>
            <a:xfrm>
              <a:off x="0" y="-23813"/>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INFORMED CONSENT: DISRESPECT</a:t>
              </a:r>
            </a:p>
          </p:txBody>
        </p:sp>
      </p:gr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8970866" y="3224436"/>
            <a:ext cx="7796266" cy="3629025"/>
          </a:xfrm>
          <a:prstGeom prst="rect">
            <a:avLst/>
          </a:prstGeom>
        </p:spPr>
        <p:txBody>
          <a:bodyPr lIns="0" tIns="0" rIns="0" bIns="0" rtlCol="0" anchor="t">
            <a:spAutoFit/>
          </a:bodyPr>
          <a:lstStyle/>
          <a:p>
            <a:pPr marL="0" lvl="0" indent="0" algn="ctr">
              <a:lnSpc>
                <a:spcPts val="7195"/>
              </a:lnSpc>
              <a:spcBef>
                <a:spcPct val="0"/>
              </a:spcBef>
            </a:pPr>
            <a:r>
              <a:rPr lang="en-US" sz="5996" b="1">
                <a:solidFill>
                  <a:srgbClr val="010204"/>
                </a:solidFill>
                <a:latin typeface="Roboto Bold"/>
                <a:ea typeface="Roboto Bold"/>
                <a:cs typeface="Roboto Bold"/>
                <a:sym typeface="Roboto Bold"/>
              </a:rPr>
              <a:t>What disrespectful care practices did you observe in this scenario?</a:t>
            </a:r>
          </a:p>
        </p:txBody>
      </p:sp>
      <p:sp>
        <p:nvSpPr>
          <p:cNvPr id="3" name="Freeform 3"/>
          <p:cNvSpPr/>
          <p:nvPr/>
        </p:nvSpPr>
        <p:spPr>
          <a:xfrm>
            <a:off x="0" y="0"/>
            <a:ext cx="7716910" cy="10287000"/>
          </a:xfrm>
          <a:custGeom>
            <a:avLst/>
            <a:gdLst/>
            <a:ahLst/>
            <a:cxnLst/>
            <a:rect l="l" t="t" r="r" b="b"/>
            <a:pathLst>
              <a:path w="7716910" h="10287000">
                <a:moveTo>
                  <a:pt x="0" y="0"/>
                </a:moveTo>
                <a:lnTo>
                  <a:pt x="7716910" y="0"/>
                </a:lnTo>
                <a:lnTo>
                  <a:pt x="7716910" y="10287000"/>
                </a:lnTo>
                <a:lnTo>
                  <a:pt x="0" y="10287000"/>
                </a:lnTo>
                <a:lnTo>
                  <a:pt x="0" y="0"/>
                </a:lnTo>
                <a:close/>
              </a:path>
            </a:pathLst>
          </a:custGeom>
          <a:blipFill>
            <a:blip r:embed="rId3"/>
            <a:stretch>
              <a:fillRect l="-20078" r="-79878"/>
            </a:stretch>
          </a:blipFill>
        </p:spPr>
        <p:txBody>
          <a:bodyPr/>
          <a:lstStyle/>
          <a:p>
            <a:endParaRPr lang="en-US"/>
          </a:p>
        </p:txBody>
      </p:sp>
      <p:sp>
        <p:nvSpPr>
          <p:cNvPr id="4" name="Freeform 4"/>
          <p:cNvSpPr/>
          <p:nvPr/>
        </p:nvSpPr>
        <p:spPr>
          <a:xfrm>
            <a:off x="-4970511" y="0"/>
            <a:ext cx="12687421" cy="10287000"/>
          </a:xfrm>
          <a:custGeom>
            <a:avLst/>
            <a:gdLst/>
            <a:ahLst/>
            <a:cxnLst/>
            <a:rect l="l" t="t" r="r" b="b"/>
            <a:pathLst>
              <a:path w="12687421" h="10287000">
                <a:moveTo>
                  <a:pt x="0" y="0"/>
                </a:moveTo>
                <a:lnTo>
                  <a:pt x="12687421" y="0"/>
                </a:lnTo>
                <a:lnTo>
                  <a:pt x="12687421" y="10287000"/>
                </a:lnTo>
                <a:lnTo>
                  <a:pt x="0" y="10287000"/>
                </a:lnTo>
                <a:lnTo>
                  <a:pt x="0" y="0"/>
                </a:lnTo>
                <a:close/>
              </a:path>
            </a:pathLst>
          </a:custGeom>
          <a:blipFill>
            <a:blip r:embed="rId4"/>
            <a:stretch>
              <a:fillRect l="-9952" r="-11668"/>
            </a:stretch>
          </a:blipFill>
        </p:spPr>
        <p:txBody>
          <a:bodyPr/>
          <a:lstStyle/>
          <a:p>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85844" y="822970"/>
            <a:ext cx="18459689" cy="1506835"/>
            <a:chOff x="0" y="0"/>
            <a:chExt cx="9392053" cy="766658"/>
          </a:xfrm>
        </p:grpSpPr>
        <p:sp>
          <p:nvSpPr>
            <p:cNvPr id="3" name="Freeform 3"/>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4" name="TextBox 4"/>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028700" y="1147763"/>
            <a:ext cx="15140078" cy="847725"/>
          </a:xfrm>
          <a:prstGeom prst="rect">
            <a:avLst/>
          </a:prstGeom>
        </p:spPr>
        <p:txBody>
          <a:bodyPr wrap="square" lIns="0" tIns="0" rIns="0" bIns="0" rtlCol="0" anchor="t">
            <a:spAutoFit/>
          </a:bodyPr>
          <a:lstStyle/>
          <a:p>
            <a:pPr algn="l">
              <a:lnSpc>
                <a:spcPts val="6600"/>
              </a:lnSpc>
            </a:pPr>
            <a:r>
              <a:rPr lang="en-US" sz="5500" b="1">
                <a:solidFill>
                  <a:srgbClr val="010204"/>
                </a:solidFill>
                <a:latin typeface="Roboto Slab Bold"/>
                <a:ea typeface="Roboto Slab Bold"/>
                <a:cs typeface="Roboto Slab Bold"/>
                <a:sym typeface="Roboto Slab Bold"/>
              </a:rPr>
              <a:t>DISRESPECTFUL PRACTICES HIGHLIGHTED</a:t>
            </a:r>
          </a:p>
        </p:txBody>
      </p:sp>
      <p:grpSp>
        <p:nvGrpSpPr>
          <p:cNvPr id="6" name="Group 6"/>
          <p:cNvGrpSpPr/>
          <p:nvPr/>
        </p:nvGrpSpPr>
        <p:grpSpPr>
          <a:xfrm>
            <a:off x="1677896" y="2714711"/>
            <a:ext cx="7439140" cy="1819275"/>
            <a:chOff x="0" y="0"/>
            <a:chExt cx="9918853" cy="2425700"/>
          </a:xfrm>
        </p:grpSpPr>
        <p:grpSp>
          <p:nvGrpSpPr>
            <p:cNvPr id="7" name="Group 7"/>
            <p:cNvGrpSpPr/>
            <p:nvPr/>
          </p:nvGrpSpPr>
          <p:grpSpPr>
            <a:xfrm>
              <a:off x="203200" y="203200"/>
              <a:ext cx="9715653" cy="2222500"/>
              <a:chOff x="0" y="0"/>
              <a:chExt cx="1919141" cy="439012"/>
            </a:xfrm>
          </p:grpSpPr>
          <p:sp>
            <p:nvSpPr>
              <p:cNvPr id="8" name="Freeform 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p:spPr>
            <p:txBody>
              <a:bodyPr/>
              <a:lstStyle/>
              <a:p>
                <a:endParaRPr lang="en-US"/>
              </a:p>
            </p:txBody>
          </p:sp>
          <p:sp>
            <p:nvSpPr>
              <p:cNvPr id="9" name="TextBox 9"/>
              <p:cNvSpPr txBox="1"/>
              <p:nvPr/>
            </p:nvSpPr>
            <p:spPr>
              <a:xfrm>
                <a:off x="0" y="-38100"/>
                <a:ext cx="1919141" cy="477112"/>
              </a:xfrm>
              <a:prstGeom prst="rect">
                <a:avLst/>
              </a:prstGeom>
            </p:spPr>
            <p:txBody>
              <a:bodyPr lIns="50800" tIns="50800" rIns="50800" bIns="50800" rtlCol="0" anchor="ctr"/>
              <a:lstStyle/>
              <a:p>
                <a:pPr algn="ctr">
                  <a:lnSpc>
                    <a:spcPts val="3359"/>
                  </a:lnSpc>
                </a:pPr>
                <a:endParaRPr/>
              </a:p>
            </p:txBody>
          </p:sp>
        </p:grpSp>
        <p:sp>
          <p:nvSpPr>
            <p:cNvPr id="10" name="TextBox 10"/>
            <p:cNvSpPr txBox="1"/>
            <p:nvPr/>
          </p:nvSpPr>
          <p:spPr>
            <a:xfrm>
              <a:off x="853342" y="517102"/>
              <a:ext cx="8415369"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11" name="Group 11"/>
            <p:cNvGrpSpPr/>
            <p:nvPr/>
          </p:nvGrpSpPr>
          <p:grpSpPr>
            <a:xfrm>
              <a:off x="0" y="0"/>
              <a:ext cx="9715653" cy="2222500"/>
              <a:chOff x="0" y="0"/>
              <a:chExt cx="1919141" cy="439012"/>
            </a:xfrm>
          </p:grpSpPr>
          <p:sp>
            <p:nvSpPr>
              <p:cNvPr id="12" name="Freeform 12"/>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p:spPr>
            <p:txBody>
              <a:bodyPr/>
              <a:lstStyle/>
              <a:p>
                <a:endParaRPr lang="en-US"/>
              </a:p>
            </p:txBody>
          </p:sp>
          <p:sp>
            <p:nvSpPr>
              <p:cNvPr id="13" name="TextBox 13"/>
              <p:cNvSpPr txBox="1"/>
              <p:nvPr/>
            </p:nvSpPr>
            <p:spPr>
              <a:xfrm>
                <a:off x="0" y="-47625"/>
                <a:ext cx="1919141" cy="486637"/>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650142" y="351790"/>
              <a:ext cx="8415369" cy="1442720"/>
            </a:xfrm>
            <a:prstGeom prst="rect">
              <a:avLst/>
            </a:prstGeom>
          </p:spPr>
          <p:txBody>
            <a:bodyPr lIns="0" tIns="0" rIns="0" bIns="0" rtlCol="0" anchor="t">
              <a:spAutoFit/>
            </a:bodyPr>
            <a:lstStyle/>
            <a:p>
              <a:pPr marL="0" lvl="0" indent="0" algn="ctr">
                <a:lnSpc>
                  <a:spcPts val="4410"/>
                </a:lnSpc>
                <a:spcBef>
                  <a:spcPct val="0"/>
                </a:spcBef>
              </a:pPr>
              <a:r>
                <a:rPr lang="en-US" sz="3150">
                  <a:solidFill>
                    <a:srgbClr val="010204"/>
                  </a:solidFill>
                  <a:latin typeface="Roboto"/>
                  <a:ea typeface="Roboto"/>
                  <a:cs typeface="Roboto"/>
                  <a:sym typeface="Roboto"/>
                </a:rPr>
                <a:t>Interpreter used, but conversation was rushed and transactional</a:t>
              </a:r>
            </a:p>
          </p:txBody>
        </p:sp>
      </p:grpSp>
      <p:grpSp>
        <p:nvGrpSpPr>
          <p:cNvPr id="15" name="Group 15"/>
          <p:cNvGrpSpPr/>
          <p:nvPr/>
        </p:nvGrpSpPr>
        <p:grpSpPr>
          <a:xfrm>
            <a:off x="9323364" y="2714711"/>
            <a:ext cx="7439140" cy="1819275"/>
            <a:chOff x="0" y="0"/>
            <a:chExt cx="9918853" cy="2425700"/>
          </a:xfrm>
        </p:grpSpPr>
        <p:grpSp>
          <p:nvGrpSpPr>
            <p:cNvPr id="16" name="Group 16"/>
            <p:cNvGrpSpPr/>
            <p:nvPr/>
          </p:nvGrpSpPr>
          <p:grpSpPr>
            <a:xfrm>
              <a:off x="203200" y="203200"/>
              <a:ext cx="9715653" cy="2222500"/>
              <a:chOff x="0" y="0"/>
              <a:chExt cx="1919141" cy="439012"/>
            </a:xfrm>
          </p:grpSpPr>
          <p:sp>
            <p:nvSpPr>
              <p:cNvPr id="17" name="Freeform 1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18" name="TextBox 18"/>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19" name="TextBox 19"/>
            <p:cNvSpPr txBox="1"/>
            <p:nvPr/>
          </p:nvSpPr>
          <p:spPr>
            <a:xfrm>
              <a:off x="488966" y="517102"/>
              <a:ext cx="9156820"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20" name="Group 20"/>
            <p:cNvGrpSpPr/>
            <p:nvPr/>
          </p:nvGrpSpPr>
          <p:grpSpPr>
            <a:xfrm>
              <a:off x="0" y="0"/>
              <a:ext cx="9715653" cy="2222500"/>
              <a:chOff x="0" y="0"/>
              <a:chExt cx="1919141" cy="439012"/>
            </a:xfrm>
          </p:grpSpPr>
          <p:sp>
            <p:nvSpPr>
              <p:cNvPr id="21" name="Freeform 21"/>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22" name="TextBox 22"/>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3" name="TextBox 23"/>
            <p:cNvSpPr txBox="1"/>
            <p:nvPr/>
          </p:nvSpPr>
          <p:spPr>
            <a:xfrm>
              <a:off x="279416" y="43180"/>
              <a:ext cx="9156820" cy="2179320"/>
            </a:xfrm>
            <a:prstGeom prst="rect">
              <a:avLst/>
            </a:prstGeom>
          </p:spPr>
          <p:txBody>
            <a:bodyPr lIns="0" tIns="0" rIns="0" bIns="0" rtlCol="0" anchor="t">
              <a:spAutoFit/>
            </a:bodyPr>
            <a:lstStyle/>
            <a:p>
              <a:pPr marL="0" lvl="0" indent="0" algn="ctr">
                <a:lnSpc>
                  <a:spcPts val="4410"/>
                </a:lnSpc>
                <a:spcBef>
                  <a:spcPct val="0"/>
                </a:spcBef>
              </a:pPr>
              <a:r>
                <a:rPr lang="en-US" sz="3150">
                  <a:solidFill>
                    <a:srgbClr val="010204"/>
                  </a:solidFill>
                  <a:latin typeface="Roboto"/>
                  <a:ea typeface="Roboto"/>
                  <a:cs typeface="Roboto"/>
                  <a:sym typeface="Roboto"/>
                </a:rPr>
                <a:t>Risks were listed too quickly, without discussion or checking comprehension</a:t>
              </a:r>
            </a:p>
          </p:txBody>
        </p:sp>
      </p:grpSp>
      <p:grpSp>
        <p:nvGrpSpPr>
          <p:cNvPr id="24" name="Group 24"/>
          <p:cNvGrpSpPr/>
          <p:nvPr/>
        </p:nvGrpSpPr>
        <p:grpSpPr>
          <a:xfrm>
            <a:off x="1677896" y="4637586"/>
            <a:ext cx="7439140" cy="1819275"/>
            <a:chOff x="0" y="0"/>
            <a:chExt cx="9918853" cy="2425700"/>
          </a:xfrm>
        </p:grpSpPr>
        <p:grpSp>
          <p:nvGrpSpPr>
            <p:cNvPr id="25" name="Group 25"/>
            <p:cNvGrpSpPr/>
            <p:nvPr/>
          </p:nvGrpSpPr>
          <p:grpSpPr>
            <a:xfrm>
              <a:off x="203200" y="203200"/>
              <a:ext cx="9715653" cy="2222500"/>
              <a:chOff x="0" y="0"/>
              <a:chExt cx="1919141" cy="439012"/>
            </a:xfrm>
          </p:grpSpPr>
          <p:sp>
            <p:nvSpPr>
              <p:cNvPr id="26" name="Freeform 2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27" name="TextBox 27"/>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28" name="TextBox 28"/>
            <p:cNvSpPr txBox="1"/>
            <p:nvPr/>
          </p:nvSpPr>
          <p:spPr>
            <a:xfrm>
              <a:off x="1001185" y="517102"/>
              <a:ext cx="8119683" cy="740622"/>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29" name="Group 29"/>
            <p:cNvGrpSpPr/>
            <p:nvPr/>
          </p:nvGrpSpPr>
          <p:grpSpPr>
            <a:xfrm>
              <a:off x="0" y="0"/>
              <a:ext cx="9715653" cy="2222500"/>
              <a:chOff x="0" y="0"/>
              <a:chExt cx="1919141" cy="439012"/>
            </a:xfrm>
          </p:grpSpPr>
          <p:sp>
            <p:nvSpPr>
              <p:cNvPr id="30" name="Freeform 30"/>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31" name="TextBox 31"/>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32" name="TextBox 32"/>
            <p:cNvSpPr txBox="1"/>
            <p:nvPr/>
          </p:nvSpPr>
          <p:spPr>
            <a:xfrm>
              <a:off x="500593" y="-16510"/>
              <a:ext cx="8714468" cy="2179320"/>
            </a:xfrm>
            <a:prstGeom prst="rect">
              <a:avLst/>
            </a:prstGeom>
          </p:spPr>
          <p:txBody>
            <a:bodyPr lIns="0" tIns="0" rIns="0" bIns="0" rtlCol="0" anchor="t">
              <a:spAutoFit/>
            </a:bodyPr>
            <a:lstStyle/>
            <a:p>
              <a:pPr marL="0" lvl="0" indent="0" algn="ctr">
                <a:lnSpc>
                  <a:spcPts val="4409"/>
                </a:lnSpc>
                <a:spcBef>
                  <a:spcPct val="0"/>
                </a:spcBef>
              </a:pPr>
              <a:r>
                <a:rPr lang="en-US" sz="3149">
                  <a:solidFill>
                    <a:srgbClr val="010204"/>
                  </a:solidFill>
                  <a:latin typeface="Roboto"/>
                  <a:ea typeface="Roboto"/>
                  <a:cs typeface="Roboto"/>
                  <a:sym typeface="Roboto"/>
                </a:rPr>
                <a:t>Patient’s concerns about the baby were dismissed without clarity or reassurance</a:t>
              </a:r>
            </a:p>
          </p:txBody>
        </p:sp>
      </p:grpSp>
      <p:sp>
        <p:nvSpPr>
          <p:cNvPr id="33" name="TextBox 33"/>
          <p:cNvSpPr txBox="1"/>
          <p:nvPr/>
        </p:nvSpPr>
        <p:spPr>
          <a:xfrm>
            <a:off x="10079016" y="4835706"/>
            <a:ext cx="6089762" cy="499110"/>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34" name="Group 34"/>
          <p:cNvGrpSpPr/>
          <p:nvPr/>
        </p:nvGrpSpPr>
        <p:grpSpPr>
          <a:xfrm>
            <a:off x="9323364" y="4637586"/>
            <a:ext cx="7439140" cy="1819275"/>
            <a:chOff x="0" y="0"/>
            <a:chExt cx="9918853" cy="2425700"/>
          </a:xfrm>
        </p:grpSpPr>
        <p:grpSp>
          <p:nvGrpSpPr>
            <p:cNvPr id="35" name="Group 35"/>
            <p:cNvGrpSpPr/>
            <p:nvPr/>
          </p:nvGrpSpPr>
          <p:grpSpPr>
            <a:xfrm>
              <a:off x="203200" y="203200"/>
              <a:ext cx="9715653" cy="2222500"/>
              <a:chOff x="0" y="0"/>
              <a:chExt cx="1919141" cy="439012"/>
            </a:xfrm>
          </p:grpSpPr>
          <p:sp>
            <p:nvSpPr>
              <p:cNvPr id="36" name="Freeform 3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37" name="TextBox 37"/>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grpSp>
          <p:nvGrpSpPr>
            <p:cNvPr id="38" name="Group 38"/>
            <p:cNvGrpSpPr/>
            <p:nvPr/>
          </p:nvGrpSpPr>
          <p:grpSpPr>
            <a:xfrm>
              <a:off x="0" y="0"/>
              <a:ext cx="9715653" cy="2222500"/>
              <a:chOff x="0" y="0"/>
              <a:chExt cx="1919141" cy="439012"/>
            </a:xfrm>
          </p:grpSpPr>
          <p:sp>
            <p:nvSpPr>
              <p:cNvPr id="39" name="Freeform 39"/>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40" name="TextBox 40"/>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1" name="TextBox 41"/>
            <p:cNvSpPr txBox="1"/>
            <p:nvPr/>
          </p:nvSpPr>
          <p:spPr>
            <a:xfrm>
              <a:off x="745076" y="351790"/>
              <a:ext cx="8631902" cy="1442720"/>
            </a:xfrm>
            <a:prstGeom prst="rect">
              <a:avLst/>
            </a:prstGeom>
          </p:spPr>
          <p:txBody>
            <a:bodyPr lIns="0" tIns="0" rIns="0" bIns="0" rtlCol="0" anchor="t">
              <a:spAutoFit/>
            </a:bodyPr>
            <a:lstStyle/>
            <a:p>
              <a:pPr marL="0" lvl="0" indent="0" algn="ctr">
                <a:lnSpc>
                  <a:spcPts val="4410"/>
                </a:lnSpc>
                <a:spcBef>
                  <a:spcPct val="0"/>
                </a:spcBef>
              </a:pPr>
              <a:r>
                <a:rPr lang="en-US" sz="3150">
                  <a:solidFill>
                    <a:srgbClr val="010204"/>
                  </a:solidFill>
                  <a:latin typeface="Roboto"/>
                  <a:ea typeface="Roboto"/>
                  <a:cs typeface="Roboto"/>
                  <a:sym typeface="Roboto"/>
                </a:rPr>
                <a:t>Consent obtained during a contraction, with pressure to “hurry”</a:t>
              </a:r>
            </a:p>
          </p:txBody>
        </p:sp>
      </p:grpSp>
      <p:grpSp>
        <p:nvGrpSpPr>
          <p:cNvPr id="42" name="Group 42"/>
          <p:cNvGrpSpPr/>
          <p:nvPr/>
        </p:nvGrpSpPr>
        <p:grpSpPr>
          <a:xfrm>
            <a:off x="1677896" y="6561636"/>
            <a:ext cx="7439140" cy="1819275"/>
            <a:chOff x="0" y="0"/>
            <a:chExt cx="9918853" cy="2425700"/>
          </a:xfrm>
        </p:grpSpPr>
        <p:grpSp>
          <p:nvGrpSpPr>
            <p:cNvPr id="43" name="Group 43"/>
            <p:cNvGrpSpPr/>
            <p:nvPr/>
          </p:nvGrpSpPr>
          <p:grpSpPr>
            <a:xfrm>
              <a:off x="203200" y="203200"/>
              <a:ext cx="9715653" cy="2222500"/>
              <a:chOff x="0" y="0"/>
              <a:chExt cx="1919141" cy="439012"/>
            </a:xfrm>
          </p:grpSpPr>
          <p:sp>
            <p:nvSpPr>
              <p:cNvPr id="44" name="Freeform 44"/>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45" name="TextBox 45"/>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46" name="TextBox 46"/>
            <p:cNvSpPr txBox="1"/>
            <p:nvPr/>
          </p:nvSpPr>
          <p:spPr>
            <a:xfrm>
              <a:off x="1001185" y="622935"/>
              <a:ext cx="8119683" cy="643255"/>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47" name="Group 47"/>
            <p:cNvGrpSpPr/>
            <p:nvPr/>
          </p:nvGrpSpPr>
          <p:grpSpPr>
            <a:xfrm>
              <a:off x="0" y="0"/>
              <a:ext cx="9715653" cy="2222500"/>
              <a:chOff x="0" y="0"/>
              <a:chExt cx="1919141" cy="439012"/>
            </a:xfrm>
          </p:grpSpPr>
          <p:sp>
            <p:nvSpPr>
              <p:cNvPr id="48" name="Freeform 4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49" name="TextBox 49"/>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0" name="TextBox 50"/>
            <p:cNvSpPr txBox="1"/>
            <p:nvPr/>
          </p:nvSpPr>
          <p:spPr>
            <a:xfrm>
              <a:off x="650142" y="330200"/>
              <a:ext cx="8322883" cy="1442720"/>
            </a:xfrm>
            <a:prstGeom prst="rect">
              <a:avLst/>
            </a:prstGeom>
          </p:spPr>
          <p:txBody>
            <a:bodyPr lIns="0" tIns="0" rIns="0" bIns="0" rtlCol="0" anchor="t">
              <a:spAutoFit/>
            </a:bodyPr>
            <a:lstStyle/>
            <a:p>
              <a:pPr marL="0" lvl="0" indent="0" algn="ctr">
                <a:lnSpc>
                  <a:spcPts val="4409"/>
                </a:lnSpc>
                <a:spcBef>
                  <a:spcPct val="0"/>
                </a:spcBef>
              </a:pPr>
              <a:r>
                <a:rPr lang="en-US" sz="3149">
                  <a:solidFill>
                    <a:srgbClr val="010204"/>
                  </a:solidFill>
                  <a:latin typeface="Roboto"/>
                  <a:ea typeface="Roboto"/>
                  <a:cs typeface="Roboto"/>
                  <a:sym typeface="Roboto"/>
                </a:rPr>
                <a:t>No time allowed to consult support person or ask further questions</a:t>
              </a:r>
            </a:p>
          </p:txBody>
        </p:sp>
      </p:grpSp>
      <p:sp>
        <p:nvSpPr>
          <p:cNvPr id="51" name="TextBox 51"/>
          <p:cNvSpPr txBox="1"/>
          <p:nvPr/>
        </p:nvSpPr>
        <p:spPr>
          <a:xfrm>
            <a:off x="10079016" y="6932794"/>
            <a:ext cx="6089762" cy="572135"/>
          </a:xfrm>
          <a:prstGeom prst="rect">
            <a:avLst/>
          </a:prstGeom>
        </p:spPr>
        <p:txBody>
          <a:bodyPr lIns="0" tIns="0" rIns="0" bIns="0" rtlCol="0" anchor="t">
            <a:spAutoFit/>
          </a:bodyPr>
          <a:lstStyle/>
          <a:p>
            <a:pPr marL="0" lvl="0" indent="0" algn="ctr">
              <a:lnSpc>
                <a:spcPts val="4690"/>
              </a:lnSpc>
              <a:spcBef>
                <a:spcPct val="0"/>
              </a:spcBef>
            </a:pPr>
            <a:endParaRPr/>
          </a:p>
        </p:txBody>
      </p:sp>
      <p:grpSp>
        <p:nvGrpSpPr>
          <p:cNvPr id="52" name="Group 52"/>
          <p:cNvGrpSpPr/>
          <p:nvPr/>
        </p:nvGrpSpPr>
        <p:grpSpPr>
          <a:xfrm>
            <a:off x="9323364" y="6561636"/>
            <a:ext cx="7439140" cy="1819275"/>
            <a:chOff x="0" y="0"/>
            <a:chExt cx="9918853" cy="2425700"/>
          </a:xfrm>
        </p:grpSpPr>
        <p:grpSp>
          <p:nvGrpSpPr>
            <p:cNvPr id="53" name="Group 53"/>
            <p:cNvGrpSpPr/>
            <p:nvPr/>
          </p:nvGrpSpPr>
          <p:grpSpPr>
            <a:xfrm>
              <a:off x="203200" y="203200"/>
              <a:ext cx="9715653" cy="2222500"/>
              <a:chOff x="0" y="0"/>
              <a:chExt cx="1919141" cy="439012"/>
            </a:xfrm>
          </p:grpSpPr>
          <p:sp>
            <p:nvSpPr>
              <p:cNvPr id="54" name="Freeform 54"/>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55" name="TextBox 55"/>
              <p:cNvSpPr txBox="1"/>
              <p:nvPr/>
            </p:nvSpPr>
            <p:spPr>
              <a:xfrm>
                <a:off x="0" y="-38100"/>
                <a:ext cx="1919141" cy="477112"/>
              </a:xfrm>
              <a:prstGeom prst="rect">
                <a:avLst/>
              </a:prstGeom>
            </p:spPr>
            <p:txBody>
              <a:bodyPr lIns="50800" tIns="50800" rIns="50800" bIns="50800" rtlCol="0" anchor="ctr"/>
              <a:lstStyle/>
              <a:p>
                <a:pPr marL="0" lvl="0" indent="0" algn="ctr">
                  <a:lnSpc>
                    <a:spcPts val="3359"/>
                  </a:lnSpc>
                  <a:spcBef>
                    <a:spcPct val="0"/>
                  </a:spcBef>
                </a:pPr>
                <a:endParaRPr/>
              </a:p>
            </p:txBody>
          </p:sp>
        </p:grpSp>
        <p:grpSp>
          <p:nvGrpSpPr>
            <p:cNvPr id="56" name="Group 56"/>
            <p:cNvGrpSpPr/>
            <p:nvPr/>
          </p:nvGrpSpPr>
          <p:grpSpPr>
            <a:xfrm>
              <a:off x="0" y="0"/>
              <a:ext cx="9715653" cy="2222500"/>
              <a:chOff x="0" y="0"/>
              <a:chExt cx="1919141" cy="439012"/>
            </a:xfrm>
          </p:grpSpPr>
          <p:sp>
            <p:nvSpPr>
              <p:cNvPr id="57" name="Freeform 5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58" name="TextBox 58"/>
              <p:cNvSpPr txBox="1"/>
              <p:nvPr/>
            </p:nvSpPr>
            <p:spPr>
              <a:xfrm>
                <a:off x="0" y="-47625"/>
                <a:ext cx="1919141" cy="486637"/>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59" name="TextBox 59"/>
            <p:cNvSpPr txBox="1"/>
            <p:nvPr/>
          </p:nvSpPr>
          <p:spPr>
            <a:xfrm>
              <a:off x="804335" y="304377"/>
              <a:ext cx="8119683" cy="1442720"/>
            </a:xfrm>
            <a:prstGeom prst="rect">
              <a:avLst/>
            </a:prstGeom>
          </p:spPr>
          <p:txBody>
            <a:bodyPr lIns="0" tIns="0" rIns="0" bIns="0" rtlCol="0" anchor="t">
              <a:spAutoFit/>
            </a:bodyPr>
            <a:lstStyle/>
            <a:p>
              <a:pPr marL="0" lvl="0" indent="0" algn="ctr">
                <a:lnSpc>
                  <a:spcPts val="4409"/>
                </a:lnSpc>
                <a:spcBef>
                  <a:spcPct val="0"/>
                </a:spcBef>
              </a:pPr>
              <a:r>
                <a:rPr lang="en-US" sz="3150">
                  <a:solidFill>
                    <a:srgbClr val="010204"/>
                  </a:solidFill>
                  <a:latin typeface="Roboto"/>
                  <a:ea typeface="Roboto"/>
                  <a:cs typeface="Roboto"/>
                  <a:sym typeface="Roboto"/>
                </a:rPr>
                <a:t>Patient not empowered to make an informed decision</a:t>
              </a:r>
            </a:p>
          </p:txBody>
        </p:sp>
      </p:grpSp>
      <p:grpSp>
        <p:nvGrpSpPr>
          <p:cNvPr id="60" name="Group 60"/>
          <p:cNvGrpSpPr/>
          <p:nvPr/>
        </p:nvGrpSpPr>
        <p:grpSpPr>
          <a:xfrm>
            <a:off x="5500630" y="8485686"/>
            <a:ext cx="7439140" cy="1628775"/>
            <a:chOff x="0" y="0"/>
            <a:chExt cx="9918853" cy="2171700"/>
          </a:xfrm>
        </p:grpSpPr>
        <p:grpSp>
          <p:nvGrpSpPr>
            <p:cNvPr id="61" name="Group 61"/>
            <p:cNvGrpSpPr/>
            <p:nvPr/>
          </p:nvGrpSpPr>
          <p:grpSpPr>
            <a:xfrm>
              <a:off x="203200" y="203200"/>
              <a:ext cx="9715653" cy="1968500"/>
              <a:chOff x="0" y="0"/>
              <a:chExt cx="1919141" cy="388840"/>
            </a:xfrm>
          </p:grpSpPr>
          <p:sp>
            <p:nvSpPr>
              <p:cNvPr id="62" name="Freeform 62"/>
              <p:cNvSpPr/>
              <p:nvPr/>
            </p:nvSpPr>
            <p:spPr>
              <a:xfrm>
                <a:off x="0" y="0"/>
                <a:ext cx="1919141" cy="388840"/>
              </a:xfrm>
              <a:custGeom>
                <a:avLst/>
                <a:gdLst/>
                <a:ahLst/>
                <a:cxnLst/>
                <a:rect l="l" t="t" r="r" b="b"/>
                <a:pathLst>
                  <a:path w="1919141" h="388840">
                    <a:moveTo>
                      <a:pt x="66935" y="0"/>
                    </a:moveTo>
                    <a:lnTo>
                      <a:pt x="1852206" y="0"/>
                    </a:lnTo>
                    <a:cubicBezTo>
                      <a:pt x="1869958" y="0"/>
                      <a:pt x="1886984" y="7052"/>
                      <a:pt x="1899536" y="19605"/>
                    </a:cubicBezTo>
                    <a:cubicBezTo>
                      <a:pt x="1912089" y="32158"/>
                      <a:pt x="1919141" y="49183"/>
                      <a:pt x="1919141" y="66935"/>
                    </a:cubicBezTo>
                    <a:lnTo>
                      <a:pt x="1919141" y="321904"/>
                    </a:lnTo>
                    <a:cubicBezTo>
                      <a:pt x="1919141" y="339656"/>
                      <a:pt x="1912089" y="356682"/>
                      <a:pt x="1899536" y="369235"/>
                    </a:cubicBezTo>
                    <a:cubicBezTo>
                      <a:pt x="1886984" y="381787"/>
                      <a:pt x="1869958" y="388840"/>
                      <a:pt x="1852206" y="388840"/>
                    </a:cubicBezTo>
                    <a:lnTo>
                      <a:pt x="66935" y="388840"/>
                    </a:lnTo>
                    <a:cubicBezTo>
                      <a:pt x="49183" y="388840"/>
                      <a:pt x="32158" y="381787"/>
                      <a:pt x="19605" y="369235"/>
                    </a:cubicBezTo>
                    <a:cubicBezTo>
                      <a:pt x="7052" y="356682"/>
                      <a:pt x="0" y="339656"/>
                      <a:pt x="0" y="321904"/>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endParaRPr lang="en-US"/>
              </a:p>
            </p:txBody>
          </p:sp>
          <p:sp>
            <p:nvSpPr>
              <p:cNvPr id="63" name="TextBox 63"/>
              <p:cNvSpPr txBox="1"/>
              <p:nvPr/>
            </p:nvSpPr>
            <p:spPr>
              <a:xfrm>
                <a:off x="0" y="-38100"/>
                <a:ext cx="1919141" cy="426940"/>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64" name="TextBox 64"/>
            <p:cNvSpPr txBox="1"/>
            <p:nvPr/>
          </p:nvSpPr>
          <p:spPr>
            <a:xfrm>
              <a:off x="1001185" y="878387"/>
              <a:ext cx="8119683" cy="643254"/>
            </a:xfrm>
            <a:prstGeom prst="rect">
              <a:avLst/>
            </a:prstGeom>
          </p:spPr>
          <p:txBody>
            <a:bodyPr lIns="0" tIns="0" rIns="0" bIns="0" rtlCol="0" anchor="t">
              <a:spAutoFit/>
            </a:bodyPr>
            <a:lstStyle/>
            <a:p>
              <a:pPr marL="0" lvl="0" indent="0" algn="ctr">
                <a:lnSpc>
                  <a:spcPts val="3990"/>
                </a:lnSpc>
                <a:spcBef>
                  <a:spcPct val="0"/>
                </a:spcBef>
              </a:pPr>
              <a:endParaRPr/>
            </a:p>
          </p:txBody>
        </p:sp>
        <p:grpSp>
          <p:nvGrpSpPr>
            <p:cNvPr id="65" name="Group 65"/>
            <p:cNvGrpSpPr/>
            <p:nvPr/>
          </p:nvGrpSpPr>
          <p:grpSpPr>
            <a:xfrm>
              <a:off x="0" y="0"/>
              <a:ext cx="9715653" cy="1968500"/>
              <a:chOff x="0" y="0"/>
              <a:chExt cx="1919141" cy="388840"/>
            </a:xfrm>
          </p:grpSpPr>
          <p:sp>
            <p:nvSpPr>
              <p:cNvPr id="66" name="Freeform 66"/>
              <p:cNvSpPr/>
              <p:nvPr/>
            </p:nvSpPr>
            <p:spPr>
              <a:xfrm>
                <a:off x="0" y="0"/>
                <a:ext cx="1919141" cy="388840"/>
              </a:xfrm>
              <a:custGeom>
                <a:avLst/>
                <a:gdLst/>
                <a:ahLst/>
                <a:cxnLst/>
                <a:rect l="l" t="t" r="r" b="b"/>
                <a:pathLst>
                  <a:path w="1919141" h="388840">
                    <a:moveTo>
                      <a:pt x="66935" y="0"/>
                    </a:moveTo>
                    <a:lnTo>
                      <a:pt x="1852206" y="0"/>
                    </a:lnTo>
                    <a:cubicBezTo>
                      <a:pt x="1869958" y="0"/>
                      <a:pt x="1886984" y="7052"/>
                      <a:pt x="1899536" y="19605"/>
                    </a:cubicBezTo>
                    <a:cubicBezTo>
                      <a:pt x="1912089" y="32158"/>
                      <a:pt x="1919141" y="49183"/>
                      <a:pt x="1919141" y="66935"/>
                    </a:cubicBezTo>
                    <a:lnTo>
                      <a:pt x="1919141" y="321904"/>
                    </a:lnTo>
                    <a:cubicBezTo>
                      <a:pt x="1919141" y="339656"/>
                      <a:pt x="1912089" y="356682"/>
                      <a:pt x="1899536" y="369235"/>
                    </a:cubicBezTo>
                    <a:cubicBezTo>
                      <a:pt x="1886984" y="381787"/>
                      <a:pt x="1869958" y="388840"/>
                      <a:pt x="1852206" y="388840"/>
                    </a:cubicBezTo>
                    <a:lnTo>
                      <a:pt x="66935" y="388840"/>
                    </a:lnTo>
                    <a:cubicBezTo>
                      <a:pt x="49183" y="388840"/>
                      <a:pt x="32158" y="381787"/>
                      <a:pt x="19605" y="369235"/>
                    </a:cubicBezTo>
                    <a:cubicBezTo>
                      <a:pt x="7052" y="356682"/>
                      <a:pt x="0" y="339656"/>
                      <a:pt x="0" y="321904"/>
                    </a:cubicBezTo>
                    <a:lnTo>
                      <a:pt x="0" y="66935"/>
                    </a:lnTo>
                    <a:cubicBezTo>
                      <a:pt x="0" y="49183"/>
                      <a:pt x="7052" y="32158"/>
                      <a:pt x="19605" y="19605"/>
                    </a:cubicBezTo>
                    <a:cubicBezTo>
                      <a:pt x="32158" y="7052"/>
                      <a:pt x="49183" y="0"/>
                      <a:pt x="66935" y="0"/>
                    </a:cubicBezTo>
                    <a:close/>
                  </a:path>
                </a:pathLst>
              </a:custGeom>
              <a:solidFill>
                <a:srgbClr val="AED9E0"/>
              </a:solidFill>
              <a:ln cap="rnd">
                <a:noFill/>
                <a:prstDash val="solid"/>
                <a:round/>
              </a:ln>
            </p:spPr>
            <p:txBody>
              <a:bodyPr/>
              <a:lstStyle/>
              <a:p>
                <a:endParaRPr lang="en-US"/>
              </a:p>
            </p:txBody>
          </p:sp>
          <p:sp>
            <p:nvSpPr>
              <p:cNvPr id="67" name="TextBox 67"/>
              <p:cNvSpPr txBox="1"/>
              <p:nvPr/>
            </p:nvSpPr>
            <p:spPr>
              <a:xfrm>
                <a:off x="0" y="-47625"/>
                <a:ext cx="1919141" cy="436465"/>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68" name="TextBox 68"/>
            <p:cNvSpPr txBox="1"/>
            <p:nvPr/>
          </p:nvSpPr>
          <p:spPr>
            <a:xfrm>
              <a:off x="797985" y="224790"/>
              <a:ext cx="8119683" cy="1442720"/>
            </a:xfrm>
            <a:prstGeom prst="rect">
              <a:avLst/>
            </a:prstGeom>
          </p:spPr>
          <p:txBody>
            <a:bodyPr lIns="0" tIns="0" rIns="0" bIns="0" rtlCol="0" anchor="t">
              <a:spAutoFit/>
            </a:bodyPr>
            <a:lstStyle/>
            <a:p>
              <a:pPr marL="0" lvl="0" indent="0" algn="ctr">
                <a:lnSpc>
                  <a:spcPts val="4409"/>
                </a:lnSpc>
                <a:spcBef>
                  <a:spcPct val="0"/>
                </a:spcBef>
              </a:pPr>
              <a:r>
                <a:rPr lang="en-US" sz="3150">
                  <a:solidFill>
                    <a:srgbClr val="010204"/>
                  </a:solidFill>
                  <a:latin typeface="Roboto"/>
                  <a:ea typeface="Roboto"/>
                  <a:cs typeface="Roboto"/>
                  <a:sym typeface="Roboto"/>
                </a:rPr>
                <a:t>Tone implied inevitability, not choice</a:t>
              </a:r>
            </a:p>
          </p:txBody>
        </p:sp>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DAEB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408461"/>
            <a:ext cx="13858581" cy="3470077"/>
            <a:chOff x="0" y="0"/>
            <a:chExt cx="18478108" cy="4626770"/>
          </a:xfrm>
        </p:grpSpPr>
        <p:sp>
          <p:nvSpPr>
            <p:cNvPr id="3" name="TextBox 3"/>
            <p:cNvSpPr txBox="1"/>
            <p:nvPr/>
          </p:nvSpPr>
          <p:spPr>
            <a:xfrm>
              <a:off x="0" y="0"/>
              <a:ext cx="18478108" cy="2819400"/>
            </a:xfrm>
            <a:prstGeom prst="rect">
              <a:avLst/>
            </a:prstGeom>
          </p:spPr>
          <p:txBody>
            <a:bodyPr lIns="0" tIns="0" rIns="0" bIns="0" rtlCol="0" anchor="t">
              <a:spAutoFit/>
            </a:bodyPr>
            <a:lstStyle/>
            <a:p>
              <a:pPr algn="l">
                <a:lnSpc>
                  <a:spcPts val="8399"/>
                </a:lnSpc>
              </a:pPr>
              <a:r>
                <a:rPr lang="en-US" sz="6999" b="1">
                  <a:solidFill>
                    <a:srgbClr val="010204"/>
                  </a:solidFill>
                  <a:latin typeface="Roboto Slab Bold"/>
                  <a:ea typeface="Roboto Slab Bold"/>
                  <a:cs typeface="Roboto Slab Bold"/>
                  <a:sym typeface="Roboto Slab Bold"/>
                </a:rPr>
                <a:t>INFORMED CONSENT</a:t>
              </a:r>
            </a:p>
            <a:p>
              <a:pPr algn="l">
                <a:lnSpc>
                  <a:spcPts val="8399"/>
                </a:lnSpc>
              </a:pPr>
              <a:r>
                <a:rPr lang="en-US" sz="6999" b="1">
                  <a:solidFill>
                    <a:srgbClr val="010204"/>
                  </a:solidFill>
                  <a:latin typeface="Roboto Slab Bold"/>
                  <a:ea typeface="Roboto Slab Bold"/>
                  <a:cs typeface="Roboto Slab Bold"/>
                  <a:sym typeface="Roboto Slab Bold"/>
                </a:rPr>
                <a:t>DOMAIN</a:t>
              </a:r>
            </a:p>
          </p:txBody>
        </p:sp>
        <p:sp>
          <p:nvSpPr>
            <p:cNvPr id="4" name="TextBox 4"/>
            <p:cNvSpPr txBox="1"/>
            <p:nvPr/>
          </p:nvSpPr>
          <p:spPr>
            <a:xfrm>
              <a:off x="0" y="3207545"/>
              <a:ext cx="18478108" cy="1419225"/>
            </a:xfrm>
            <a:prstGeom prst="rect">
              <a:avLst/>
            </a:prstGeom>
          </p:spPr>
          <p:txBody>
            <a:bodyPr lIns="0" tIns="0" rIns="0" bIns="0" rtlCol="0" anchor="t">
              <a:spAutoFit/>
            </a:bodyPr>
            <a:lstStyle/>
            <a:p>
              <a:pPr algn="l">
                <a:lnSpc>
                  <a:spcPts val="8399"/>
                </a:lnSpc>
              </a:pPr>
              <a:r>
                <a:rPr lang="en-US" sz="6999">
                  <a:solidFill>
                    <a:srgbClr val="010204"/>
                  </a:solidFill>
                  <a:latin typeface="Roboto"/>
                  <a:ea typeface="Roboto"/>
                  <a:cs typeface="Roboto"/>
                  <a:sym typeface="Roboto"/>
                </a:rPr>
                <a:t>Scenario 8: Respectful Care</a:t>
              </a:r>
            </a:p>
          </p:txBody>
        </p:sp>
      </p:grpSp>
      <p:grpSp>
        <p:nvGrpSpPr>
          <p:cNvPr id="5" name="Group 5"/>
          <p:cNvGrpSpPr/>
          <p:nvPr/>
        </p:nvGrpSpPr>
        <p:grpSpPr>
          <a:xfrm rot="-5400000">
            <a:off x="13276092" y="491405"/>
            <a:ext cx="5503313" cy="4520504"/>
            <a:chOff x="0" y="0"/>
            <a:chExt cx="2800015" cy="2299974"/>
          </a:xfrm>
        </p:grpSpPr>
        <p:sp>
          <p:nvSpPr>
            <p:cNvPr id="6" name="Freeform 6"/>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FAF3DD"/>
            </a:solidFill>
          </p:spPr>
          <p:txBody>
            <a:bodyPr/>
            <a:lstStyle/>
            <a:p>
              <a:endParaRPr lang="en-US"/>
            </a:p>
          </p:txBody>
        </p:sp>
        <p:sp>
          <p:nvSpPr>
            <p:cNvPr id="7" name="TextBox 7"/>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12886324" y="2388007"/>
            <a:ext cx="7789683" cy="3013669"/>
            <a:chOff x="0" y="0"/>
            <a:chExt cx="3963291" cy="1533316"/>
          </a:xfrm>
        </p:grpSpPr>
        <p:sp>
          <p:nvSpPr>
            <p:cNvPr id="9" name="Freeform 9"/>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10" name="TextBox 10"/>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5400000">
            <a:off x="12391083" y="4390083"/>
            <a:ext cx="10287000" cy="1506835"/>
            <a:chOff x="0" y="0"/>
            <a:chExt cx="5233894" cy="766658"/>
          </a:xfrm>
        </p:grpSpPr>
        <p:sp>
          <p:nvSpPr>
            <p:cNvPr id="12" name="Freeform 12"/>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3" name="TextBox 13"/>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1028700" y="1473663"/>
            <a:ext cx="16230600" cy="8163097"/>
          </a:xfrm>
          <a:custGeom>
            <a:avLst/>
            <a:gdLst/>
            <a:ahLst/>
            <a:cxnLst/>
            <a:rect l="l" t="t" r="r" b="b"/>
            <a:pathLst>
              <a:path w="16230600" h="8163097">
                <a:moveTo>
                  <a:pt x="0" y="0"/>
                </a:moveTo>
                <a:lnTo>
                  <a:pt x="16230600" y="0"/>
                </a:lnTo>
                <a:lnTo>
                  <a:pt x="16230600" y="8163097"/>
                </a:lnTo>
                <a:lnTo>
                  <a:pt x="0" y="8163097"/>
                </a:lnTo>
                <a:lnTo>
                  <a:pt x="0" y="0"/>
                </a:lnTo>
                <a:close/>
              </a:path>
            </a:pathLst>
          </a:custGeom>
          <a:blipFill>
            <a:blip r:embed="rId4"/>
            <a:stretch>
              <a:fillRect l="-6338" t="-28844" r="-6338" b="-20510"/>
            </a:stretch>
          </a:blipFill>
        </p:spPr>
        <p:txBody>
          <a:bodyPr/>
          <a:lstStyle/>
          <a:p>
            <a:endParaRPr lang="en-US"/>
          </a:p>
        </p:txBody>
      </p:sp>
      <p:grpSp>
        <p:nvGrpSpPr>
          <p:cNvPr id="4" name="Group 4"/>
          <p:cNvGrpSpPr/>
          <p:nvPr/>
        </p:nvGrpSpPr>
        <p:grpSpPr>
          <a:xfrm>
            <a:off x="1028700" y="1473663"/>
            <a:ext cx="16366164" cy="8163097"/>
            <a:chOff x="0" y="0"/>
            <a:chExt cx="4310430" cy="2149952"/>
          </a:xfrm>
        </p:grpSpPr>
        <p:sp>
          <p:nvSpPr>
            <p:cNvPr id="5" name="Freeform 5"/>
            <p:cNvSpPr/>
            <p:nvPr/>
          </p:nvSpPr>
          <p:spPr>
            <a:xfrm>
              <a:off x="0" y="0"/>
              <a:ext cx="4310430" cy="2149952"/>
            </a:xfrm>
            <a:custGeom>
              <a:avLst/>
              <a:gdLst/>
              <a:ahLst/>
              <a:cxnLst/>
              <a:rect l="l" t="t" r="r" b="b"/>
              <a:pathLst>
                <a:path w="4310430" h="2149952">
                  <a:moveTo>
                    <a:pt x="0" y="0"/>
                  </a:moveTo>
                  <a:lnTo>
                    <a:pt x="4310430" y="0"/>
                  </a:lnTo>
                  <a:lnTo>
                    <a:pt x="4310430" y="2149952"/>
                  </a:lnTo>
                  <a:lnTo>
                    <a:pt x="0" y="2149952"/>
                  </a:lnTo>
                  <a:close/>
                </a:path>
              </a:pathLst>
            </a:custGeom>
            <a:solidFill>
              <a:srgbClr val="FEFAF6">
                <a:alpha val="60000"/>
              </a:srgbClr>
            </a:solidFill>
          </p:spPr>
          <p:txBody>
            <a:bodyPr/>
            <a:lstStyle/>
            <a:p>
              <a:endParaRPr lang="en-US"/>
            </a:p>
          </p:txBody>
        </p:sp>
        <p:sp>
          <p:nvSpPr>
            <p:cNvPr id="6" name="TextBox 6"/>
            <p:cNvSpPr txBox="1"/>
            <p:nvPr/>
          </p:nvSpPr>
          <p:spPr>
            <a:xfrm>
              <a:off x="0" y="-66675"/>
              <a:ext cx="4310430" cy="2216627"/>
            </a:xfrm>
            <a:prstGeom prst="rect">
              <a:avLst/>
            </a:prstGeom>
          </p:spPr>
          <p:txBody>
            <a:bodyPr lIns="50800" tIns="50800" rIns="50800" bIns="50800" rtlCol="0" anchor="ctr"/>
            <a:lstStyle/>
            <a:p>
              <a:pPr algn="l">
                <a:lnSpc>
                  <a:spcPts val="4199"/>
                </a:lnSpc>
              </a:pPr>
              <a:endParaRPr/>
            </a:p>
          </p:txBody>
        </p:sp>
      </p:grpSp>
      <p:sp>
        <p:nvSpPr>
          <p:cNvPr id="7" name="TextBox 7"/>
          <p:cNvSpPr txBox="1"/>
          <p:nvPr/>
        </p:nvSpPr>
        <p:spPr>
          <a:xfrm>
            <a:off x="1343812" y="1744259"/>
            <a:ext cx="15735940" cy="7545706"/>
          </a:xfrm>
          <a:prstGeom prst="rect">
            <a:avLst/>
          </a:prstGeom>
        </p:spPr>
        <p:txBody>
          <a:bodyPr lIns="0" tIns="0" rIns="0" bIns="0" rtlCol="0" anchor="t">
            <a:spAutoFit/>
          </a:bodyPr>
          <a:lstStyle/>
          <a:p>
            <a:pPr algn="l">
              <a:lnSpc>
                <a:spcPts val="4619"/>
              </a:lnSpc>
            </a:pPr>
            <a:r>
              <a:rPr lang="en-US" sz="3299" b="1">
                <a:solidFill>
                  <a:srgbClr val="000000"/>
                </a:solidFill>
                <a:latin typeface="Roboto Bold"/>
                <a:ea typeface="Roboto Bold"/>
                <a:cs typeface="Roboto Bold"/>
                <a:sym typeface="Roboto Bold"/>
              </a:rPr>
              <a:t>Setting:</a:t>
            </a:r>
          </a:p>
          <a:p>
            <a:pPr marL="712462" lvl="1" indent="-356231" algn="l">
              <a:lnSpc>
                <a:spcPts val="4619"/>
              </a:lnSpc>
              <a:buFont typeface="Arial"/>
              <a:buChar char="•"/>
            </a:pPr>
            <a:r>
              <a:rPr lang="en-US" sz="3299">
                <a:solidFill>
                  <a:srgbClr val="000000"/>
                </a:solidFill>
                <a:latin typeface="Roboto"/>
                <a:ea typeface="Roboto"/>
                <a:cs typeface="Roboto"/>
                <a:sym typeface="Roboto"/>
              </a:rPr>
              <a:t>Same clinical situation. The patient is in active labor with increasing discomfort. The nurse recognizes that she may be interested in an epidural and prepares for that discussion before the anesthesiologist arrives.</a:t>
            </a:r>
          </a:p>
          <a:p>
            <a:pPr algn="l">
              <a:lnSpc>
                <a:spcPts val="4619"/>
              </a:lnSpc>
            </a:pPr>
            <a:endParaRPr lang="en-US" sz="3299">
              <a:solidFill>
                <a:srgbClr val="000000"/>
              </a:solidFill>
              <a:latin typeface="Roboto"/>
              <a:ea typeface="Roboto"/>
              <a:cs typeface="Roboto"/>
              <a:sym typeface="Roboto"/>
            </a:endParaRPr>
          </a:p>
          <a:p>
            <a:pPr algn="l">
              <a:lnSpc>
                <a:spcPts val="4619"/>
              </a:lnSpc>
            </a:pPr>
            <a:r>
              <a:rPr lang="en-US" sz="3299" b="1">
                <a:solidFill>
                  <a:srgbClr val="000000"/>
                </a:solidFill>
                <a:latin typeface="Roboto Bold"/>
                <a:ea typeface="Roboto Bold"/>
                <a:cs typeface="Roboto Bold"/>
                <a:sym typeface="Roboto Bold"/>
              </a:rPr>
              <a:t>Characters:</a:t>
            </a:r>
          </a:p>
          <a:p>
            <a:pPr marL="712462" lvl="1" indent="-356231" algn="l">
              <a:lnSpc>
                <a:spcPts val="4619"/>
              </a:lnSpc>
              <a:buFont typeface="Arial"/>
              <a:buChar char="•"/>
            </a:pPr>
            <a:r>
              <a:rPr lang="en-US" sz="3299" b="1">
                <a:solidFill>
                  <a:srgbClr val="000000"/>
                </a:solidFill>
                <a:latin typeface="Roboto Bold"/>
                <a:ea typeface="Roboto Bold"/>
                <a:cs typeface="Roboto Bold"/>
                <a:sym typeface="Roboto Bold"/>
              </a:rPr>
              <a:t>Patient:</a:t>
            </a:r>
            <a:r>
              <a:rPr lang="en-US" sz="3299">
                <a:solidFill>
                  <a:srgbClr val="000000"/>
                </a:solidFill>
                <a:latin typeface="Roboto"/>
                <a:ea typeface="Roboto"/>
                <a:cs typeface="Roboto"/>
                <a:sym typeface="Roboto"/>
              </a:rPr>
              <a:t> 29-year-old Black, Spanish-speaking woman named Sherice from the Dominican Republic, has Medicaid coverage for her health care.</a:t>
            </a:r>
          </a:p>
          <a:p>
            <a:pPr marL="712462" lvl="1" indent="-356231" algn="l">
              <a:lnSpc>
                <a:spcPts val="4619"/>
              </a:lnSpc>
              <a:buFont typeface="Arial"/>
              <a:buChar char="•"/>
            </a:pPr>
            <a:r>
              <a:rPr lang="en-US" sz="3299" b="1">
                <a:solidFill>
                  <a:srgbClr val="000000"/>
                </a:solidFill>
                <a:latin typeface="Roboto Bold"/>
                <a:ea typeface="Roboto Bold"/>
                <a:cs typeface="Roboto Bold"/>
                <a:sym typeface="Roboto Bold"/>
              </a:rPr>
              <a:t>Support Person</a:t>
            </a:r>
            <a:r>
              <a:rPr lang="en-US" sz="3299">
                <a:solidFill>
                  <a:srgbClr val="000000"/>
                </a:solidFill>
                <a:latin typeface="Roboto"/>
                <a:ea typeface="Roboto"/>
                <a:cs typeface="Roboto"/>
                <a:sym typeface="Roboto"/>
              </a:rPr>
              <a:t>:  Her cousin, who is also Spanish-speaking and who speaks limited English.</a:t>
            </a:r>
          </a:p>
          <a:p>
            <a:pPr marL="712462" lvl="1" indent="-356231" algn="l">
              <a:lnSpc>
                <a:spcPts val="4619"/>
              </a:lnSpc>
              <a:buFont typeface="Arial"/>
              <a:buChar char="•"/>
            </a:pPr>
            <a:r>
              <a:rPr lang="en-US" sz="3299" b="1">
                <a:solidFill>
                  <a:srgbClr val="000000"/>
                </a:solidFill>
                <a:latin typeface="Roboto Bold"/>
                <a:ea typeface="Roboto Bold"/>
                <a:cs typeface="Roboto Bold"/>
                <a:sym typeface="Roboto Bold"/>
              </a:rPr>
              <a:t>Nurse: </a:t>
            </a:r>
            <a:r>
              <a:rPr lang="en-US" sz="3299">
                <a:solidFill>
                  <a:srgbClr val="000000"/>
                </a:solidFill>
                <a:latin typeface="Roboto"/>
                <a:ea typeface="Roboto"/>
                <a:cs typeface="Roboto"/>
                <a:sym typeface="Roboto"/>
              </a:rPr>
              <a:t>English-speaking, does not speak Spanish.</a:t>
            </a:r>
          </a:p>
          <a:p>
            <a:pPr marL="712462" lvl="1" indent="-356231" algn="l">
              <a:lnSpc>
                <a:spcPts val="4619"/>
              </a:lnSpc>
              <a:buFont typeface="Arial"/>
              <a:buChar char="•"/>
            </a:pPr>
            <a:r>
              <a:rPr lang="en-US" sz="3299" b="1">
                <a:solidFill>
                  <a:srgbClr val="000000"/>
                </a:solidFill>
                <a:latin typeface="Roboto Bold"/>
                <a:ea typeface="Roboto Bold"/>
                <a:cs typeface="Roboto Bold"/>
                <a:sym typeface="Roboto Bold"/>
              </a:rPr>
              <a:t>Anesthesiologist: </a:t>
            </a:r>
            <a:r>
              <a:rPr lang="en-US" sz="3299">
                <a:solidFill>
                  <a:srgbClr val="000000"/>
                </a:solidFill>
                <a:latin typeface="Roboto"/>
                <a:ea typeface="Roboto"/>
                <a:cs typeface="Roboto"/>
                <a:sym typeface="Roboto"/>
              </a:rPr>
              <a:t>English-speaking, does not speak Spanish.</a:t>
            </a:r>
          </a:p>
          <a:p>
            <a:pPr marL="712462" lvl="1" indent="-356231" algn="l">
              <a:lnSpc>
                <a:spcPts val="4619"/>
              </a:lnSpc>
              <a:spcBef>
                <a:spcPct val="0"/>
              </a:spcBef>
              <a:buFont typeface="Arial"/>
              <a:buChar char="•"/>
            </a:pPr>
            <a:r>
              <a:rPr lang="en-US" sz="3299" b="1">
                <a:solidFill>
                  <a:srgbClr val="000000"/>
                </a:solidFill>
                <a:latin typeface="Roboto Bold"/>
                <a:ea typeface="Roboto Bold"/>
                <a:cs typeface="Roboto Bold"/>
                <a:sym typeface="Roboto Bold"/>
              </a:rPr>
              <a:t>Interpreter: </a:t>
            </a:r>
            <a:r>
              <a:rPr lang="en-US" sz="3299">
                <a:solidFill>
                  <a:srgbClr val="000000"/>
                </a:solidFill>
                <a:latin typeface="Roboto"/>
                <a:ea typeface="Roboto"/>
                <a:cs typeface="Roboto"/>
                <a:sym typeface="Roboto"/>
              </a:rPr>
              <a:t>Spanish and English-speaking. Accessed through video.</a:t>
            </a:r>
          </a:p>
        </p:txBody>
      </p:sp>
      <p:grpSp>
        <p:nvGrpSpPr>
          <p:cNvPr id="8" name="Group 8"/>
          <p:cNvGrpSpPr/>
          <p:nvPr/>
        </p:nvGrpSpPr>
        <p:grpSpPr>
          <a:xfrm>
            <a:off x="0" y="139868"/>
            <a:ext cx="6330376" cy="1150567"/>
            <a:chOff x="0" y="-19320"/>
            <a:chExt cx="1827975" cy="332241"/>
          </a:xfrm>
        </p:grpSpPr>
        <p:sp>
          <p:nvSpPr>
            <p:cNvPr id="9" name="Freeform 9"/>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10" name="TextBox 10"/>
            <p:cNvSpPr txBox="1"/>
            <p:nvPr/>
          </p:nvSpPr>
          <p:spPr>
            <a:xfrm>
              <a:off x="0" y="-19320"/>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INFORMED CONSENT: RESPECT</a:t>
              </a:r>
            </a:p>
          </p:txBody>
        </p:sp>
      </p:gr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4281879" y="3286927"/>
            <a:ext cx="10500110" cy="7000073"/>
            <a:chOff x="0" y="0"/>
            <a:chExt cx="14000147" cy="9333431"/>
          </a:xfrm>
        </p:grpSpPr>
        <p:sp>
          <p:nvSpPr>
            <p:cNvPr id="4" name="Freeform 4"/>
            <p:cNvSpPr/>
            <p:nvPr/>
          </p:nvSpPr>
          <p:spPr>
            <a:xfrm>
              <a:off x="0" y="0"/>
              <a:ext cx="14000147" cy="9333431"/>
            </a:xfrm>
            <a:custGeom>
              <a:avLst/>
              <a:gdLst/>
              <a:ahLst/>
              <a:cxnLst/>
              <a:rect l="l" t="t" r="r" b="b"/>
              <a:pathLst>
                <a:path w="14000147" h="9333431">
                  <a:moveTo>
                    <a:pt x="0" y="0"/>
                  </a:moveTo>
                  <a:lnTo>
                    <a:pt x="14000147" y="0"/>
                  </a:lnTo>
                  <a:lnTo>
                    <a:pt x="14000147" y="9333431"/>
                  </a:lnTo>
                  <a:lnTo>
                    <a:pt x="0" y="9333431"/>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6454708" y="7627701"/>
              <a:ext cx="2107924" cy="1193192"/>
              <a:chOff x="0" y="-36571"/>
              <a:chExt cx="380011" cy="215105"/>
            </a:xfrm>
          </p:grpSpPr>
          <p:sp>
            <p:nvSpPr>
              <p:cNvPr id="6" name="Freeform 6"/>
              <p:cNvSpPr/>
              <p:nvPr/>
            </p:nvSpPr>
            <p:spPr>
              <a:xfrm>
                <a:off x="0" y="0"/>
                <a:ext cx="380011" cy="167480"/>
              </a:xfrm>
              <a:custGeom>
                <a:avLst/>
                <a:gdLst/>
                <a:ahLst/>
                <a:cxnLst/>
                <a:rect l="l" t="t" r="r" b="b"/>
                <a:pathLst>
                  <a:path w="380011" h="167480">
                    <a:moveTo>
                      <a:pt x="83740" y="0"/>
                    </a:moveTo>
                    <a:lnTo>
                      <a:pt x="296271" y="0"/>
                    </a:lnTo>
                    <a:cubicBezTo>
                      <a:pt x="342519" y="0"/>
                      <a:pt x="380011" y="37492"/>
                      <a:pt x="380011" y="83740"/>
                    </a:cubicBezTo>
                    <a:lnTo>
                      <a:pt x="380011" y="83740"/>
                    </a:lnTo>
                    <a:cubicBezTo>
                      <a:pt x="380011" y="129988"/>
                      <a:pt x="342519" y="167480"/>
                      <a:pt x="296271"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B8F2E6"/>
                </a:solidFill>
                <a:prstDash val="solid"/>
                <a:round/>
              </a:ln>
            </p:spPr>
            <p:txBody>
              <a:bodyPr/>
              <a:lstStyle/>
              <a:p>
                <a:endParaRPr lang="en-US"/>
              </a:p>
            </p:txBody>
          </p:sp>
          <p:sp>
            <p:nvSpPr>
              <p:cNvPr id="7" name="TextBox 7"/>
              <p:cNvSpPr txBox="1"/>
              <p:nvPr/>
            </p:nvSpPr>
            <p:spPr>
              <a:xfrm>
                <a:off x="0" y="-36571"/>
                <a:ext cx="380011"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Patient</a:t>
                </a:r>
              </a:p>
            </p:txBody>
          </p:sp>
        </p:grpSp>
      </p:grpSp>
      <p:grpSp>
        <p:nvGrpSpPr>
          <p:cNvPr id="8" name="Group 8"/>
          <p:cNvGrpSpPr/>
          <p:nvPr/>
        </p:nvGrpSpPr>
        <p:grpSpPr>
          <a:xfrm>
            <a:off x="3510919" y="3100541"/>
            <a:ext cx="6791098" cy="7186459"/>
            <a:chOff x="0" y="0"/>
            <a:chExt cx="9054798" cy="9581946"/>
          </a:xfrm>
        </p:grpSpPr>
        <p:sp>
          <p:nvSpPr>
            <p:cNvPr id="9" name="Freeform 9"/>
            <p:cNvSpPr/>
            <p:nvPr/>
          </p:nvSpPr>
          <p:spPr>
            <a:xfrm>
              <a:off x="0" y="0"/>
              <a:ext cx="9054798" cy="9581946"/>
            </a:xfrm>
            <a:custGeom>
              <a:avLst/>
              <a:gdLst/>
              <a:ahLst/>
              <a:cxnLst/>
              <a:rect l="l" t="t" r="r" b="b"/>
              <a:pathLst>
                <a:path w="9054798" h="9581946">
                  <a:moveTo>
                    <a:pt x="0" y="0"/>
                  </a:moveTo>
                  <a:lnTo>
                    <a:pt x="9054798" y="0"/>
                  </a:lnTo>
                  <a:lnTo>
                    <a:pt x="9054798" y="9581946"/>
                  </a:lnTo>
                  <a:lnTo>
                    <a:pt x="0" y="9581946"/>
                  </a:lnTo>
                  <a:lnTo>
                    <a:pt x="0" y="0"/>
                  </a:lnTo>
                  <a:close/>
                </a:path>
              </a:pathLst>
            </a:custGeom>
            <a:blipFill>
              <a:blip r:embed="rId5"/>
              <a:stretch>
                <a:fillRect l="-58657"/>
              </a:stretch>
            </a:blipFill>
          </p:spPr>
          <p:txBody>
            <a:bodyPr/>
            <a:lstStyle/>
            <a:p>
              <a:endParaRPr lang="en-US"/>
            </a:p>
          </p:txBody>
        </p:sp>
        <p:grpSp>
          <p:nvGrpSpPr>
            <p:cNvPr id="10" name="Group 10"/>
            <p:cNvGrpSpPr/>
            <p:nvPr/>
          </p:nvGrpSpPr>
          <p:grpSpPr>
            <a:xfrm>
              <a:off x="1144574" y="8187443"/>
              <a:ext cx="2804115" cy="1088971"/>
              <a:chOff x="0" y="-28515"/>
              <a:chExt cx="553899" cy="215105"/>
            </a:xfrm>
          </p:grpSpPr>
          <p:sp>
            <p:nvSpPr>
              <p:cNvPr id="11" name="Freeform 11"/>
              <p:cNvSpPr/>
              <p:nvPr/>
            </p:nvSpPr>
            <p:spPr>
              <a:xfrm>
                <a:off x="0" y="0"/>
                <a:ext cx="553899" cy="167480"/>
              </a:xfrm>
              <a:custGeom>
                <a:avLst/>
                <a:gdLst/>
                <a:ahLst/>
                <a:cxnLst/>
                <a:rect l="l" t="t" r="r" b="b"/>
                <a:pathLst>
                  <a:path w="553899" h="167480">
                    <a:moveTo>
                      <a:pt x="83740" y="0"/>
                    </a:moveTo>
                    <a:lnTo>
                      <a:pt x="470159" y="0"/>
                    </a:lnTo>
                    <a:cubicBezTo>
                      <a:pt x="516408" y="0"/>
                      <a:pt x="553899" y="37492"/>
                      <a:pt x="553899" y="83740"/>
                    </a:cubicBezTo>
                    <a:lnTo>
                      <a:pt x="553899" y="83740"/>
                    </a:lnTo>
                    <a:cubicBezTo>
                      <a:pt x="553899" y="129988"/>
                      <a:pt x="516408" y="167480"/>
                      <a:pt x="470159"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F8A69F"/>
                </a:solidFill>
                <a:prstDash val="solid"/>
                <a:round/>
              </a:ln>
            </p:spPr>
            <p:txBody>
              <a:bodyPr/>
              <a:lstStyle/>
              <a:p>
                <a:endParaRPr lang="en-US"/>
              </a:p>
            </p:txBody>
          </p:sp>
          <p:sp>
            <p:nvSpPr>
              <p:cNvPr id="12" name="TextBox 12"/>
              <p:cNvSpPr txBox="1"/>
              <p:nvPr/>
            </p:nvSpPr>
            <p:spPr>
              <a:xfrm>
                <a:off x="0" y="-28515"/>
                <a:ext cx="553899"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Support Person</a:t>
                </a:r>
              </a:p>
            </p:txBody>
          </p:sp>
        </p:grpSp>
      </p:grpSp>
      <p:grpSp>
        <p:nvGrpSpPr>
          <p:cNvPr id="13" name="Group 13"/>
          <p:cNvGrpSpPr/>
          <p:nvPr/>
        </p:nvGrpSpPr>
        <p:grpSpPr>
          <a:xfrm>
            <a:off x="9758366" y="9686"/>
            <a:ext cx="6975621" cy="1602679"/>
            <a:chOff x="0" y="-29251"/>
            <a:chExt cx="1837201" cy="422105"/>
          </a:xfrm>
        </p:grpSpPr>
        <p:sp>
          <p:nvSpPr>
            <p:cNvPr id="14" name="Freeform 14"/>
            <p:cNvSpPr/>
            <p:nvPr/>
          </p:nvSpPr>
          <p:spPr>
            <a:xfrm>
              <a:off x="0" y="0"/>
              <a:ext cx="1837201" cy="364955"/>
            </a:xfrm>
            <a:custGeom>
              <a:avLst/>
              <a:gdLst/>
              <a:ahLst/>
              <a:cxnLst/>
              <a:rect l="l" t="t" r="r" b="b"/>
              <a:pathLst>
                <a:path w="1837201" h="364955">
                  <a:moveTo>
                    <a:pt x="56603" y="0"/>
                  </a:moveTo>
                  <a:lnTo>
                    <a:pt x="1780598" y="0"/>
                  </a:lnTo>
                  <a:cubicBezTo>
                    <a:pt x="1795610" y="0"/>
                    <a:pt x="1810007" y="5963"/>
                    <a:pt x="1820622" y="16579"/>
                  </a:cubicBezTo>
                  <a:cubicBezTo>
                    <a:pt x="1831237" y="27194"/>
                    <a:pt x="1837201" y="41591"/>
                    <a:pt x="1837201" y="56603"/>
                  </a:cubicBezTo>
                  <a:lnTo>
                    <a:pt x="1837201" y="308352"/>
                  </a:lnTo>
                  <a:cubicBezTo>
                    <a:pt x="1837201" y="323364"/>
                    <a:pt x="1831237" y="337761"/>
                    <a:pt x="1820622" y="348376"/>
                  </a:cubicBezTo>
                  <a:cubicBezTo>
                    <a:pt x="1810007" y="358991"/>
                    <a:pt x="1795610" y="364955"/>
                    <a:pt x="1780598" y="364955"/>
                  </a:cubicBezTo>
                  <a:lnTo>
                    <a:pt x="56603" y="364955"/>
                  </a:lnTo>
                  <a:cubicBezTo>
                    <a:pt x="41591" y="364955"/>
                    <a:pt x="27194" y="358991"/>
                    <a:pt x="16579" y="348376"/>
                  </a:cubicBezTo>
                  <a:cubicBezTo>
                    <a:pt x="5963" y="337761"/>
                    <a:pt x="0" y="323364"/>
                    <a:pt x="0" y="308352"/>
                  </a:cubicBezTo>
                  <a:lnTo>
                    <a:pt x="0" y="56603"/>
                  </a:lnTo>
                  <a:cubicBezTo>
                    <a:pt x="0" y="41591"/>
                    <a:pt x="5963" y="27194"/>
                    <a:pt x="16579" y="16579"/>
                  </a:cubicBezTo>
                  <a:cubicBezTo>
                    <a:pt x="27194" y="5963"/>
                    <a:pt x="41591" y="0"/>
                    <a:pt x="56603" y="0"/>
                  </a:cubicBezTo>
                  <a:close/>
                </a:path>
              </a:pathLst>
            </a:custGeom>
            <a:solidFill>
              <a:srgbClr val="FEFAF6"/>
            </a:solidFill>
            <a:ln w="66675" cap="rnd">
              <a:solidFill>
                <a:srgbClr val="AED9E0"/>
              </a:solidFill>
              <a:prstDash val="solid"/>
              <a:round/>
            </a:ln>
          </p:spPr>
          <p:txBody>
            <a:bodyPr/>
            <a:lstStyle/>
            <a:p>
              <a:endParaRPr lang="en-US"/>
            </a:p>
          </p:txBody>
        </p:sp>
        <p:sp>
          <p:nvSpPr>
            <p:cNvPr id="15" name="TextBox 15"/>
            <p:cNvSpPr txBox="1"/>
            <p:nvPr/>
          </p:nvSpPr>
          <p:spPr>
            <a:xfrm>
              <a:off x="0" y="-29251"/>
              <a:ext cx="1837201" cy="42210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Hi, I can see things are getting more intense. You’re doing an amazing job. I want to check in with you. Have you thought more about pain options like an epidural?</a:t>
              </a:r>
            </a:p>
          </p:txBody>
        </p:sp>
      </p:grpSp>
      <p:grpSp>
        <p:nvGrpSpPr>
          <p:cNvPr id="16" name="Group 16"/>
          <p:cNvGrpSpPr/>
          <p:nvPr/>
        </p:nvGrpSpPr>
        <p:grpSpPr>
          <a:xfrm>
            <a:off x="11614367" y="2343150"/>
            <a:ext cx="8928685" cy="10923098"/>
            <a:chOff x="0" y="0"/>
            <a:chExt cx="11904914" cy="14564130"/>
          </a:xfrm>
        </p:grpSpPr>
        <p:sp>
          <p:nvSpPr>
            <p:cNvPr id="17" name="Freeform 17"/>
            <p:cNvSpPr/>
            <p:nvPr/>
          </p:nvSpPr>
          <p:spPr>
            <a:xfrm>
              <a:off x="150957" y="0"/>
              <a:ext cx="11753957" cy="14564130"/>
            </a:xfrm>
            <a:custGeom>
              <a:avLst/>
              <a:gdLst/>
              <a:ahLst/>
              <a:cxnLst/>
              <a:rect l="l" t="t" r="r" b="b"/>
              <a:pathLst>
                <a:path w="11753957" h="14564130">
                  <a:moveTo>
                    <a:pt x="0" y="0"/>
                  </a:moveTo>
                  <a:lnTo>
                    <a:pt x="11753958" y="0"/>
                  </a:lnTo>
                  <a:lnTo>
                    <a:pt x="11753958" y="14564130"/>
                  </a:lnTo>
                  <a:lnTo>
                    <a:pt x="0" y="14564130"/>
                  </a:lnTo>
                  <a:lnTo>
                    <a:pt x="0" y="0"/>
                  </a:lnTo>
                  <a:close/>
                </a:path>
              </a:pathLst>
            </a:custGeom>
            <a:blipFill>
              <a:blip r:embed="rId6"/>
              <a:stretch>
                <a:fillRect l="-24194"/>
              </a:stretch>
            </a:blipFill>
          </p:spPr>
          <p:txBody>
            <a:bodyPr/>
            <a:lstStyle/>
            <a:p>
              <a:endParaRPr lang="en-US"/>
            </a:p>
          </p:txBody>
        </p:sp>
        <p:grpSp>
          <p:nvGrpSpPr>
            <p:cNvPr id="18" name="Group 18"/>
            <p:cNvGrpSpPr/>
            <p:nvPr/>
          </p:nvGrpSpPr>
          <p:grpSpPr>
            <a:xfrm>
              <a:off x="0" y="9088930"/>
              <a:ext cx="2658917" cy="1088971"/>
              <a:chOff x="0" y="-25954"/>
              <a:chExt cx="525218" cy="215105"/>
            </a:xfrm>
          </p:grpSpPr>
          <p:sp>
            <p:nvSpPr>
              <p:cNvPr id="19" name="Freeform 19"/>
              <p:cNvSpPr/>
              <p:nvPr/>
            </p:nvSpPr>
            <p:spPr>
              <a:xfrm>
                <a:off x="0" y="0"/>
                <a:ext cx="525218" cy="167480"/>
              </a:xfrm>
              <a:custGeom>
                <a:avLst/>
                <a:gdLst/>
                <a:ahLst/>
                <a:cxnLst/>
                <a:rect l="l" t="t" r="r" b="b"/>
                <a:pathLst>
                  <a:path w="525218" h="167480">
                    <a:moveTo>
                      <a:pt x="83740" y="0"/>
                    </a:moveTo>
                    <a:lnTo>
                      <a:pt x="441478" y="0"/>
                    </a:lnTo>
                    <a:cubicBezTo>
                      <a:pt x="487726" y="0"/>
                      <a:pt x="525218" y="37492"/>
                      <a:pt x="525218" y="83740"/>
                    </a:cubicBezTo>
                    <a:lnTo>
                      <a:pt x="525218" y="83740"/>
                    </a:lnTo>
                    <a:cubicBezTo>
                      <a:pt x="525218" y="129988"/>
                      <a:pt x="487726" y="167480"/>
                      <a:pt x="441478"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AED9E0"/>
                </a:solidFill>
                <a:prstDash val="solid"/>
                <a:round/>
              </a:ln>
            </p:spPr>
            <p:txBody>
              <a:bodyPr/>
              <a:lstStyle/>
              <a:p>
                <a:endParaRPr lang="en-US"/>
              </a:p>
            </p:txBody>
          </p:sp>
          <p:sp>
            <p:nvSpPr>
              <p:cNvPr id="20" name="TextBox 20"/>
              <p:cNvSpPr txBox="1"/>
              <p:nvPr/>
            </p:nvSpPr>
            <p:spPr>
              <a:xfrm>
                <a:off x="0" y="-25954"/>
                <a:ext cx="525218" cy="215105"/>
              </a:xfrm>
              <a:prstGeom prst="rect">
                <a:avLst/>
              </a:prstGeom>
            </p:spPr>
            <p:txBody>
              <a:bodyPr lIns="50800" tIns="50800" rIns="50800" bIns="50800" rtlCol="0" anchor="ctr"/>
              <a:lstStyle/>
              <a:p>
                <a:pPr algn="ctr">
                  <a:lnSpc>
                    <a:spcPts val="2659"/>
                  </a:lnSpc>
                </a:pPr>
                <a:r>
                  <a:rPr lang="en-US" sz="1899">
                    <a:solidFill>
                      <a:srgbClr val="000000"/>
                    </a:solidFill>
                    <a:latin typeface="Roboto"/>
                    <a:ea typeface="Roboto"/>
                    <a:cs typeface="Roboto"/>
                    <a:sym typeface="Roboto"/>
                  </a:rPr>
                  <a:t>Nurse</a:t>
                </a:r>
              </a:p>
            </p:txBody>
          </p:sp>
        </p:grpSp>
      </p:grpSp>
      <p:grpSp>
        <p:nvGrpSpPr>
          <p:cNvPr id="21" name="Group 21"/>
          <p:cNvGrpSpPr/>
          <p:nvPr/>
        </p:nvGrpSpPr>
        <p:grpSpPr>
          <a:xfrm>
            <a:off x="9851747" y="1436663"/>
            <a:ext cx="6745576" cy="2438554"/>
            <a:chOff x="0" y="0"/>
            <a:chExt cx="8994102" cy="3251404"/>
          </a:xfrm>
        </p:grpSpPr>
        <p:sp>
          <p:nvSpPr>
            <p:cNvPr id="22" name="AutoShape 22"/>
            <p:cNvSpPr/>
            <p:nvPr/>
          </p:nvSpPr>
          <p:spPr>
            <a:xfrm>
              <a:off x="6464449" y="0"/>
              <a:ext cx="0" cy="956899"/>
            </a:xfrm>
            <a:prstGeom prst="line">
              <a:avLst/>
            </a:prstGeom>
            <a:ln w="76200" cap="flat">
              <a:solidFill>
                <a:srgbClr val="AED9E0"/>
              </a:solidFill>
              <a:prstDash val="solid"/>
              <a:headEnd type="none" w="sm" len="sm"/>
              <a:tailEnd type="none" w="sm" len="sm"/>
            </a:ln>
          </p:spPr>
          <p:txBody>
            <a:bodyPr/>
            <a:lstStyle/>
            <a:p>
              <a:endParaRPr lang="en-US"/>
            </a:p>
          </p:txBody>
        </p:sp>
        <p:sp>
          <p:nvSpPr>
            <p:cNvPr id="23" name="AutoShape 23"/>
            <p:cNvSpPr/>
            <p:nvPr/>
          </p:nvSpPr>
          <p:spPr>
            <a:xfrm>
              <a:off x="5484501" y="2577489"/>
              <a:ext cx="930336" cy="673915"/>
            </a:xfrm>
            <a:prstGeom prst="line">
              <a:avLst/>
            </a:prstGeom>
            <a:ln w="76200" cap="rnd">
              <a:solidFill>
                <a:srgbClr val="AED9E0"/>
              </a:solidFill>
              <a:prstDash val="solid"/>
              <a:headEnd type="none" w="sm" len="sm"/>
              <a:tailEnd type="none" w="sm" len="sm"/>
            </a:ln>
          </p:spPr>
          <p:txBody>
            <a:bodyPr/>
            <a:lstStyle/>
            <a:p>
              <a:endParaRPr lang="en-US"/>
            </a:p>
          </p:txBody>
        </p:sp>
        <p:grpSp>
          <p:nvGrpSpPr>
            <p:cNvPr id="24" name="Group 24"/>
            <p:cNvGrpSpPr/>
            <p:nvPr/>
          </p:nvGrpSpPr>
          <p:grpSpPr>
            <a:xfrm>
              <a:off x="0" y="620152"/>
              <a:ext cx="8994102" cy="2175381"/>
              <a:chOff x="0" y="-33961"/>
              <a:chExt cx="1776613" cy="429705"/>
            </a:xfrm>
          </p:grpSpPr>
          <p:sp>
            <p:nvSpPr>
              <p:cNvPr id="25" name="Freeform 25"/>
              <p:cNvSpPr/>
              <p:nvPr/>
            </p:nvSpPr>
            <p:spPr>
              <a:xfrm>
                <a:off x="0" y="0"/>
                <a:ext cx="1776613" cy="372555"/>
              </a:xfrm>
              <a:custGeom>
                <a:avLst/>
                <a:gdLst/>
                <a:ahLst/>
                <a:cxnLst/>
                <a:rect l="l" t="t" r="r" b="b"/>
                <a:pathLst>
                  <a:path w="1776613" h="372555">
                    <a:moveTo>
                      <a:pt x="58533" y="0"/>
                    </a:moveTo>
                    <a:lnTo>
                      <a:pt x="1718080" y="0"/>
                    </a:lnTo>
                    <a:cubicBezTo>
                      <a:pt x="1733604" y="0"/>
                      <a:pt x="1748492" y="6167"/>
                      <a:pt x="1759469" y="17144"/>
                    </a:cubicBezTo>
                    <a:cubicBezTo>
                      <a:pt x="1770446" y="28121"/>
                      <a:pt x="1776613" y="43009"/>
                      <a:pt x="1776613" y="58533"/>
                    </a:cubicBezTo>
                    <a:lnTo>
                      <a:pt x="1776613" y="314022"/>
                    </a:lnTo>
                    <a:cubicBezTo>
                      <a:pt x="1776613" y="346349"/>
                      <a:pt x="1750407" y="372555"/>
                      <a:pt x="1718080" y="372555"/>
                    </a:cubicBezTo>
                    <a:lnTo>
                      <a:pt x="58533" y="372555"/>
                    </a:lnTo>
                    <a:cubicBezTo>
                      <a:pt x="43009" y="372555"/>
                      <a:pt x="28121" y="366388"/>
                      <a:pt x="17144" y="355411"/>
                    </a:cubicBezTo>
                    <a:cubicBezTo>
                      <a:pt x="6167" y="344434"/>
                      <a:pt x="0" y="329546"/>
                      <a:pt x="0" y="314022"/>
                    </a:cubicBezTo>
                    <a:lnTo>
                      <a:pt x="0" y="58533"/>
                    </a:lnTo>
                    <a:cubicBezTo>
                      <a:pt x="0" y="43009"/>
                      <a:pt x="6167" y="28121"/>
                      <a:pt x="17144" y="17144"/>
                    </a:cubicBezTo>
                    <a:cubicBezTo>
                      <a:pt x="28121" y="6167"/>
                      <a:pt x="43009" y="0"/>
                      <a:pt x="58533" y="0"/>
                    </a:cubicBezTo>
                    <a:close/>
                  </a:path>
                </a:pathLst>
              </a:custGeom>
              <a:solidFill>
                <a:srgbClr val="FEFAF6"/>
              </a:solidFill>
              <a:ln w="66675" cap="rnd">
                <a:solidFill>
                  <a:srgbClr val="AED9E0"/>
                </a:solidFill>
                <a:prstDash val="solid"/>
                <a:round/>
              </a:ln>
            </p:spPr>
            <p:txBody>
              <a:bodyPr/>
              <a:lstStyle/>
              <a:p>
                <a:endParaRPr lang="en-US"/>
              </a:p>
            </p:txBody>
          </p:sp>
          <p:sp>
            <p:nvSpPr>
              <p:cNvPr id="26" name="TextBox 26"/>
              <p:cNvSpPr txBox="1"/>
              <p:nvPr/>
            </p:nvSpPr>
            <p:spPr>
              <a:xfrm>
                <a:off x="0" y="-33961"/>
                <a:ext cx="1776613" cy="42970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I’m so glad you said that. That’s completely normal. Let me walk through the basics, and then the anesthesia doctor can answer more when they come, okay?</a:t>
                </a:r>
              </a:p>
            </p:txBody>
          </p:sp>
        </p:grpSp>
      </p:grpSp>
      <p:grpSp>
        <p:nvGrpSpPr>
          <p:cNvPr id="27" name="Group 27"/>
          <p:cNvGrpSpPr/>
          <p:nvPr/>
        </p:nvGrpSpPr>
        <p:grpSpPr>
          <a:xfrm>
            <a:off x="7637368" y="3591311"/>
            <a:ext cx="3013264" cy="3162269"/>
            <a:chOff x="0" y="0"/>
            <a:chExt cx="4017685" cy="4216358"/>
          </a:xfrm>
        </p:grpSpPr>
        <p:grpSp>
          <p:nvGrpSpPr>
            <p:cNvPr id="28" name="Group 28"/>
            <p:cNvGrpSpPr/>
            <p:nvPr/>
          </p:nvGrpSpPr>
          <p:grpSpPr>
            <a:xfrm>
              <a:off x="0" y="0"/>
              <a:ext cx="4017685" cy="4025720"/>
              <a:chOff x="0" y="0"/>
              <a:chExt cx="6350000" cy="6362700"/>
            </a:xfrm>
          </p:grpSpPr>
          <p:sp>
            <p:nvSpPr>
              <p:cNvPr id="29" name="Freeform 29"/>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30" name="Group 30"/>
            <p:cNvGrpSpPr/>
            <p:nvPr/>
          </p:nvGrpSpPr>
          <p:grpSpPr>
            <a:xfrm>
              <a:off x="487648" y="3222948"/>
              <a:ext cx="3042389" cy="993410"/>
              <a:chOff x="0" y="-28575"/>
              <a:chExt cx="859378" cy="280606"/>
            </a:xfrm>
          </p:grpSpPr>
          <p:sp>
            <p:nvSpPr>
              <p:cNvPr id="31" name="Freeform 31"/>
              <p:cNvSpPr/>
              <p:nvPr/>
            </p:nvSpPr>
            <p:spPr>
              <a:xfrm>
                <a:off x="0" y="0"/>
                <a:ext cx="859378" cy="223456"/>
              </a:xfrm>
              <a:custGeom>
                <a:avLst/>
                <a:gdLst/>
                <a:ahLst/>
                <a:cxnLst/>
                <a:rect l="l" t="t" r="r" b="b"/>
                <a:pathLst>
                  <a:path w="859378" h="223456">
                    <a:moveTo>
                      <a:pt x="111728" y="0"/>
                    </a:moveTo>
                    <a:lnTo>
                      <a:pt x="747650" y="0"/>
                    </a:lnTo>
                    <a:cubicBezTo>
                      <a:pt x="809355" y="0"/>
                      <a:pt x="859378" y="50022"/>
                      <a:pt x="859378" y="111728"/>
                    </a:cubicBezTo>
                    <a:lnTo>
                      <a:pt x="859378" y="111728"/>
                    </a:lnTo>
                    <a:cubicBezTo>
                      <a:pt x="859378" y="141360"/>
                      <a:pt x="847606" y="169779"/>
                      <a:pt x="826653" y="190732"/>
                    </a:cubicBezTo>
                    <a:cubicBezTo>
                      <a:pt x="805700" y="211685"/>
                      <a:pt x="777282" y="223456"/>
                      <a:pt x="747650" y="223456"/>
                    </a:cubicBezTo>
                    <a:lnTo>
                      <a:pt x="111728" y="223456"/>
                    </a:lnTo>
                    <a:cubicBezTo>
                      <a:pt x="50022" y="223456"/>
                      <a:pt x="0" y="173434"/>
                      <a:pt x="0" y="111728"/>
                    </a:cubicBezTo>
                    <a:lnTo>
                      <a:pt x="0" y="111728"/>
                    </a:lnTo>
                    <a:cubicBezTo>
                      <a:pt x="0" y="50022"/>
                      <a:pt x="50022" y="0"/>
                      <a:pt x="111728" y="0"/>
                    </a:cubicBezTo>
                    <a:close/>
                  </a:path>
                </a:pathLst>
              </a:custGeom>
              <a:solidFill>
                <a:srgbClr val="FEFAF6"/>
              </a:solidFill>
              <a:ln w="66675" cap="rnd">
                <a:solidFill>
                  <a:srgbClr val="FAF3DD"/>
                </a:solidFill>
                <a:prstDash val="solid"/>
                <a:round/>
              </a:ln>
            </p:spPr>
            <p:txBody>
              <a:bodyPr/>
              <a:lstStyle/>
              <a:p>
                <a:endParaRPr lang="en-US"/>
              </a:p>
            </p:txBody>
          </p:sp>
          <p:sp>
            <p:nvSpPr>
              <p:cNvPr id="32" name="TextBox 32"/>
              <p:cNvSpPr txBox="1"/>
              <p:nvPr/>
            </p:nvSpPr>
            <p:spPr>
              <a:xfrm>
                <a:off x="0" y="-28575"/>
                <a:ext cx="859378" cy="280606"/>
              </a:xfrm>
              <a:prstGeom prst="rect">
                <a:avLst/>
              </a:prstGeom>
            </p:spPr>
            <p:txBody>
              <a:bodyPr lIns="35525" tIns="35525" rIns="35525" bIns="35525" rtlCol="0" anchor="ctr"/>
              <a:lstStyle/>
              <a:p>
                <a:pPr algn="ctr">
                  <a:lnSpc>
                    <a:spcPts val="2800"/>
                  </a:lnSpc>
                </a:pPr>
                <a:r>
                  <a:rPr lang="en-US" sz="2000">
                    <a:solidFill>
                      <a:srgbClr val="000000"/>
                    </a:solidFill>
                    <a:latin typeface="Roboto"/>
                    <a:ea typeface="Roboto"/>
                    <a:cs typeface="Roboto"/>
                    <a:sym typeface="Roboto"/>
                  </a:rPr>
                  <a:t>Video Interpreter</a:t>
                </a:r>
              </a:p>
            </p:txBody>
          </p:sp>
        </p:grpSp>
      </p:grpSp>
      <p:grpSp>
        <p:nvGrpSpPr>
          <p:cNvPr id="33" name="Group 33"/>
          <p:cNvGrpSpPr/>
          <p:nvPr/>
        </p:nvGrpSpPr>
        <p:grpSpPr>
          <a:xfrm>
            <a:off x="600772" y="2429025"/>
            <a:ext cx="1840398" cy="1544875"/>
            <a:chOff x="0" y="0"/>
            <a:chExt cx="2453864" cy="2059832"/>
          </a:xfrm>
        </p:grpSpPr>
        <p:sp>
          <p:nvSpPr>
            <p:cNvPr id="34" name="AutoShape 34"/>
            <p:cNvSpPr/>
            <p:nvPr/>
          </p:nvSpPr>
          <p:spPr>
            <a:xfrm>
              <a:off x="608670" y="0"/>
              <a:ext cx="0" cy="956899"/>
            </a:xfrm>
            <a:prstGeom prst="line">
              <a:avLst/>
            </a:prstGeom>
            <a:ln w="76200" cap="flat">
              <a:solidFill>
                <a:srgbClr val="B8F2E6"/>
              </a:solidFill>
              <a:prstDash val="solid"/>
              <a:headEnd type="none" w="sm" len="sm"/>
              <a:tailEnd type="none" w="sm" len="sm"/>
            </a:ln>
          </p:spPr>
          <p:txBody>
            <a:bodyPr/>
            <a:lstStyle/>
            <a:p>
              <a:endParaRPr lang="en-US"/>
            </a:p>
          </p:txBody>
        </p:sp>
        <p:sp>
          <p:nvSpPr>
            <p:cNvPr id="35" name="AutoShape 35"/>
            <p:cNvSpPr/>
            <p:nvPr/>
          </p:nvSpPr>
          <p:spPr>
            <a:xfrm>
              <a:off x="1247115" y="1627276"/>
              <a:ext cx="749209" cy="432556"/>
            </a:xfrm>
            <a:prstGeom prst="line">
              <a:avLst/>
            </a:prstGeom>
            <a:ln w="76200" cap="rnd">
              <a:solidFill>
                <a:srgbClr val="B8F2E6"/>
              </a:solidFill>
              <a:prstDash val="solid"/>
              <a:headEnd type="none" w="sm" len="sm"/>
              <a:tailEnd type="none" w="sm" len="sm"/>
            </a:ln>
          </p:spPr>
          <p:txBody>
            <a:bodyPr/>
            <a:lstStyle/>
            <a:p>
              <a:endParaRPr lang="en-US"/>
            </a:p>
          </p:txBody>
        </p:sp>
        <p:grpSp>
          <p:nvGrpSpPr>
            <p:cNvPr id="36" name="Group 36"/>
            <p:cNvGrpSpPr/>
            <p:nvPr/>
          </p:nvGrpSpPr>
          <p:grpSpPr>
            <a:xfrm>
              <a:off x="0" y="544893"/>
              <a:ext cx="2453864" cy="1346829"/>
              <a:chOff x="0" y="-28575"/>
              <a:chExt cx="484714" cy="266041"/>
            </a:xfrm>
          </p:grpSpPr>
          <p:sp>
            <p:nvSpPr>
              <p:cNvPr id="37" name="Freeform 37"/>
              <p:cNvSpPr/>
              <p:nvPr/>
            </p:nvSpPr>
            <p:spPr>
              <a:xfrm>
                <a:off x="0" y="0"/>
                <a:ext cx="484714" cy="208891"/>
              </a:xfrm>
              <a:custGeom>
                <a:avLst/>
                <a:gdLst/>
                <a:ahLst/>
                <a:cxnLst/>
                <a:rect l="l" t="t" r="r" b="b"/>
                <a:pathLst>
                  <a:path w="484714" h="208891">
                    <a:moveTo>
                      <a:pt x="104445" y="0"/>
                    </a:moveTo>
                    <a:lnTo>
                      <a:pt x="380269" y="0"/>
                    </a:lnTo>
                    <a:cubicBezTo>
                      <a:pt x="407969" y="0"/>
                      <a:pt x="434535" y="11004"/>
                      <a:pt x="454123" y="30591"/>
                    </a:cubicBezTo>
                    <a:cubicBezTo>
                      <a:pt x="473710" y="50179"/>
                      <a:pt x="484714" y="76745"/>
                      <a:pt x="484714" y="104445"/>
                    </a:cubicBezTo>
                    <a:lnTo>
                      <a:pt x="484714" y="104445"/>
                    </a:lnTo>
                    <a:cubicBezTo>
                      <a:pt x="484714" y="132146"/>
                      <a:pt x="473710" y="158712"/>
                      <a:pt x="454123" y="178299"/>
                    </a:cubicBezTo>
                    <a:cubicBezTo>
                      <a:pt x="434535" y="197887"/>
                      <a:pt x="407969" y="208891"/>
                      <a:pt x="380269" y="208891"/>
                    </a:cubicBezTo>
                    <a:lnTo>
                      <a:pt x="104445" y="208891"/>
                    </a:lnTo>
                    <a:cubicBezTo>
                      <a:pt x="76745" y="208891"/>
                      <a:pt x="50179" y="197887"/>
                      <a:pt x="30591" y="178299"/>
                    </a:cubicBezTo>
                    <a:cubicBezTo>
                      <a:pt x="11004" y="158712"/>
                      <a:pt x="0" y="132146"/>
                      <a:pt x="0" y="104445"/>
                    </a:cubicBezTo>
                    <a:lnTo>
                      <a:pt x="0" y="104445"/>
                    </a:lnTo>
                    <a:cubicBezTo>
                      <a:pt x="0" y="76745"/>
                      <a:pt x="11004" y="50179"/>
                      <a:pt x="30591" y="30591"/>
                    </a:cubicBezTo>
                    <a:cubicBezTo>
                      <a:pt x="50179" y="11004"/>
                      <a:pt x="76745" y="0"/>
                      <a:pt x="104445" y="0"/>
                    </a:cubicBezTo>
                    <a:close/>
                  </a:path>
                </a:pathLst>
              </a:custGeom>
              <a:solidFill>
                <a:srgbClr val="FEFAF6"/>
              </a:solidFill>
              <a:ln w="66675" cap="rnd">
                <a:solidFill>
                  <a:srgbClr val="B8F2E6"/>
                </a:solidFill>
                <a:prstDash val="solid"/>
                <a:round/>
              </a:ln>
            </p:spPr>
            <p:txBody>
              <a:bodyPr/>
              <a:lstStyle/>
              <a:p>
                <a:endParaRPr lang="en-US"/>
              </a:p>
            </p:txBody>
          </p:sp>
          <p:sp>
            <p:nvSpPr>
              <p:cNvPr id="38" name="TextBox 38"/>
              <p:cNvSpPr txBox="1"/>
              <p:nvPr/>
            </p:nvSpPr>
            <p:spPr>
              <a:xfrm>
                <a:off x="0" y="-28575"/>
                <a:ext cx="484714" cy="266041"/>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Okay.</a:t>
                </a:r>
              </a:p>
            </p:txBody>
          </p:sp>
        </p:grpSp>
      </p:grpSp>
      <p:grpSp>
        <p:nvGrpSpPr>
          <p:cNvPr id="39" name="Group 39"/>
          <p:cNvGrpSpPr/>
          <p:nvPr/>
        </p:nvGrpSpPr>
        <p:grpSpPr>
          <a:xfrm>
            <a:off x="148125" y="1230746"/>
            <a:ext cx="4586091" cy="1498454"/>
            <a:chOff x="0" y="-27820"/>
            <a:chExt cx="1207859" cy="394655"/>
          </a:xfrm>
        </p:grpSpPr>
        <p:sp>
          <p:nvSpPr>
            <p:cNvPr id="40" name="Freeform 40"/>
            <p:cNvSpPr/>
            <p:nvPr/>
          </p:nvSpPr>
          <p:spPr>
            <a:xfrm>
              <a:off x="0" y="0"/>
              <a:ext cx="1207859" cy="337505"/>
            </a:xfrm>
            <a:custGeom>
              <a:avLst/>
              <a:gdLst/>
              <a:ahLst/>
              <a:cxnLst/>
              <a:rect l="l" t="t" r="r" b="b"/>
              <a:pathLst>
                <a:path w="1207859" h="337505">
                  <a:moveTo>
                    <a:pt x="86095" y="0"/>
                  </a:moveTo>
                  <a:lnTo>
                    <a:pt x="1121765" y="0"/>
                  </a:lnTo>
                  <a:cubicBezTo>
                    <a:pt x="1144598" y="0"/>
                    <a:pt x="1166497" y="9071"/>
                    <a:pt x="1182643" y="25217"/>
                  </a:cubicBezTo>
                  <a:cubicBezTo>
                    <a:pt x="1198789" y="41362"/>
                    <a:pt x="1207859" y="63261"/>
                    <a:pt x="1207859" y="86095"/>
                  </a:cubicBezTo>
                  <a:lnTo>
                    <a:pt x="1207859" y="251410"/>
                  </a:lnTo>
                  <a:cubicBezTo>
                    <a:pt x="1207859" y="274244"/>
                    <a:pt x="1198789" y="296142"/>
                    <a:pt x="1182643" y="312288"/>
                  </a:cubicBezTo>
                  <a:cubicBezTo>
                    <a:pt x="1166497" y="328434"/>
                    <a:pt x="1144598" y="337505"/>
                    <a:pt x="1121765" y="337505"/>
                  </a:cubicBezTo>
                  <a:lnTo>
                    <a:pt x="86095" y="337505"/>
                  </a:lnTo>
                  <a:cubicBezTo>
                    <a:pt x="38546" y="337505"/>
                    <a:pt x="0" y="298959"/>
                    <a:pt x="0" y="251410"/>
                  </a:cubicBezTo>
                  <a:lnTo>
                    <a:pt x="0" y="86095"/>
                  </a:lnTo>
                  <a:cubicBezTo>
                    <a:pt x="0" y="63261"/>
                    <a:pt x="9071" y="41362"/>
                    <a:pt x="25217" y="25217"/>
                  </a:cubicBezTo>
                  <a:cubicBezTo>
                    <a:pt x="41362" y="9071"/>
                    <a:pt x="63261" y="0"/>
                    <a:pt x="86095" y="0"/>
                  </a:cubicBezTo>
                  <a:close/>
                </a:path>
              </a:pathLst>
            </a:custGeom>
            <a:solidFill>
              <a:srgbClr val="FEFAF6"/>
            </a:solidFill>
            <a:ln w="66675" cap="rnd">
              <a:solidFill>
                <a:srgbClr val="B8F2E6"/>
              </a:solidFill>
              <a:prstDash val="solid"/>
              <a:round/>
            </a:ln>
          </p:spPr>
          <p:txBody>
            <a:bodyPr/>
            <a:lstStyle/>
            <a:p>
              <a:endParaRPr lang="en-US"/>
            </a:p>
          </p:txBody>
        </p:sp>
        <p:sp>
          <p:nvSpPr>
            <p:cNvPr id="41" name="TextBox 41"/>
            <p:cNvSpPr txBox="1"/>
            <p:nvPr/>
          </p:nvSpPr>
          <p:spPr>
            <a:xfrm>
              <a:off x="0" y="-27820"/>
              <a:ext cx="120785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Yes… I think I want it. But I’m scared. I don’t know everything about it.</a:t>
              </a:r>
            </a:p>
          </p:txBody>
        </p:sp>
      </p:grpSp>
      <p:grpSp>
        <p:nvGrpSpPr>
          <p:cNvPr id="42" name="Group 42"/>
          <p:cNvGrpSpPr/>
          <p:nvPr/>
        </p:nvGrpSpPr>
        <p:grpSpPr>
          <a:xfrm>
            <a:off x="0" y="112247"/>
            <a:ext cx="6330376" cy="1150567"/>
            <a:chOff x="0" y="-27296"/>
            <a:chExt cx="1827975" cy="332241"/>
          </a:xfrm>
        </p:grpSpPr>
        <p:sp>
          <p:nvSpPr>
            <p:cNvPr id="43" name="Freeform 43"/>
            <p:cNvSpPr/>
            <p:nvPr/>
          </p:nvSpPr>
          <p:spPr>
            <a:xfrm>
              <a:off x="0" y="0"/>
              <a:ext cx="1827975" cy="284616"/>
            </a:xfrm>
            <a:custGeom>
              <a:avLst/>
              <a:gdLst/>
              <a:ahLst/>
              <a:cxnLst/>
              <a:rect l="l" t="t" r="r" b="b"/>
              <a:pathLst>
                <a:path w="1827975" h="284616">
                  <a:moveTo>
                    <a:pt x="62372" y="0"/>
                  </a:moveTo>
                  <a:lnTo>
                    <a:pt x="1765603" y="0"/>
                  </a:lnTo>
                  <a:cubicBezTo>
                    <a:pt x="1800050" y="0"/>
                    <a:pt x="1827975" y="27925"/>
                    <a:pt x="1827975" y="62372"/>
                  </a:cubicBezTo>
                  <a:lnTo>
                    <a:pt x="1827975" y="222244"/>
                  </a:lnTo>
                  <a:cubicBezTo>
                    <a:pt x="1827975" y="256691"/>
                    <a:pt x="1800050" y="284616"/>
                    <a:pt x="1765603" y="284616"/>
                  </a:cubicBezTo>
                  <a:lnTo>
                    <a:pt x="62372" y="284616"/>
                  </a:lnTo>
                  <a:cubicBezTo>
                    <a:pt x="27925" y="284616"/>
                    <a:pt x="0" y="256691"/>
                    <a:pt x="0" y="222244"/>
                  </a:cubicBezTo>
                  <a:lnTo>
                    <a:pt x="0" y="62372"/>
                  </a:lnTo>
                  <a:cubicBezTo>
                    <a:pt x="0" y="27925"/>
                    <a:pt x="27925" y="0"/>
                    <a:pt x="62372" y="0"/>
                  </a:cubicBezTo>
                  <a:close/>
                </a:path>
              </a:pathLst>
            </a:custGeom>
            <a:solidFill>
              <a:srgbClr val="AED9E0"/>
            </a:solidFill>
            <a:ln w="38100" cap="rnd">
              <a:solidFill>
                <a:srgbClr val="5E6472"/>
              </a:solidFill>
              <a:prstDash val="solid"/>
              <a:round/>
            </a:ln>
          </p:spPr>
          <p:txBody>
            <a:bodyPr/>
            <a:lstStyle/>
            <a:p>
              <a:endParaRPr lang="en-US"/>
            </a:p>
          </p:txBody>
        </p:sp>
        <p:sp>
          <p:nvSpPr>
            <p:cNvPr id="44" name="TextBox 44"/>
            <p:cNvSpPr txBox="1"/>
            <p:nvPr/>
          </p:nvSpPr>
          <p:spPr>
            <a:xfrm>
              <a:off x="0" y="-27296"/>
              <a:ext cx="1827975"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INFORMED CONSENT: 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6B4C22F98FA040BEA0071A5E0A3680" ma:contentTypeVersion="16" ma:contentTypeDescription="Create a new document." ma:contentTypeScope="" ma:versionID="cc6e70f84c6b70da771a1de189491d61">
  <xsd:schema xmlns:xsd="http://www.w3.org/2001/XMLSchema" xmlns:xs="http://www.w3.org/2001/XMLSchema" xmlns:p="http://schemas.microsoft.com/office/2006/metadata/properties" xmlns:ns2="62650fcf-82e5-4051-a718-da63df59acbd" xmlns:ns3="7e4a9970-6223-4767-ab98-452557aee9bb" targetNamespace="http://schemas.microsoft.com/office/2006/metadata/properties" ma:root="true" ma:fieldsID="61b01ddce9fa42fee0b080ea96695591" ns2:_="" ns3:_="">
    <xsd:import namespace="62650fcf-82e5-4051-a718-da63df59acbd"/>
    <xsd:import namespace="7e4a9970-6223-4767-ab98-452557aee9bb"/>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50fcf-82e5-4051-a718-da63df59ac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a7954ad-1e71-4487-84cc-9fbcfd87729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4a9970-6223-4767-ab98-452557aee9b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da10335-92ef-4d31-a291-8bec454cf143}" ma:internalName="TaxCatchAll" ma:showField="CatchAllData" ma:web="7e4a9970-6223-4767-ab98-452557aee9b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2650fcf-82e5-4051-a718-da63df59acbd">
      <Terms xmlns="http://schemas.microsoft.com/office/infopath/2007/PartnerControls"/>
    </lcf76f155ced4ddcb4097134ff3c332f>
    <TaxCatchAll xmlns="7e4a9970-6223-4767-ab98-452557aee9bb" xsi:nil="true"/>
  </documentManagement>
</p:properties>
</file>

<file path=customXml/itemProps1.xml><?xml version="1.0" encoding="utf-8"?>
<ds:datastoreItem xmlns:ds="http://schemas.openxmlformats.org/officeDocument/2006/customXml" ds:itemID="{8841E4CD-24A7-4CA2-8D64-C8D65C84A37B}">
  <ds:schemaRefs>
    <ds:schemaRef ds:uri="62650fcf-82e5-4051-a718-da63df59acbd"/>
    <ds:schemaRef ds:uri="7e4a9970-6223-4767-ab98-452557aee9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160854C-3A15-416C-A62D-8FA377F23D38}">
  <ds:schemaRefs>
    <ds:schemaRef ds:uri="http://schemas.microsoft.com/sharepoint/v3/contenttype/forms"/>
  </ds:schemaRefs>
</ds:datastoreItem>
</file>

<file path=customXml/itemProps3.xml><?xml version="1.0" encoding="utf-8"?>
<ds:datastoreItem xmlns:ds="http://schemas.openxmlformats.org/officeDocument/2006/customXml" ds:itemID="{542B27E8-A0C9-4178-A108-65C306A9476B}">
  <ds:schemaRefs>
    <ds:schemaRef ds:uri="7e4a9970-6223-4767-ab98-452557aee9bb"/>
    <ds:schemaRef ds:uri="http://www.w3.org/XML/1998/namespace"/>
    <ds:schemaRef ds:uri="http://purl.org/dc/terms/"/>
    <ds:schemaRef ds:uri="http://schemas.microsoft.com/office/2006/metadata/properties"/>
    <ds:schemaRef ds:uri="62650fcf-82e5-4051-a718-da63df59acbd"/>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166</TotalTime>
  <Words>13885</Words>
  <Application>Microsoft Office PowerPoint</Application>
  <PresentationFormat>Custom</PresentationFormat>
  <Paragraphs>1316</Paragraphs>
  <Slides>155</Slides>
  <Notes>138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155</vt:i4>
      </vt:variant>
    </vt:vector>
  </HeadingPairs>
  <TitlesOfParts>
    <vt:vector size="165" baseType="lpstr">
      <vt:lpstr>Roboto Slab Bold</vt:lpstr>
      <vt:lpstr>Roboto Italics</vt:lpstr>
      <vt:lpstr>Roboto</vt:lpstr>
      <vt:lpstr>Aptos</vt:lpstr>
      <vt:lpstr>Roboto Bold</vt:lpstr>
      <vt:lpstr>Arial</vt:lpstr>
      <vt:lpstr>Calibri</vt:lpstr>
      <vt:lpstr>Tahoma</vt:lpstr>
      <vt:lpstr>Roboto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CDCF RMC Clinical Scenarios_REVISIONS</dc:title>
  <dc:creator>Madeline D’Onfro</dc:creator>
  <cp:lastModifiedBy>Madeline D’Onfro</cp:lastModifiedBy>
  <cp:revision>5</cp:revision>
  <dcterms:created xsi:type="dcterms:W3CDTF">2006-08-16T00:00:00Z</dcterms:created>
  <dcterms:modified xsi:type="dcterms:W3CDTF">2026-03-25T14:58:34Z</dcterms:modified>
  <dc:identifier>DAGyhJp-Cds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0x010100D96B4C22F98FA040BEA0071A5E0A3680</vt:lpwstr>
  </property>
  <property fmtid="{D5CDD505-2E9C-101B-9397-08002B2CF9AE}" pid="3" name="MediaServiceImageTags">
    <vt:lpwstr/>
  </property>
</Properties>
</file>