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9B_7EE4913B.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A0_23AE343C.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B3_2C3791A.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6A_0.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1"/>
  </p:notesMasterIdLst>
  <p:handoutMasterIdLst>
    <p:handoutMasterId r:id="rId62"/>
  </p:handoutMasterIdLst>
  <p:sldIdLst>
    <p:sldId id="256" r:id="rId5"/>
    <p:sldId id="266" r:id="rId6"/>
    <p:sldId id="259" r:id="rId7"/>
    <p:sldId id="258" r:id="rId8"/>
    <p:sldId id="411" r:id="rId9"/>
    <p:sldId id="265" r:id="rId10"/>
    <p:sldId id="415" r:id="rId11"/>
    <p:sldId id="416" r:id="rId12"/>
    <p:sldId id="418" r:id="rId13"/>
    <p:sldId id="419" r:id="rId14"/>
    <p:sldId id="288" r:id="rId15"/>
    <p:sldId id="420" r:id="rId16"/>
    <p:sldId id="421" r:id="rId17"/>
    <p:sldId id="422" r:id="rId18"/>
    <p:sldId id="263" r:id="rId19"/>
    <p:sldId id="423" r:id="rId20"/>
    <p:sldId id="424" r:id="rId21"/>
    <p:sldId id="425" r:id="rId22"/>
    <p:sldId id="426" r:id="rId23"/>
    <p:sldId id="427" r:id="rId24"/>
    <p:sldId id="428" r:id="rId25"/>
    <p:sldId id="317" r:id="rId26"/>
    <p:sldId id="430" r:id="rId27"/>
    <p:sldId id="412" r:id="rId28"/>
    <p:sldId id="435" r:id="rId29"/>
    <p:sldId id="436" r:id="rId30"/>
    <p:sldId id="438" r:id="rId31"/>
    <p:sldId id="432" r:id="rId32"/>
    <p:sldId id="440" r:id="rId33"/>
    <p:sldId id="362" r:id="rId34"/>
    <p:sldId id="439" r:id="rId35"/>
    <p:sldId id="292" r:id="rId36"/>
    <p:sldId id="293" r:id="rId37"/>
    <p:sldId id="294" r:id="rId38"/>
    <p:sldId id="441" r:id="rId39"/>
    <p:sldId id="442" r:id="rId40"/>
    <p:sldId id="443" r:id="rId41"/>
    <p:sldId id="299" r:id="rId42"/>
    <p:sldId id="300" r:id="rId43"/>
    <p:sldId id="301" r:id="rId44"/>
    <p:sldId id="302" r:id="rId45"/>
    <p:sldId id="303" r:id="rId46"/>
    <p:sldId id="304" r:id="rId47"/>
    <p:sldId id="444" r:id="rId48"/>
    <p:sldId id="445" r:id="rId49"/>
    <p:sldId id="446" r:id="rId50"/>
    <p:sldId id="447" r:id="rId51"/>
    <p:sldId id="448" r:id="rId52"/>
    <p:sldId id="449" r:id="rId53"/>
    <p:sldId id="312" r:id="rId54"/>
    <p:sldId id="313" r:id="rId55"/>
    <p:sldId id="314" r:id="rId56"/>
    <p:sldId id="414" r:id="rId57"/>
    <p:sldId id="433" r:id="rId58"/>
    <p:sldId id="273" r:id="rId59"/>
    <p:sldId id="275" r:id="rId60"/>
  </p:sldIdLst>
  <p:sldSz cx="18288000" cy="10287000"/>
  <p:notesSz cx="7315200" cy="9601200"/>
  <p:embeddedFontLst>
    <p:embeddedFont>
      <p:font typeface="Outfit" pitchFamily="2" charset="0"/>
      <p:regular r:id="rId63"/>
      <p:bold r:id="rId64"/>
      <p:italic r:id="rId65"/>
      <p:boldItalic r:id="rId66"/>
    </p:embeddedFont>
    <p:embeddedFont>
      <p:font typeface="Radnika Next Light" pitchFamily="2" charset="77"/>
      <p:regular r:id="rId67"/>
      <p:bold r:id="rId68"/>
      <p:italic r:id="rId69"/>
      <p:boldItalic r:id="rId70"/>
    </p:embeddedFont>
    <p:embeddedFont>
      <p:font typeface="Roboto" panose="02000000000000000000" pitchFamily="2" charset="0"/>
      <p:regular r:id="rId71"/>
      <p:bold r:id="rId72"/>
      <p:italic r:id="rId73"/>
      <p:boldItalic r:id="rId74"/>
    </p:embeddedFont>
    <p:embeddedFont>
      <p:font typeface="Roboto Bold" panose="02000000000000000000"/>
      <p:regular r:id="rId75"/>
      <p:bold r:id="rId76"/>
    </p:embeddedFont>
    <p:embeddedFont>
      <p:font typeface="Roboto Bold Italics" panose="020B0604020202020204" pitchFamily="34" charset="0"/>
      <p:regular r:id="rId77"/>
      <p:bold r:id="rId78"/>
      <p:italic r:id="rId79"/>
      <p:boldItalic r:id="rId80"/>
    </p:embeddedFont>
    <p:embeddedFont>
      <p:font typeface="Roboto Italics" panose="02000000000000000000" pitchFamily="2" charset="0"/>
      <p:regular r:id="rId81"/>
      <p:italic r:id="rId82"/>
    </p:embeddedFont>
    <p:embeddedFont>
      <p:font typeface="Roboto Slab" pitchFamily="2" charset="0"/>
      <p:regular r:id="rId83"/>
      <p:bold r:id="rId84"/>
    </p:embeddedFont>
    <p:embeddedFont>
      <p:font typeface="Roboto Slab Bold"/>
      <p:regular r:id="rId85"/>
      <p:bold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0F471D-8330-7874-9A47-3C131C592BA8}" name="Madeline D’Onfro" initials="MD" userId="S::mdonfro@nichq.org::62af8d87-6926-4b66-b445-fca1a899db72" providerId="AD"/>
  <p188:author id="{7FC2349D-20CC-AC3E-0E3E-7C00E475D933}" name="Domonique Davis" initials="DD" userId="S::ddavis@nichq.org::131a9d13-58df-4433-a721-29d8de8bfd18" providerId="AD"/>
  <p188:author id="{F62E85DA-44F0-16F6-FA57-5CFF57CFA586}" name="Jacqueline Kellachan" initials="JK" userId="S::jkellachan@nichq.org::71afcc8c-05fc-48af-a9a2-4dcf45b7c6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BEF"/>
    <a:srgbClr val="FDE5E3"/>
    <a:srgbClr val="F9DBE9"/>
    <a:srgbClr val="7ABBC4"/>
    <a:srgbClr val="000000"/>
    <a:srgbClr val="D8F8F1"/>
    <a:srgbClr val="F8A69F"/>
    <a:srgbClr val="AED9E0"/>
    <a:srgbClr val="ED94BD"/>
    <a:srgbClr val="EDF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D3A8E5-803F-4FBA-B810-E488937DB70E}" v="436" dt="2026-04-16T15:44:08.840"/>
    <p1510:client id="{A2F3C3D4-686D-E120-B236-C7FC34EF8C62}" v="15" dt="2026-04-16T12:21:38.918"/>
    <p1510:client id="{EF0D891C-4485-EA8E-7651-182955C9C84A}" v="2" dt="2026-04-16T14:57:18.1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20"/>
  </p:normalViewPr>
  <p:slideViewPr>
    <p:cSldViewPr snapToGrid="0">
      <p:cViewPr varScale="1">
        <p:scale>
          <a:sx n="68" d="100"/>
          <a:sy n="68" d="100"/>
        </p:scale>
        <p:origin x="904"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4.fntdata"/><Relationship Id="rId7" Type="http://schemas.openxmlformats.org/officeDocument/2006/relationships/slide" Target="slides/slide3.xml"/><Relationship Id="rId71" Type="http://schemas.openxmlformats.org/officeDocument/2006/relationships/font" Target="fonts/font9.fntdata"/><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4.fntdata"/><Relationship Id="rId87" Type="http://schemas.openxmlformats.org/officeDocument/2006/relationships/presProps" Target="presProps.xml"/><Relationship Id="rId61" Type="http://schemas.openxmlformats.org/officeDocument/2006/relationships/notesMaster" Target="notesMasters/notesMaster1.xml"/><Relationship Id="rId82" Type="http://schemas.openxmlformats.org/officeDocument/2006/relationships/font" Target="fonts/font20.fntdata"/><Relationship Id="rId19" Type="http://schemas.openxmlformats.org/officeDocument/2006/relationships/slide" Target="slides/slide15.xml"/></Relationships>
</file>

<file path=ppt/comments/modernComment_16A_0.xml><?xml version="1.0" encoding="utf-8"?>
<p188:cmLst xmlns:a="http://schemas.openxmlformats.org/drawingml/2006/main" xmlns:r="http://schemas.openxmlformats.org/officeDocument/2006/relationships" xmlns:p188="http://schemas.microsoft.com/office/powerpoint/2018/8/main">
  <p188:cm id="{00650A65-0FE8-4AAA-BE82-F027E3805226}" authorId="{C90F471D-8330-7874-9A47-3C131C592BA8}" created="2026-03-31T16:29:03.276">
    <pc:sldMkLst xmlns:pc="http://schemas.microsoft.com/office/powerpoint/2013/main/command">
      <pc:docMk/>
      <pc:sldMk cId="0" sldId="362"/>
    </pc:sldMkLst>
    <p188:txBody>
      <a:bodyPr/>
      <a:lstStyle/>
      <a:p>
        <a:r>
          <a:rPr lang="en-US"/>
          <a:t>CDCF Team - the idea for this section is to provide a high-level overview of how the modules work, e.g., animated slides with facilitator notes, disrespectful version of scenario, highlight behaviors, respectful scenario, highlight behaviors, discussion questions, etc. </a:t>
        </a:r>
      </a:p>
    </p188:txBody>
  </p188:cm>
</p188:cmLst>
</file>

<file path=ppt/comments/modernComment_19B_7EE4913B.xml><?xml version="1.0" encoding="utf-8"?>
<p188:cmLst xmlns:a="http://schemas.openxmlformats.org/drawingml/2006/main" xmlns:r="http://schemas.openxmlformats.org/officeDocument/2006/relationships" xmlns:p188="http://schemas.microsoft.com/office/powerpoint/2018/8/main">
  <p188:cm id="{B1940EB5-CCEF-4F75-ADEC-586CE6B93493}" authorId="{F62E85DA-44F0-16F6-FA57-5CFF57CFA586}" status="resolved" created="2026-04-13T18:21:08.265" complete="100000">
    <pc:sldMkLst xmlns:pc="http://schemas.microsoft.com/office/powerpoint/2013/main/command">
      <pc:docMk/>
      <pc:sldMk cId="2128908603" sldId="411"/>
    </pc:sldMkLst>
    <p188:txBody>
      <a:bodyPr/>
      <a:lstStyle/>
      <a:p>
        <a:r>
          <a:rPr lang="en-US"/>
          <a:t>Respectful Maternity Care (RMC) (tho this may be the wording in the toolkit, if so then ignore).</a:t>
        </a:r>
      </a:p>
    </p188:txBody>
  </p188:cm>
</p188:cmLst>
</file>

<file path=ppt/comments/modernComment_1A0_23AE343C.xml><?xml version="1.0" encoding="utf-8"?>
<p188:cmLst xmlns:a="http://schemas.openxmlformats.org/drawingml/2006/main" xmlns:r="http://schemas.openxmlformats.org/officeDocument/2006/relationships" xmlns:p188="http://schemas.microsoft.com/office/powerpoint/2018/8/main">
  <p188:cm id="{6FB417A0-DA87-4AFD-9766-0A7B933C8FA6}" authorId="{F62E85DA-44F0-16F6-FA57-5CFF57CFA586}" status="resolved" created="2026-04-13T18:39:36.960" complete="100000">
    <pc:sldMkLst xmlns:pc="http://schemas.microsoft.com/office/powerpoint/2013/main/command">
      <pc:docMk/>
      <pc:sldMk cId="598619196" sldId="416"/>
    </pc:sldMkLst>
    <p188:replyLst>
      <p188:reply id="{814449D9-4B2B-4EAE-B710-200F8596B1B0}" authorId="{F62E85DA-44F0-16F6-FA57-5CFF57CFA586}" created="2026-04-13T18:42:31.450">
        <p188:txBody>
          <a:bodyPr/>
          <a:lstStyle/>
          <a:p>
            <a:r>
              <a:rPr lang="en-US"/>
              <a:t>Here is the website: www.birthingculturalrigor.org
</a:t>
            </a:r>
          </a:p>
        </p188:txBody>
      </p188:reply>
    </p188:replyLst>
    <p188:txBody>
      <a:bodyPr/>
      <a:lstStyle/>
      <a:p>
        <a:r>
          <a:rPr lang="en-US"/>
          <a:t>Do we consider the logo for Karen Scott’s company, Birthing Cultural Rigor - - can replace Nebraska? </a:t>
        </a:r>
      </a:p>
    </p188:txBody>
  </p188:cm>
  <p188:cm id="{239EA826-D453-4ECC-9177-2667AA28F6A0}" authorId="{C90F471D-8330-7874-9A47-3C131C592BA8}" status="resolved" created="2026-04-16T14:48:07.081" complete="100000">
    <pc:sldMkLst xmlns:pc="http://schemas.microsoft.com/office/powerpoint/2013/main/command">
      <pc:docMk/>
      <pc:sldMk cId="598619196" sldId="416"/>
    </pc:sldMkLst>
    <p188:replyLst>
      <p188:reply id="{EBEA84F7-5EFB-42A1-935C-9E5ECB1531AC}" authorId="{F62E85DA-44F0-16F6-FA57-5CFF57CFA586}" created="2026-04-16T14:56:35.734">
        <p188:txBody>
          <a:bodyPr/>
          <a:lstStyle/>
          <a:p>
            <a:r>
              <a:rPr lang="en-US"/>
              <a:t>Two things: For Slide 6 can you edit to spell out RMC; Anf for this slide agree with you but maybe...National Organizations and Respectful Maternity Care? Oh and can you add AIM as well? They are not in the intro but I think that is safe to add</a:t>
            </a:r>
          </a:p>
        </p188:txBody>
      </p188:reply>
      <p188:reply id="{4E16B81F-8E0E-4A30-94C1-5F258BB0E178}" authorId="{F62E85DA-44F0-16F6-FA57-5CFF57CFA586}" created="2026-04-16T14:57:18.109">
        <p188:txBody>
          <a:bodyPr/>
          <a:lstStyle/>
          <a:p>
            <a:r>
              <a:rPr lang="en-US"/>
              <a:t>and AIM is iin the intro, I just forgot them when readig the list...</a:t>
            </a:r>
          </a:p>
        </p188:txBody>
      </p188:reply>
    </p188:replyLst>
    <p188:txBody>
      <a:bodyPr/>
      <a:lstStyle/>
      <a:p>
        <a:r>
          <a:rPr lang="en-US"/>
          <a:t>[@Jacqueline Kellachan] wonder if slide title could be ‘Addressing Gaps’ (language from the toolkit) - just thinking about how the many more is referencing state orgs, individuals, etc. </a:t>
        </a:r>
      </a:p>
    </p188:txBody>
  </p188:cm>
</p188:cmLst>
</file>

<file path=ppt/comments/modernComment_1B3_2C3791A.xml><?xml version="1.0" encoding="utf-8"?>
<p188:cmLst xmlns:a="http://schemas.openxmlformats.org/drawingml/2006/main" xmlns:r="http://schemas.openxmlformats.org/officeDocument/2006/relationships" xmlns:p188="http://schemas.microsoft.com/office/powerpoint/2018/8/main">
  <p188:cm id="{E99EA2F3-DDAE-4E61-91C8-F145A130AC93}" authorId="{C90F471D-8330-7874-9A47-3C131C592BA8}" created="2026-03-30T19:06:34.922">
    <pc:sldMkLst xmlns:pc="http://schemas.microsoft.com/office/powerpoint/2013/main/command">
      <pc:docMk/>
      <pc:sldMk cId="46364954" sldId="435"/>
    </pc:sldMkLst>
    <p188:txBody>
      <a:bodyPr/>
      <a:lstStyle/>
      <a:p>
        <a:r>
          <a:rPr lang="en-US"/>
          <a:t>CDCF - the animation here will update through graphics for each of the items included in sub-bulleted list.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02382E-D66E-530B-9D91-CB156A3FC79D}"/>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F9B6B5-41D0-715C-2C29-6777982C8900}"/>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0D3B6AAA-8017-4A2C-88FE-81A29EEFAB44}" type="datetimeFigureOut">
              <a:rPr lang="en-US" smtClean="0"/>
              <a:t>4/17/26</a:t>
            </a:fld>
            <a:endParaRPr lang="en-US"/>
          </a:p>
        </p:txBody>
      </p:sp>
      <p:sp>
        <p:nvSpPr>
          <p:cNvPr id="4" name="Footer Placeholder 3">
            <a:extLst>
              <a:ext uri="{FF2B5EF4-FFF2-40B4-BE49-F238E27FC236}">
                <a16:creationId xmlns:a16="http://schemas.microsoft.com/office/drawing/2014/main" id="{6CFA0077-D238-2EAD-9EC7-EF9D852190F4}"/>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8F95F4-C441-3408-B9D7-2197D7D571A6}"/>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1034C8E0-30A7-47BD-89CD-BF8A230C74B4}" type="slidenum">
              <a:rPr lang="en-US" smtClean="0"/>
              <a:t>‹#›</a:t>
            </a:fld>
            <a:endParaRPr lang="en-US"/>
          </a:p>
        </p:txBody>
      </p:sp>
    </p:spTree>
    <p:extLst>
      <p:ext uri="{BB962C8B-B14F-4D97-AF65-F5344CB8AC3E}">
        <p14:creationId xmlns:p14="http://schemas.microsoft.com/office/powerpoint/2010/main" val="17018052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lang="cs-CZ"/>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fld id="{B7268E1E-0E44-426D-905E-8AD9B19D2182}" type="datetimeFigureOut">
              <a:rPr lang="cs-CZ" smtClean="0"/>
              <a:t>17.04.2026</a:t>
            </a:fld>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lang="cs-CZ"/>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lang="cs-CZ"/>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7379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42443-F343-471B-9877-0BE542D33C8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4F4C24-15B4-4124-0049-B1CBAF2711C7}"/>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CCEE35D1-9E19-F2CB-38C0-1FB2C25F3CF6}"/>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91CDCBAC-9549-CD82-2FBB-907F4C595CFA}"/>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4B230B05-B74D-C0B0-0F15-28C53514CBD5}"/>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502DA0AB-CF57-CD47-DEAB-742FA3B07402}"/>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1425907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A2E5D-C84E-8572-45B4-4F4628E9DDF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B59E39-5A19-7F46-59D1-A083EEB73F8E}"/>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3A66DCC1-9558-2DB4-E74A-B4FFA1FD7443}"/>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3767BEA1-DC48-4E35-3763-E8768936507F}"/>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7C3E8075-BAAE-136B-5658-89B42D7D97DC}"/>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FA9A782E-0F4E-2253-F45B-1D498AC6E2F0}"/>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2017226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A81B6-70AD-D125-7AA1-27C3BE00CC7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502BE6-E778-51C5-B6B5-A0F1A5E30992}"/>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3D710476-2CDE-6BBA-A01C-EE40E89DBD92}"/>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BB4DEE58-3ACA-5ACE-2337-C27BA4BFDB9C}"/>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AD9F822F-9F5B-ADE5-46E2-13AF295CE8DE}"/>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F39DA507-4450-B25D-115D-033C930A1845}"/>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368336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ea typeface="Calibri"/>
                <a:cs typeface="Calibri"/>
              </a:rPr>
              <a:t>Note: Re-word this – RMC Resource Guide: Domains of Respectful Maternity Care</a:t>
            </a:r>
            <a:endParaRPr lang="en-US"/>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54487-119C-4244-BAAA-48A2934CB88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5F2C74-E526-4A6E-0FD4-4CE021A6BB0D}"/>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F8414D9A-5C73-A828-0F01-7889B3202704}"/>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FD677BFF-BA74-C673-1FFE-A4FFF5DB48BD}"/>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CE265236-FB60-C035-9176-BAA7CEBBC01E}"/>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D8084DBA-85AF-A787-5ABB-1ACBD7F30466}"/>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3869937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0CCCA-8F18-B5B7-59C5-0D5866CAF54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0AF9F5-8B01-7207-5565-1123752C66CE}"/>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B7590D9F-E507-AF93-D62E-DDCEB0885811}"/>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48CB58B8-99CA-2CA4-6E0B-5A5192D40464}"/>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68E122F0-BD40-38B8-CA5D-B4724BAE032E}"/>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8BC704D4-1181-82EB-E812-D6210BF41ACE}"/>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3795631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20DB6-3451-260C-FE16-73527DCCADF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D2684F-1B04-1A38-79EC-76A7419C2FA4}"/>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6000E770-EE44-5AA5-793C-8E757DFC9FB9}"/>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0350ABBE-E289-C4B6-4A59-6CE64191B6E6}"/>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B1983D2B-6BCB-5952-FC59-593FE6413009}"/>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F1778831-4F1D-02EE-5A9D-82EF93452EF3}"/>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2914638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D6734-6B7B-9183-4EA5-4E824DA7A42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ECBFEF-C1F2-00C1-2C03-500A6496A89B}"/>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784C66C1-A18B-8F4F-E51E-47CAFC437492}"/>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D3B0641A-5F0B-F0D6-0772-40B61D136E48}"/>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1BA01ECB-04B1-D10C-CAFB-E6BB99B85183}"/>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sz="1200" kern="1200">
                <a:solidFill>
                  <a:schemeClr val="tx1"/>
                </a:solidFill>
                <a:effectLst/>
                <a:latin typeface="+mn-lt"/>
                <a:ea typeface="+mn-ea"/>
                <a:cs typeface="+mn-cs"/>
              </a:rPr>
              <a:t>Note: state laws</a:t>
            </a:r>
          </a:p>
          <a:p>
            <a:r>
              <a:rPr lang="en-US" sz="1200" kern="1200">
                <a:solidFill>
                  <a:schemeClr val="tx1"/>
                </a:solidFill>
                <a:effectLst/>
                <a:latin typeface="+mn-lt"/>
                <a:ea typeface="+mn-ea"/>
                <a:cs typeface="+mn-cs"/>
              </a:rPr>
              <a:t>https://www.propublica.org/article/florida-court-ordered-c-sections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https://www.acog.org/clinical-information/policy-and-position-statements/position-statements/2025/life-sustaining-care-and-advance-directives-for-pregnant-patients</a:t>
            </a:r>
          </a:p>
          <a:p>
            <a:endParaRPr lang="en-US"/>
          </a:p>
        </p:txBody>
      </p:sp>
      <p:sp>
        <p:nvSpPr>
          <p:cNvPr id="6" name="Footer Placeholder 5">
            <a:extLst>
              <a:ext uri="{FF2B5EF4-FFF2-40B4-BE49-F238E27FC236}">
                <a16:creationId xmlns:a16="http://schemas.microsoft.com/office/drawing/2014/main" id="{C89C235B-180C-002E-5385-764045EA05C9}"/>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1201606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C2AC8-9458-529D-EB7A-D6C469A479A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1570BB-9DD2-5D2E-6F19-E4257A169F06}"/>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D766DA7D-8C9C-8CE2-06A3-6744B6F230BE}"/>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86510618-462D-EDA8-D490-E557B18B55B0}"/>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231A94EE-612D-8C69-2632-6003A7B111D7}"/>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sz="1200" kern="1200">
                <a:solidFill>
                  <a:schemeClr val="tx1"/>
                </a:solidFill>
                <a:effectLst/>
                <a:latin typeface="+mn-lt"/>
                <a:ea typeface="+mn-ea"/>
                <a:cs typeface="+mn-cs"/>
              </a:rPr>
              <a:t>Note: state laws</a:t>
            </a:r>
          </a:p>
          <a:p>
            <a:r>
              <a:rPr lang="en-US" sz="1200" kern="1200">
                <a:solidFill>
                  <a:schemeClr val="tx1"/>
                </a:solidFill>
                <a:effectLst/>
                <a:latin typeface="+mn-lt"/>
                <a:ea typeface="+mn-ea"/>
                <a:cs typeface="+mn-cs"/>
              </a:rPr>
              <a:t>https://www.propublica.org/article/florida-court-ordered-c-sections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https://www.acog.org/clinical-information/policy-and-position-statements/position-statements/2025/life-sustaining-care-and-advance-directives-for-pregnant-patients</a:t>
            </a:r>
          </a:p>
          <a:p>
            <a:endParaRPr lang="en-US"/>
          </a:p>
        </p:txBody>
      </p:sp>
      <p:sp>
        <p:nvSpPr>
          <p:cNvPr id="6" name="Footer Placeholder 5">
            <a:extLst>
              <a:ext uri="{FF2B5EF4-FFF2-40B4-BE49-F238E27FC236}">
                <a16:creationId xmlns:a16="http://schemas.microsoft.com/office/drawing/2014/main" id="{C45ABE1E-2CBD-4264-B098-47B6503B73DE}"/>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485212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F8FCE-C82E-9E76-4B0D-E54E67AF9DF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9472F2-77E0-0AB4-C550-4CAB218871C5}"/>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1B5FC19C-291F-0B1B-7CF1-F096FB8D6BE1}"/>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C1A8023E-CE6F-A1E7-694C-06D7135E9FF7}"/>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6F881133-DA7A-D0BE-A843-3A4A5FAAC0B1}"/>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C6786B2F-BBC4-8179-A117-7B385BF068FF}"/>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932098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pPr algn="l">
              <a:lnSpc>
                <a:spcPts val="4196"/>
              </a:lnSpc>
            </a:pPr>
            <a:r>
              <a:rPr lang="en-US" sz="1200">
                <a:solidFill>
                  <a:srgbClr val="000000"/>
                </a:solidFill>
                <a:latin typeface="Roboto Slab" pitchFamily="2" charset="0"/>
                <a:ea typeface="Roboto Slab" pitchFamily="2" charset="0"/>
                <a:cs typeface="Roboto"/>
                <a:sym typeface="Roboto"/>
              </a:rPr>
              <a:t>Clinical teams are operating in high-pressure environments with limited time and capacity​. This toolkit was designed with that reality in mind</a:t>
            </a:r>
          </a:p>
          <a:p>
            <a:endParaRPr lang="en-US"/>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BAFF0-5DB7-AAC5-8785-5890C3F3E99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6535C1-5E1A-EA6A-D714-775FDBF57DE2}"/>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BD16D0DB-F289-34B2-E91F-287CB0884CE4}"/>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D7E45765-9299-B66F-81B0-83CBF41F1B95}"/>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15BD994A-9370-36D6-8A92-AD989482F4A3}"/>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A7E14F01-B16C-DAB4-02DA-EF6BBBF5160F}"/>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2694952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9E25B-18C2-7A93-FDAA-927E5E7089A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6F6E74-725F-BD9D-74AC-F92E9A2143DD}"/>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D1E3ED66-7DB0-E371-8281-740C10385FA7}"/>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52F824EC-4066-EC36-AA99-F7B974BFB868}"/>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247E7579-917A-32A5-77AC-D727C6E4B8DB}"/>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4EA20BBF-08BA-8167-3CA2-27221B536E9D}"/>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2244671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7D3A3-ECA9-E5EA-31A8-FEB9F5F06C5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764CA6-26D0-FB16-E431-A759602A1F7C}"/>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BE7372AF-B136-BEDD-4639-A9E518CC5D54}"/>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FCB7434E-9C88-4A61-D48D-2B19683F76D8}"/>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4BFE0EF7-189F-FF28-A96D-AD5D4D4AC78A}"/>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7F685CAC-AB05-2998-E68F-9D573063C7A7}"/>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2358889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57518-5486-FF9A-A2EF-9439C207613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160D5D-5552-25B1-6EAE-6B2BCF377D33}"/>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EF6942EE-3A8F-AC7D-057B-48322E7C6B99}"/>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0C97BCEA-9625-0D27-0442-DD4D5166C146}"/>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5E635A5F-19BD-2370-017A-5450F69A99E5}"/>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36CEA6C1-7F81-B7CD-D3AB-E6468511342F}"/>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121666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4461F-39E4-37F3-8926-784875411D3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A84E26-2F62-EDC5-87F0-E74189B6A236}"/>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65E822C2-2893-3B75-AC78-0B3E4B09BD91}"/>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BC238223-ECAE-16B5-C27B-5626D55CB483}"/>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244E1AA4-EF35-EBEF-6483-181E3BAB7794}"/>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3B0ED516-286C-4AE7-3DBD-712FF73AD30F}"/>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230427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C6CA8-6C7C-52BC-C4B8-C85EFBB8296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69E59E-2FDE-AF12-7F25-6A3D78E8C6DB}"/>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7FB48327-3E23-C3D0-D1E7-1A2E41846BEB}"/>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90C42F66-750C-A8D1-0563-1C7FF69C7BD3}"/>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CA98CAE5-8BDD-7ADD-D16A-19A0A8D114BF}"/>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815F7C3F-DEBC-426C-F969-A022811D868A}"/>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1678250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3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learning objectives.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3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3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3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interpreter to make entire conversation visible. </a:t>
            </a:r>
          </a:p>
          <a:p>
            <a:endParaRPr lang="en-US"/>
          </a:p>
          <a:p>
            <a:r>
              <a:rPr lang="en-US"/>
              <a:t>Provider (walks in briskly, no eye contact): Okay. Let’s see what’s going on. </a:t>
            </a:r>
          </a:p>
          <a:p>
            <a:endParaRPr lang="en-US"/>
          </a:p>
          <a:p>
            <a:r>
              <a:rPr lang="en-US"/>
              <a:t>Interpreter (interprets the entire conversation with the provider in Spanish)</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3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patient to support person to provider to make entire conversation visible. </a:t>
            </a:r>
          </a:p>
          <a:p>
            <a:endParaRPr lang="en-US"/>
          </a:p>
          <a:p>
            <a:r>
              <a:rPr lang="en-US"/>
              <a:t>Provider (snapping gloves on, speaking quickly): I’m going to check you now. </a:t>
            </a:r>
          </a:p>
          <a:p>
            <a:endParaRPr lang="en-US"/>
          </a:p>
          <a:p>
            <a:r>
              <a:rPr lang="en-US"/>
              <a:t>Patient (anxious): ¿Aquí? Hay gente… </a:t>
            </a:r>
          </a:p>
          <a:p>
            <a:r>
              <a:rPr lang="en-US"/>
              <a:t>(Here? There are people…) </a:t>
            </a:r>
          </a:p>
          <a:p>
            <a:endParaRPr lang="en-US"/>
          </a:p>
          <a:p>
            <a:r>
              <a:rPr lang="en-US"/>
              <a:t>Support person (Cousin): She… want privacy… </a:t>
            </a:r>
          </a:p>
          <a:p>
            <a:endParaRPr lang="en-US"/>
          </a:p>
          <a:p>
            <a:r>
              <a:rPr lang="en-US"/>
              <a:t>Provider (glancing around, dismissive): Ok, sorry about that (closes curtain, while starting to reach and lift patient’s gown for the exam)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Provider: This exam should not hurt if you just let your legs flop apart and relax (proceeds to start exam).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patient to provider, back to patient to make entire conversation visible. </a:t>
            </a:r>
          </a:p>
          <a:p>
            <a:endParaRPr lang="en-US"/>
          </a:p>
          <a:p>
            <a:r>
              <a:rPr lang="en-US"/>
              <a:t>Patient (uncomfortable, tears in eyes): Por favor… </a:t>
            </a:r>
          </a:p>
          <a:p>
            <a:endParaRPr lang="en-US"/>
          </a:p>
          <a:p>
            <a:r>
              <a:rPr lang="en-US"/>
              <a:t>Provider: Relax. If you don’t relax the exam will be uncomfortable and I won’t be able to tell how far along you are.  </a:t>
            </a:r>
          </a:p>
          <a:p>
            <a:endParaRPr lang="en-US"/>
          </a:p>
          <a:p>
            <a:r>
              <a:rPr lang="en-US"/>
              <a:t>Patient (visibly tense, squeezing her cousin’s hand)</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Provider (finishes quickly, stands to leave): You’re barely dilated. You aren’t in real labor yet. Just wait and we will check you again in a bit.   </a:t>
            </a:r>
          </a:p>
          <a:p>
            <a:endParaRPr lang="en-US"/>
          </a:p>
          <a:p>
            <a:r>
              <a:rPr lang="en-US"/>
              <a:t>Patient: Lying there, exposed, crying softly.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3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3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Facilitator reads setting and character description.</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3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interpreter, back to provider to make entire conversation visible. </a:t>
            </a:r>
          </a:p>
          <a:p>
            <a:endParaRPr lang="en-US"/>
          </a:p>
          <a:p>
            <a:r>
              <a:rPr lang="en-US"/>
              <a:t>Provider (knocks gently before entering): Hi. May I come in? </a:t>
            </a:r>
          </a:p>
          <a:p>
            <a:endParaRPr lang="en-US"/>
          </a:p>
          <a:p>
            <a:r>
              <a:rPr lang="en-US"/>
              <a:t>Interpreter (interprets the entire conversation with the provider in Spanish): </a:t>
            </a:r>
          </a:p>
          <a:p>
            <a:r>
              <a:rPr lang="en-US"/>
              <a:t>Patient (weakly): Sí… </a:t>
            </a:r>
          </a:p>
          <a:p>
            <a:endParaRPr lang="en-US"/>
          </a:p>
          <a:p>
            <a:r>
              <a:rPr lang="en-US"/>
              <a:t>Provider (comes in slowly, eye contact): Hello, Sherice. My name is Dr. López. I’m here to take care of you. [Sits at her level] </a:t>
            </a:r>
          </a:p>
          <a:p>
            <a:endParaRPr lang="en-US"/>
          </a:p>
          <a:p>
            <a:r>
              <a:rPr lang="en-US"/>
              <a:t>Patient: Gracias…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ED9EF-020C-9CFE-2848-05A27002622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F7A09D-1868-1EB2-14EC-24D700C5DC49}"/>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429E84A5-8C19-A980-1DA6-62183928F21C}"/>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48CE8355-0A79-08B7-E3D8-326D85605D0B}"/>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275C234A-143B-DC87-0BCA-195979DFB44C}"/>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BA2BF3F5-E1BB-FCDE-9538-198C4D4F9746}"/>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1152612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3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patient to make entire conversation visible. </a:t>
            </a:r>
          </a:p>
          <a:p>
            <a:endParaRPr lang="en-US"/>
          </a:p>
          <a:p>
            <a:r>
              <a:rPr lang="en-US"/>
              <a:t>Provider (warm tone): I know you’re in pain. I want to make sure you and your baby are okay. </a:t>
            </a:r>
          </a:p>
          <a:p>
            <a:endParaRPr lang="en-US"/>
          </a:p>
          <a:p>
            <a:r>
              <a:rPr lang="en-US"/>
              <a:t>Patient (tearful): Está bien… </a:t>
            </a:r>
          </a:p>
          <a:p>
            <a:r>
              <a:rPr lang="en-US"/>
              <a:t>(it’s fine…)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3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patient, back to provider to make entire conversation visible. </a:t>
            </a:r>
          </a:p>
          <a:p>
            <a:endParaRPr lang="en-US"/>
          </a:p>
          <a:p>
            <a:r>
              <a:rPr lang="en-US"/>
              <a:t>Provider (looks at both patient and support person): Thank you both for being here. Sherice, would you like your cousin to stay during the exam, or wait outside? </a:t>
            </a:r>
          </a:p>
          <a:p>
            <a:endParaRPr lang="en-US"/>
          </a:p>
          <a:p>
            <a:r>
              <a:rPr lang="en-US"/>
              <a:t>Patient: Quiero que se quede… </a:t>
            </a:r>
          </a:p>
          <a:p>
            <a:r>
              <a:rPr lang="en-US"/>
              <a:t>(I want her to stay…) </a:t>
            </a:r>
          </a:p>
          <a:p>
            <a:endParaRPr lang="en-US"/>
          </a:p>
          <a:p>
            <a:r>
              <a:rPr lang="en-US"/>
              <a:t>Provider (nodding): Of course. Your choice. She can stay.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patient to make entire conversation visible. </a:t>
            </a:r>
          </a:p>
          <a:p>
            <a:endParaRPr lang="en-US"/>
          </a:p>
          <a:p>
            <a:r>
              <a:rPr lang="en-US"/>
              <a:t>Provider (calm, respectful): Before we start, can you tell me what worries you most right now? </a:t>
            </a:r>
          </a:p>
          <a:p>
            <a:endParaRPr lang="en-US"/>
          </a:p>
          <a:p>
            <a:r>
              <a:rPr lang="en-US"/>
              <a:t>Patient: El bebé… quiero saber si está bien… </a:t>
            </a:r>
          </a:p>
          <a:p>
            <a:r>
              <a:rPr lang="en-US"/>
              <a:t>(The baby… I want to know if he’s okay…)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Provider (softly): </a:t>
            </a:r>
          </a:p>
          <a:p>
            <a:r>
              <a:rPr lang="en-US"/>
              <a:t>That is very important. Everything looks good right now on the monitor. We will continue to check your baby to make sure all is well. I also need to examine you to see if you are in labor. We’ll do this as privately as we can. [Looks around, closes curtain fully]</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Provider: Let’s make sure you’re covered. [Uses sheet to drape her carefully].</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patient make entire conversation visible. </a:t>
            </a:r>
          </a:p>
          <a:p>
            <a:endParaRPr lang="en-US"/>
          </a:p>
          <a:p>
            <a:r>
              <a:rPr lang="en-US"/>
              <a:t>Provider: Is it ok if I examine you now? </a:t>
            </a:r>
          </a:p>
          <a:p>
            <a:endParaRPr lang="en-US"/>
          </a:p>
          <a:p>
            <a:r>
              <a:rPr lang="en-US"/>
              <a:t>Patient (nods) :Sí </a:t>
            </a:r>
          </a:p>
          <a:p>
            <a:r>
              <a:rPr lang="en-US"/>
              <a:t>(yes) </a:t>
            </a:r>
          </a:p>
          <a:p>
            <a:endParaRPr lang="en-US"/>
          </a:p>
          <a:p>
            <a:r>
              <a:rPr lang="en-US"/>
              <a:t>Provider (calm voice): I’ll tell you each step before I do anything. If you want me to stop at any time, just say so. </a:t>
            </a:r>
          </a:p>
          <a:p>
            <a:endParaRPr lang="en-US"/>
          </a:p>
          <a:p>
            <a:r>
              <a:rPr lang="en-US"/>
              <a:t>Patient (nods) : Está bien… gracias… </a:t>
            </a:r>
          </a:p>
          <a:p>
            <a:r>
              <a:rPr lang="en-US"/>
              <a:t>(it’s fine… thanks…) </a:t>
            </a:r>
          </a:p>
          <a:p>
            <a:endParaRPr lang="en-US"/>
          </a:p>
          <a:p>
            <a:r>
              <a:rPr lang="en-US"/>
              <a:t>Provider (makes gentle eye contact): Are you ready for me to begin? </a:t>
            </a:r>
          </a:p>
          <a:p>
            <a:endParaRPr lang="en-US"/>
          </a:p>
          <a:p>
            <a:r>
              <a:rPr lang="en-US"/>
              <a:t>Patient: Sí. </a:t>
            </a:r>
          </a:p>
          <a:p>
            <a:r>
              <a:rPr lang="en-US"/>
              <a:t>(yes)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Provider (during exam, calm tone): You’re doing well. Thank you for letting me check. I’m being very gentle.  </a:t>
            </a:r>
          </a:p>
          <a:p>
            <a:endParaRPr lang="en-US"/>
          </a:p>
          <a:p>
            <a:r>
              <a:rPr lang="en-US"/>
              <a:t>Provider completes the exam.</a:t>
            </a:r>
          </a:p>
          <a:p>
            <a:endParaRPr lang="en-US"/>
          </a:p>
          <a:p>
            <a:r>
              <a:rPr lang="en-US"/>
              <a:t>Provider: All done. You are about one centimeter dilated, in early labor.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slide has animation. Advance animation from provider to patient, back to provider and to interpreter to make entire conversation visible. </a:t>
            </a:r>
          </a:p>
          <a:p>
            <a:endParaRPr lang="en-US"/>
          </a:p>
          <a:p>
            <a:r>
              <a:rPr lang="en-US"/>
              <a:t>Provider (warm smile): We’ll talk now about your options for comfort and next steps. Do you have any questions for me? </a:t>
            </a:r>
          </a:p>
          <a:p>
            <a:endParaRPr lang="en-US"/>
          </a:p>
          <a:p>
            <a:r>
              <a:rPr lang="en-US"/>
              <a:t>Patient (visibly calmer): No… gracias, doctor… </a:t>
            </a:r>
          </a:p>
          <a:p>
            <a:r>
              <a:rPr lang="en-US"/>
              <a:t>(No… Thank you, Doctor..) </a:t>
            </a:r>
          </a:p>
          <a:p>
            <a:endParaRPr lang="en-US"/>
          </a:p>
          <a:p>
            <a:r>
              <a:rPr lang="en-US"/>
              <a:t>Provider: You’re welcome. We’re here for you. </a:t>
            </a:r>
          </a:p>
          <a:p>
            <a:endParaRPr lang="en-US"/>
          </a:p>
          <a:p>
            <a:r>
              <a:rPr lang="en-US"/>
              <a:t>Interpreter: </a:t>
            </a:r>
          </a:p>
          <a:p>
            <a:r>
              <a:rPr lang="en-US"/>
              <a:t>De nada. Estamos aquí para usted. </a:t>
            </a:r>
          </a:p>
          <a:p>
            <a:r>
              <a:rPr lang="en-US"/>
              <a:t>(you’re welcome. We’re here for you).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3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Following reflection, Facilitator reads respectful practices highlighted.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3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Following reflection, Facilitator reads respectful practices highlighted.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3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Note to facilitator: This is the last slide in the Dignity section. Here are some ideas to assist with further reflection and discussion on this scenario with your group. For additional ideas, please review the Dignity Domain in the Resource Guide.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96174-29DC-DE35-7443-4F87CDF7147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1EDC69-8B5C-7695-6AE1-7FAB11040E24}"/>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D68E8381-49C8-32B3-2032-96A905B99C3C}"/>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B6F4958F-35A4-6ACF-D330-5C5CA3138851}"/>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99CF790F-F381-003E-3032-13A6B8E5F48A}"/>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19F02A73-3741-8AC8-04B7-A55218E620C1}"/>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13221641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531AC-2B47-825A-0D45-E9584D36789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A8A043-EAA6-BD58-D178-A4102429ADF7}"/>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08575EF6-93FB-7F64-6640-BB50D6997E28}"/>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99E05D42-DA9B-4997-1D37-E3A084B57AEE}"/>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680764C1-DEE5-6B23-1771-215E80E924A9}"/>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9A7B8201-FB6B-B834-BB9D-DCCA76AEEB37}"/>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27924735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12A20-AA4E-E0AE-D2FA-D6D3DA8C08B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A24F2B-408B-3595-247A-5209BF095CEE}"/>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1B084D23-B5C2-9B08-5392-34D504272FD6}"/>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8F059A2F-F8DA-7577-B480-60929BAA2D4A}"/>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2EC7A7E6-AAB2-147F-62B6-1DA71BA31935}"/>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72911CCA-B21A-EC3A-1728-051BDECD68F3}"/>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546780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07C-EBCF-40C3-AFAC-655A8D60559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EAAA7C-471F-6714-155D-543FCB83BF6E}"/>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3ACC0554-E8EC-7BDE-C6A9-99C29C6CC4AF}"/>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5D44C19F-F430-FFEF-7102-0AA844BBFA94}"/>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5452D153-5E05-BDFB-A849-934F2C94E4D2}"/>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04894BA1-5CD8-8894-D442-8499FB013F52}"/>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3992490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7621A-FC8F-A7EA-7388-43A581918ED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7BD0B5-2E06-C735-9967-F7E2F8AF23ED}"/>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DB3419EF-C082-695B-031A-E548BD6BBD55}"/>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9E24825B-8EBA-DAEE-4CF9-239C04B458A8}"/>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FAA859A1-A053-8137-8AD4-303BA529B707}"/>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https://www.ahrq.gov/patient-safety/settings/labor-delivery/perinatal-care-2/index.html </a:t>
            </a:r>
          </a:p>
        </p:txBody>
      </p:sp>
      <p:sp>
        <p:nvSpPr>
          <p:cNvPr id="6" name="Footer Placeholder 5">
            <a:extLst>
              <a:ext uri="{FF2B5EF4-FFF2-40B4-BE49-F238E27FC236}">
                <a16:creationId xmlns:a16="http://schemas.microsoft.com/office/drawing/2014/main" id="{496447FD-F579-C864-DD71-B4BAA312AE46}"/>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1529781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4260E-163E-F114-9FBF-CB3815C670A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415F98-8F93-FF99-1763-4AD3689ADCE1}"/>
              </a:ext>
            </a:extLst>
          </p:cNvPr>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endParaRPr/>
          </a:p>
        </p:txBody>
      </p:sp>
      <p:sp>
        <p:nvSpPr>
          <p:cNvPr id="3" name="Date Placeholder 2">
            <a:extLst>
              <a:ext uri="{FF2B5EF4-FFF2-40B4-BE49-F238E27FC236}">
                <a16:creationId xmlns:a16="http://schemas.microsoft.com/office/drawing/2014/main" id="{D06C4B4E-E176-176B-830B-1E4B7F90EFE4}"/>
              </a:ext>
            </a:extLst>
          </p:cNvPr>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r>
              <a:rPr lang="cs-CZ"/>
              <a:t>1.7.2013</a:t>
            </a:r>
          </a:p>
        </p:txBody>
      </p:sp>
      <p:sp>
        <p:nvSpPr>
          <p:cNvPr id="4" name="Slide Image Placeholder 3">
            <a:extLst>
              <a:ext uri="{FF2B5EF4-FFF2-40B4-BE49-F238E27FC236}">
                <a16:creationId xmlns:a16="http://schemas.microsoft.com/office/drawing/2014/main" id="{0A2CC947-6716-7797-65C5-845F4C3EE64D}"/>
              </a:ext>
            </a:extLst>
          </p:cNvPr>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a:extLst>
              <a:ext uri="{FF2B5EF4-FFF2-40B4-BE49-F238E27FC236}">
                <a16:creationId xmlns:a16="http://schemas.microsoft.com/office/drawing/2014/main" id="{8966D76B-8957-B204-CE21-AFEB1ECAC928}"/>
              </a:ext>
            </a:extLst>
          </p:cNvPr>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a:p>
        </p:txBody>
      </p:sp>
      <p:sp>
        <p:nvSpPr>
          <p:cNvPr id="6" name="Footer Placeholder 5">
            <a:extLst>
              <a:ext uri="{FF2B5EF4-FFF2-40B4-BE49-F238E27FC236}">
                <a16:creationId xmlns:a16="http://schemas.microsoft.com/office/drawing/2014/main" id="{72EF32B2-3495-97A6-125A-E628A378A90B}"/>
              </a:ext>
            </a:extLst>
          </p:cNvPr>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Tree>
    <p:extLst>
      <p:ext uri="{BB962C8B-B14F-4D97-AF65-F5344CB8AC3E}">
        <p14:creationId xmlns:p14="http://schemas.microsoft.com/office/powerpoint/2010/main" val="3756627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28C4D7-5890-4A5F-BE39-C38BFF9B4AA7}" type="datetime1">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41F1EE-FF2F-4AC9-86A8-3889EAFD1F28}" type="datetime1">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3E6F38-8515-4B15-A2E1-32E0872CB79A}" type="datetime1">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83AA3-D439-4AEC-96CE-49F2428746BA}" type="datetime1">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EB892D-FBE7-40E6-B3E1-C5294A64E132}" type="datetime1">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4379B1-77DE-4FF8-B2F6-A3B334134911}" type="datetime1">
              <a:rPr lang="en-US" smtClean="0"/>
              <a:t>4/17/26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C48044-EE93-4CC0-9C0A-E9BB69D33876}" type="datetime1">
              <a:rPr lang="en-US" smtClean="0"/>
              <a:t>4/17/26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422531-749F-41F6-9B83-C387C19C6AED}" type="datetime1">
              <a:rPr lang="en-US" smtClean="0"/>
              <a:t>4/17/26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D9E16-E6CA-43BF-B710-1A7D172E2A51}" type="datetime1">
              <a:rPr lang="en-US" smtClean="0"/>
              <a:t>4/17/26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E76D63-4B6A-43B1-B1A7-FB088D8DD2CE}" type="datetime1">
              <a:rPr lang="en-US" smtClean="0"/>
              <a:t>4/17/26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DA3107-4BE2-4CD5-ADF0-C3FA597A425F}" type="datetime1">
              <a:rPr lang="en-US" smtClean="0"/>
              <a:t>4/17/26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A9F8F-345C-48C1-A52B-F3181489154C}" type="datetime1">
              <a:rPr lang="en-US" smtClean="0"/>
              <a:t>4/17/26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1B3_2C3791A.xml"/><Relationship Id="rId7"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2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6A_0.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29.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9B_7EE4913B.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mailto:RMC@NICHQ.OR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A0_23AE343C.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2759"/>
            <a:ext cx="1349361" cy="10512517"/>
          </a:xfrm>
          <a:prstGeom prst="rect">
            <a:avLst/>
          </a:prstGeom>
          <a:solidFill>
            <a:srgbClr val="AED9E0"/>
          </a:solidFill>
        </p:spPr>
        <p:txBody>
          <a:bodyPr/>
          <a:lstStyle/>
          <a:p>
            <a:endParaRPr lang="en-US"/>
          </a:p>
        </p:txBody>
      </p:sp>
      <p:sp>
        <p:nvSpPr>
          <p:cNvPr id="3" name="AutoShape 3"/>
          <p:cNvSpPr/>
          <p:nvPr/>
        </p:nvSpPr>
        <p:spPr>
          <a:xfrm>
            <a:off x="0" y="-57496"/>
            <a:ext cx="1349361" cy="2113636"/>
          </a:xfrm>
          <a:prstGeom prst="rect">
            <a:avLst/>
          </a:prstGeom>
          <a:solidFill>
            <a:srgbClr val="F8A69F"/>
          </a:solidFill>
        </p:spPr>
        <p:txBody>
          <a:bodyPr/>
          <a:lstStyle/>
          <a:p>
            <a:endParaRPr lang="en-US"/>
          </a:p>
        </p:txBody>
      </p:sp>
      <p:sp>
        <p:nvSpPr>
          <p:cNvPr id="4" name="Freeform 4"/>
          <p:cNvSpPr/>
          <p:nvPr/>
        </p:nvSpPr>
        <p:spPr>
          <a:xfrm>
            <a:off x="3122419" y="9005151"/>
            <a:ext cx="1000517" cy="1000517"/>
          </a:xfrm>
          <a:custGeom>
            <a:avLst/>
            <a:gdLst/>
            <a:ahLst/>
            <a:cxnLst/>
            <a:rect l="l" t="t" r="r" b="b"/>
            <a:pathLst>
              <a:path w="1000517" h="1000517">
                <a:moveTo>
                  <a:pt x="0" y="0"/>
                </a:moveTo>
                <a:lnTo>
                  <a:pt x="1000516" y="0"/>
                </a:lnTo>
                <a:lnTo>
                  <a:pt x="1000516" y="1000517"/>
                </a:lnTo>
                <a:lnTo>
                  <a:pt x="0" y="1000517"/>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4934815" y="8244010"/>
            <a:ext cx="1077515" cy="828340"/>
          </a:xfrm>
          <a:custGeom>
            <a:avLst/>
            <a:gdLst/>
            <a:ahLst/>
            <a:cxnLst/>
            <a:rect l="l" t="t" r="r" b="b"/>
            <a:pathLst>
              <a:path w="1077515" h="828340">
                <a:moveTo>
                  <a:pt x="0" y="0"/>
                </a:moveTo>
                <a:lnTo>
                  <a:pt x="1077515" y="0"/>
                </a:lnTo>
                <a:lnTo>
                  <a:pt x="1077515" y="828340"/>
                </a:lnTo>
                <a:lnTo>
                  <a:pt x="0" y="82834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4739628" y="4401587"/>
            <a:ext cx="2180655" cy="1933418"/>
            <a:chOff x="0" y="0"/>
            <a:chExt cx="574329" cy="509213"/>
          </a:xfrm>
        </p:grpSpPr>
        <p:sp>
          <p:nvSpPr>
            <p:cNvPr id="7" name="Freeform 7"/>
            <p:cNvSpPr/>
            <p:nvPr/>
          </p:nvSpPr>
          <p:spPr>
            <a:xfrm>
              <a:off x="0" y="0"/>
              <a:ext cx="574329" cy="509213"/>
            </a:xfrm>
            <a:custGeom>
              <a:avLst/>
              <a:gdLst/>
              <a:ahLst/>
              <a:cxnLst/>
              <a:rect l="l" t="t" r="r" b="b"/>
              <a:pathLst>
                <a:path w="574329" h="509213">
                  <a:moveTo>
                    <a:pt x="0" y="0"/>
                  </a:moveTo>
                  <a:lnTo>
                    <a:pt x="574329" y="0"/>
                  </a:lnTo>
                  <a:lnTo>
                    <a:pt x="574329" y="509213"/>
                  </a:lnTo>
                  <a:lnTo>
                    <a:pt x="0" y="509213"/>
                  </a:lnTo>
                  <a:close/>
                </a:path>
              </a:pathLst>
            </a:custGeom>
            <a:solidFill>
              <a:srgbClr val="F8A69F"/>
            </a:solidFill>
          </p:spPr>
          <p:txBody>
            <a:bodyPr/>
            <a:lstStyle/>
            <a:p>
              <a:endParaRPr lang="en-US"/>
            </a:p>
          </p:txBody>
        </p:sp>
        <p:sp>
          <p:nvSpPr>
            <p:cNvPr id="8" name="TextBox 8"/>
            <p:cNvSpPr txBox="1"/>
            <p:nvPr/>
          </p:nvSpPr>
          <p:spPr>
            <a:xfrm>
              <a:off x="0" y="-66675"/>
              <a:ext cx="574329" cy="575888"/>
            </a:xfrm>
            <a:prstGeom prst="rect">
              <a:avLst/>
            </a:prstGeom>
          </p:spPr>
          <p:txBody>
            <a:bodyPr lIns="50800" tIns="50800" rIns="50800" bIns="50800" rtlCol="0" anchor="ctr"/>
            <a:lstStyle/>
            <a:p>
              <a:pPr algn="ctr">
                <a:lnSpc>
                  <a:spcPts val="3259"/>
                </a:lnSpc>
              </a:pPr>
              <a:endParaRPr/>
            </a:p>
          </p:txBody>
        </p:sp>
      </p:grpSp>
      <p:sp>
        <p:nvSpPr>
          <p:cNvPr id="9" name="Freeform 9"/>
          <p:cNvSpPr/>
          <p:nvPr/>
        </p:nvSpPr>
        <p:spPr>
          <a:xfrm>
            <a:off x="4906189" y="4447606"/>
            <a:ext cx="1847532" cy="1847532"/>
          </a:xfrm>
          <a:custGeom>
            <a:avLst/>
            <a:gdLst/>
            <a:ahLst/>
            <a:cxnLst/>
            <a:rect l="l" t="t" r="r" b="b"/>
            <a:pathLst>
              <a:path w="1847532" h="1847532">
                <a:moveTo>
                  <a:pt x="0" y="0"/>
                </a:moveTo>
                <a:lnTo>
                  <a:pt x="1847532" y="0"/>
                </a:lnTo>
                <a:lnTo>
                  <a:pt x="1847532" y="1847532"/>
                </a:lnTo>
                <a:lnTo>
                  <a:pt x="0" y="1847532"/>
                </a:lnTo>
                <a:lnTo>
                  <a:pt x="0" y="0"/>
                </a:lnTo>
                <a:close/>
              </a:path>
            </a:pathLst>
          </a:custGeom>
          <a:blipFill>
            <a:blip r:embed="rId4"/>
            <a:stretch>
              <a:fillRect/>
            </a:stretch>
          </a:blipFill>
        </p:spPr>
        <p:txBody>
          <a:bodyPr/>
          <a:lstStyle/>
          <a:p>
            <a:endParaRPr lang="en-US"/>
          </a:p>
        </p:txBody>
      </p:sp>
      <p:grpSp>
        <p:nvGrpSpPr>
          <p:cNvPr id="10" name="Group 10"/>
          <p:cNvGrpSpPr/>
          <p:nvPr/>
        </p:nvGrpSpPr>
        <p:grpSpPr>
          <a:xfrm>
            <a:off x="8879153" y="4447606"/>
            <a:ext cx="2180655" cy="1933418"/>
            <a:chOff x="0" y="0"/>
            <a:chExt cx="574329" cy="509213"/>
          </a:xfrm>
        </p:grpSpPr>
        <p:sp>
          <p:nvSpPr>
            <p:cNvPr id="11" name="Freeform 11"/>
            <p:cNvSpPr/>
            <p:nvPr/>
          </p:nvSpPr>
          <p:spPr>
            <a:xfrm>
              <a:off x="0" y="0"/>
              <a:ext cx="574329" cy="509213"/>
            </a:xfrm>
            <a:custGeom>
              <a:avLst/>
              <a:gdLst/>
              <a:ahLst/>
              <a:cxnLst/>
              <a:rect l="l" t="t" r="r" b="b"/>
              <a:pathLst>
                <a:path w="574329" h="509213">
                  <a:moveTo>
                    <a:pt x="0" y="0"/>
                  </a:moveTo>
                  <a:lnTo>
                    <a:pt x="574329" y="0"/>
                  </a:lnTo>
                  <a:lnTo>
                    <a:pt x="574329" y="509213"/>
                  </a:lnTo>
                  <a:lnTo>
                    <a:pt x="0" y="509213"/>
                  </a:lnTo>
                  <a:close/>
                </a:path>
              </a:pathLst>
            </a:custGeom>
            <a:solidFill>
              <a:srgbClr val="F8A69F"/>
            </a:solidFill>
          </p:spPr>
          <p:txBody>
            <a:bodyPr/>
            <a:lstStyle/>
            <a:p>
              <a:endParaRPr lang="en-US"/>
            </a:p>
          </p:txBody>
        </p:sp>
        <p:sp>
          <p:nvSpPr>
            <p:cNvPr id="12" name="TextBox 12"/>
            <p:cNvSpPr txBox="1"/>
            <p:nvPr/>
          </p:nvSpPr>
          <p:spPr>
            <a:xfrm>
              <a:off x="0" y="-66675"/>
              <a:ext cx="574329" cy="575888"/>
            </a:xfrm>
            <a:prstGeom prst="rect">
              <a:avLst/>
            </a:prstGeom>
          </p:spPr>
          <p:txBody>
            <a:bodyPr lIns="50800" tIns="50800" rIns="50800" bIns="50800" rtlCol="0" anchor="ctr"/>
            <a:lstStyle/>
            <a:p>
              <a:pPr algn="ctr">
                <a:lnSpc>
                  <a:spcPts val="3259"/>
                </a:lnSpc>
              </a:pPr>
              <a:endParaRPr/>
            </a:p>
          </p:txBody>
        </p:sp>
      </p:grpSp>
      <p:grpSp>
        <p:nvGrpSpPr>
          <p:cNvPr id="13" name="Group 13"/>
          <p:cNvGrpSpPr/>
          <p:nvPr/>
        </p:nvGrpSpPr>
        <p:grpSpPr>
          <a:xfrm>
            <a:off x="12777053" y="4401587"/>
            <a:ext cx="2180655" cy="1933418"/>
            <a:chOff x="0" y="0"/>
            <a:chExt cx="574329" cy="509213"/>
          </a:xfrm>
        </p:grpSpPr>
        <p:sp>
          <p:nvSpPr>
            <p:cNvPr id="14" name="Freeform 14"/>
            <p:cNvSpPr/>
            <p:nvPr/>
          </p:nvSpPr>
          <p:spPr>
            <a:xfrm>
              <a:off x="0" y="0"/>
              <a:ext cx="574329" cy="509213"/>
            </a:xfrm>
            <a:custGeom>
              <a:avLst/>
              <a:gdLst/>
              <a:ahLst/>
              <a:cxnLst/>
              <a:rect l="l" t="t" r="r" b="b"/>
              <a:pathLst>
                <a:path w="574329" h="509213">
                  <a:moveTo>
                    <a:pt x="0" y="0"/>
                  </a:moveTo>
                  <a:lnTo>
                    <a:pt x="574329" y="0"/>
                  </a:lnTo>
                  <a:lnTo>
                    <a:pt x="574329" y="509213"/>
                  </a:lnTo>
                  <a:lnTo>
                    <a:pt x="0" y="509213"/>
                  </a:lnTo>
                  <a:close/>
                </a:path>
              </a:pathLst>
            </a:custGeom>
            <a:solidFill>
              <a:srgbClr val="F8A69F"/>
            </a:solidFill>
          </p:spPr>
          <p:txBody>
            <a:bodyPr/>
            <a:lstStyle/>
            <a:p>
              <a:endParaRPr lang="en-US"/>
            </a:p>
          </p:txBody>
        </p:sp>
        <p:sp>
          <p:nvSpPr>
            <p:cNvPr id="15" name="TextBox 15"/>
            <p:cNvSpPr txBox="1"/>
            <p:nvPr/>
          </p:nvSpPr>
          <p:spPr>
            <a:xfrm>
              <a:off x="0" y="-66675"/>
              <a:ext cx="574329" cy="575888"/>
            </a:xfrm>
            <a:prstGeom prst="rect">
              <a:avLst/>
            </a:prstGeom>
          </p:spPr>
          <p:txBody>
            <a:bodyPr lIns="50800" tIns="50800" rIns="50800" bIns="50800" rtlCol="0" anchor="ctr"/>
            <a:lstStyle/>
            <a:p>
              <a:pPr algn="ctr">
                <a:lnSpc>
                  <a:spcPts val="3259"/>
                </a:lnSpc>
              </a:pPr>
              <a:endParaRPr/>
            </a:p>
          </p:txBody>
        </p:sp>
      </p:grpSp>
      <p:sp>
        <p:nvSpPr>
          <p:cNvPr id="16" name="Freeform 16"/>
          <p:cNvSpPr/>
          <p:nvPr/>
        </p:nvSpPr>
        <p:spPr>
          <a:xfrm>
            <a:off x="9042638" y="4487473"/>
            <a:ext cx="1853685" cy="1853685"/>
          </a:xfrm>
          <a:custGeom>
            <a:avLst/>
            <a:gdLst/>
            <a:ahLst/>
            <a:cxnLst/>
            <a:rect l="l" t="t" r="r" b="b"/>
            <a:pathLst>
              <a:path w="1853685" h="1853685">
                <a:moveTo>
                  <a:pt x="0" y="0"/>
                </a:moveTo>
                <a:lnTo>
                  <a:pt x="1853685" y="0"/>
                </a:lnTo>
                <a:lnTo>
                  <a:pt x="1853685" y="1853685"/>
                </a:lnTo>
                <a:lnTo>
                  <a:pt x="0" y="1853685"/>
                </a:lnTo>
                <a:lnTo>
                  <a:pt x="0" y="0"/>
                </a:lnTo>
                <a:close/>
              </a:path>
            </a:pathLst>
          </a:custGeom>
          <a:blipFill>
            <a:blip r:embed="rId5"/>
            <a:stretch>
              <a:fillRect/>
            </a:stretch>
          </a:blipFill>
        </p:spPr>
        <p:txBody>
          <a:bodyPr/>
          <a:lstStyle/>
          <a:p>
            <a:endParaRPr lang="en-US"/>
          </a:p>
        </p:txBody>
      </p:sp>
      <p:sp>
        <p:nvSpPr>
          <p:cNvPr id="17" name="Freeform 17"/>
          <p:cNvSpPr/>
          <p:nvPr/>
        </p:nvSpPr>
        <p:spPr>
          <a:xfrm>
            <a:off x="12940538" y="4447606"/>
            <a:ext cx="1853685" cy="1853685"/>
          </a:xfrm>
          <a:custGeom>
            <a:avLst/>
            <a:gdLst/>
            <a:ahLst/>
            <a:cxnLst/>
            <a:rect l="l" t="t" r="r" b="b"/>
            <a:pathLst>
              <a:path w="1853685" h="1853685">
                <a:moveTo>
                  <a:pt x="0" y="0"/>
                </a:moveTo>
                <a:lnTo>
                  <a:pt x="1853685" y="0"/>
                </a:lnTo>
                <a:lnTo>
                  <a:pt x="1853685" y="1853686"/>
                </a:lnTo>
                <a:lnTo>
                  <a:pt x="0" y="1853686"/>
                </a:lnTo>
                <a:lnTo>
                  <a:pt x="0" y="0"/>
                </a:lnTo>
                <a:close/>
              </a:path>
            </a:pathLst>
          </a:custGeom>
          <a:blipFill>
            <a:blip r:embed="rId6"/>
            <a:stretch>
              <a:fillRect/>
            </a:stretch>
          </a:blipFill>
        </p:spPr>
        <p:txBody>
          <a:bodyPr/>
          <a:lstStyle/>
          <a:p>
            <a:endParaRPr lang="en-US"/>
          </a:p>
        </p:txBody>
      </p:sp>
      <p:sp>
        <p:nvSpPr>
          <p:cNvPr id="18" name="TextBox 18"/>
          <p:cNvSpPr txBox="1"/>
          <p:nvPr/>
        </p:nvSpPr>
        <p:spPr>
          <a:xfrm>
            <a:off x="12398898" y="6666774"/>
            <a:ext cx="2936966" cy="790575"/>
          </a:xfrm>
          <a:prstGeom prst="rect">
            <a:avLst/>
          </a:prstGeom>
        </p:spPr>
        <p:txBody>
          <a:bodyPr lIns="0" tIns="0" rIns="0" bIns="0" rtlCol="0" anchor="t">
            <a:spAutoFit/>
          </a:bodyPr>
          <a:lstStyle/>
          <a:p>
            <a:pPr algn="ctr">
              <a:lnSpc>
                <a:spcPts val="3000"/>
              </a:lnSpc>
            </a:pPr>
            <a:r>
              <a:rPr lang="en-US" sz="3000" spc="30">
                <a:solidFill>
                  <a:srgbClr val="5E6472"/>
                </a:solidFill>
                <a:latin typeface="Radnika Next Light"/>
                <a:ea typeface="Radnika Next Light"/>
                <a:cs typeface="Radnika Next Light"/>
                <a:sym typeface="Radnika Next Light"/>
              </a:rPr>
              <a:t>Related Content</a:t>
            </a:r>
          </a:p>
        </p:txBody>
      </p:sp>
      <p:sp>
        <p:nvSpPr>
          <p:cNvPr id="19" name="TextBox 19"/>
          <p:cNvSpPr txBox="1"/>
          <p:nvPr/>
        </p:nvSpPr>
        <p:spPr>
          <a:xfrm>
            <a:off x="8637528" y="6666774"/>
            <a:ext cx="2663905" cy="790575"/>
          </a:xfrm>
          <a:prstGeom prst="rect">
            <a:avLst/>
          </a:prstGeom>
        </p:spPr>
        <p:txBody>
          <a:bodyPr lIns="0" tIns="0" rIns="0" bIns="0" rtlCol="0" anchor="t">
            <a:spAutoFit/>
          </a:bodyPr>
          <a:lstStyle/>
          <a:p>
            <a:pPr algn="ctr">
              <a:lnSpc>
                <a:spcPts val="3000"/>
              </a:lnSpc>
            </a:pPr>
            <a:r>
              <a:rPr lang="en-US" sz="3000" spc="30">
                <a:solidFill>
                  <a:srgbClr val="5E6472"/>
                </a:solidFill>
                <a:latin typeface="Radnika Next Light"/>
                <a:ea typeface="Radnika Next Light"/>
                <a:cs typeface="Radnika Next Light"/>
                <a:sym typeface="Radnika Next Light"/>
              </a:rPr>
              <a:t>Ask a Question</a:t>
            </a:r>
          </a:p>
        </p:txBody>
      </p:sp>
      <p:sp>
        <p:nvSpPr>
          <p:cNvPr id="20" name="TextBox 20"/>
          <p:cNvSpPr txBox="1"/>
          <p:nvPr/>
        </p:nvSpPr>
        <p:spPr>
          <a:xfrm>
            <a:off x="4420404" y="6666774"/>
            <a:ext cx="2663905" cy="790575"/>
          </a:xfrm>
          <a:prstGeom prst="rect">
            <a:avLst/>
          </a:prstGeom>
        </p:spPr>
        <p:txBody>
          <a:bodyPr lIns="0" tIns="0" rIns="0" bIns="0" rtlCol="0" anchor="t">
            <a:spAutoFit/>
          </a:bodyPr>
          <a:lstStyle/>
          <a:p>
            <a:pPr algn="ctr">
              <a:lnSpc>
                <a:spcPts val="3000"/>
              </a:lnSpc>
            </a:pPr>
            <a:r>
              <a:rPr lang="en-US" sz="3000" spc="30">
                <a:solidFill>
                  <a:srgbClr val="5E6472"/>
                </a:solidFill>
                <a:latin typeface="Radnika Next Light"/>
                <a:ea typeface="Radnika Next Light"/>
                <a:cs typeface="Radnika Next Light"/>
                <a:sym typeface="Radnika Next Light"/>
              </a:rPr>
              <a:t>Attendee Chat</a:t>
            </a:r>
          </a:p>
        </p:txBody>
      </p:sp>
      <p:sp>
        <p:nvSpPr>
          <p:cNvPr id="21" name="TextBox 21"/>
          <p:cNvSpPr txBox="1"/>
          <p:nvPr/>
        </p:nvSpPr>
        <p:spPr>
          <a:xfrm>
            <a:off x="1312285" y="2813979"/>
            <a:ext cx="16938639" cy="933318"/>
          </a:xfrm>
          <a:prstGeom prst="rect">
            <a:avLst/>
          </a:prstGeom>
        </p:spPr>
        <p:txBody>
          <a:bodyPr lIns="0" tIns="0" rIns="0" bIns="0" rtlCol="0" anchor="t">
            <a:spAutoFit/>
          </a:bodyPr>
          <a:lstStyle/>
          <a:p>
            <a:pPr algn="ctr">
              <a:lnSpc>
                <a:spcPts val="7365"/>
              </a:lnSpc>
            </a:pPr>
            <a:r>
              <a:rPr lang="en-US" sz="6137" spc="920">
                <a:solidFill>
                  <a:srgbClr val="5E6472"/>
                </a:solidFill>
                <a:latin typeface="Outfit"/>
                <a:ea typeface="Outfit"/>
                <a:cs typeface="Outfit"/>
                <a:sym typeface="Outfit"/>
              </a:rPr>
              <a:t>CHECK OUT THE PLATFORM!</a:t>
            </a:r>
          </a:p>
        </p:txBody>
      </p:sp>
      <p:sp>
        <p:nvSpPr>
          <p:cNvPr id="22" name="TextBox 22"/>
          <p:cNvSpPr txBox="1"/>
          <p:nvPr/>
        </p:nvSpPr>
        <p:spPr>
          <a:xfrm>
            <a:off x="3122419" y="9539075"/>
            <a:ext cx="14940486" cy="466593"/>
          </a:xfrm>
          <a:prstGeom prst="rect">
            <a:avLst/>
          </a:prstGeom>
        </p:spPr>
        <p:txBody>
          <a:bodyPr lIns="0" tIns="0" rIns="0" bIns="0" rtlCol="0" anchor="t">
            <a:spAutoFit/>
          </a:bodyPr>
          <a:lstStyle/>
          <a:p>
            <a:pPr algn="ctr">
              <a:lnSpc>
                <a:spcPts val="3600"/>
              </a:lnSpc>
            </a:pPr>
            <a:r>
              <a:rPr lang="en-US" sz="3000" spc="450">
                <a:solidFill>
                  <a:srgbClr val="5E6472"/>
                </a:solidFill>
                <a:latin typeface="Outfit"/>
                <a:ea typeface="Outfit"/>
                <a:cs typeface="Outfit"/>
                <a:sym typeface="Outfit"/>
              </a:rPr>
              <a:t>TIP: RESIZE WINDOWS TO CUSTOMIZE THE EXPERIENCE</a:t>
            </a:r>
          </a:p>
        </p:txBody>
      </p:sp>
      <p:sp>
        <p:nvSpPr>
          <p:cNvPr id="23" name="TextBox 23"/>
          <p:cNvSpPr txBox="1"/>
          <p:nvPr/>
        </p:nvSpPr>
        <p:spPr>
          <a:xfrm>
            <a:off x="5398773" y="8605757"/>
            <a:ext cx="10727043" cy="466593"/>
          </a:xfrm>
          <a:prstGeom prst="rect">
            <a:avLst/>
          </a:prstGeom>
        </p:spPr>
        <p:txBody>
          <a:bodyPr lIns="0" tIns="0" rIns="0" bIns="0" rtlCol="0" anchor="t">
            <a:spAutoFit/>
          </a:bodyPr>
          <a:lstStyle/>
          <a:p>
            <a:pPr algn="ctr">
              <a:lnSpc>
                <a:spcPts val="3600"/>
              </a:lnSpc>
            </a:pPr>
            <a:r>
              <a:rPr lang="en-US" sz="3000" spc="450">
                <a:solidFill>
                  <a:srgbClr val="5E6472"/>
                </a:solidFill>
                <a:latin typeface="Outfit"/>
                <a:ea typeface="Outfit"/>
                <a:cs typeface="Outfit"/>
                <a:sym typeface="Outfit"/>
              </a:rPr>
              <a:t>LIVE CLOSED CAPTIONING AVAILABLE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71D59FB0-D7A4-23C1-1510-455898E2A89C}"/>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CB82F202-65D4-F12A-4DBB-714CECE1E748}"/>
              </a:ext>
            </a:extLst>
          </p:cNvPr>
          <p:cNvGrpSpPr/>
          <p:nvPr/>
        </p:nvGrpSpPr>
        <p:grpSpPr>
          <a:xfrm>
            <a:off x="-85844" y="822970"/>
            <a:ext cx="18459689" cy="1506835"/>
            <a:chOff x="0" y="0"/>
            <a:chExt cx="9392053" cy="766658"/>
          </a:xfrm>
        </p:grpSpPr>
        <p:sp>
          <p:nvSpPr>
            <p:cNvPr id="4" name="Freeform 4">
              <a:extLst>
                <a:ext uri="{FF2B5EF4-FFF2-40B4-BE49-F238E27FC236}">
                  <a16:creationId xmlns:a16="http://schemas.microsoft.com/office/drawing/2014/main" id="{AD9830A0-5293-608D-6478-E22A3F17B505}"/>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a:extLst>
                <a:ext uri="{FF2B5EF4-FFF2-40B4-BE49-F238E27FC236}">
                  <a16:creationId xmlns:a16="http://schemas.microsoft.com/office/drawing/2014/main" id="{B1ED41B3-2D7D-74E0-8F45-DF568A350D92}"/>
                </a:ext>
              </a:extLst>
            </p:cNvPr>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077135D2-FB95-0A89-EDEE-735CF0087849}"/>
              </a:ext>
            </a:extLst>
          </p:cNvPr>
          <p:cNvSpPr txBox="1"/>
          <p:nvPr/>
        </p:nvSpPr>
        <p:spPr>
          <a:xfrm>
            <a:off x="1028699" y="1028700"/>
            <a:ext cx="15928211" cy="1016881"/>
          </a:xfrm>
          <a:prstGeom prst="rect">
            <a:avLst/>
          </a:prstGeom>
        </p:spPr>
        <p:txBody>
          <a:bodyPr wrap="square" lIns="0" tIns="0" rIns="0" bIns="0" rtlCol="0" anchor="t">
            <a:spAutoFit/>
          </a:bodyPr>
          <a:lstStyle/>
          <a:p>
            <a:pPr algn="l">
              <a:lnSpc>
                <a:spcPts val="8640"/>
              </a:lnSpc>
            </a:pPr>
            <a:r>
              <a:rPr lang="en-US" sz="6000" b="1">
                <a:solidFill>
                  <a:srgbClr val="010204"/>
                </a:solidFill>
                <a:latin typeface="Roboto Slab Bold"/>
                <a:ea typeface="Roboto Slab Bold"/>
                <a:cs typeface="Roboto Slab Bold"/>
                <a:sym typeface="Roboto Slab Bold"/>
              </a:rPr>
              <a:t>NICHQ RMC Toolkit</a:t>
            </a:r>
          </a:p>
        </p:txBody>
      </p:sp>
      <p:pic>
        <p:nvPicPr>
          <p:cNvPr id="3074" name="Picture 2">
            <a:extLst>
              <a:ext uri="{FF2B5EF4-FFF2-40B4-BE49-F238E27FC236}">
                <a16:creationId xmlns:a16="http://schemas.microsoft.com/office/drawing/2014/main" id="{D3E84F20-9C18-6B55-8A8B-3080F14064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5855" r="255"/>
          <a:stretch>
            <a:fillRect/>
          </a:stretch>
        </p:blipFill>
        <p:spPr bwMode="auto">
          <a:xfrm>
            <a:off x="833284" y="3052916"/>
            <a:ext cx="8664677" cy="6205384"/>
          </a:xfrm>
          <a:prstGeom prst="rect">
            <a:avLst/>
          </a:prstGeom>
          <a:noFill/>
          <a:ln>
            <a:solidFill>
              <a:srgbClr val="DAEBEF"/>
            </a:solidFill>
          </a:ln>
          <a:extLst>
            <a:ext uri="{909E8E84-426E-40DD-AFC4-6F175D3DCCD1}">
              <a14:hiddenFill xmlns:a14="http://schemas.microsoft.com/office/drawing/2010/main">
                <a:solidFill>
                  <a:srgbClr val="FFFFFF"/>
                </a:solidFill>
              </a14:hiddenFill>
            </a:ext>
          </a:extLst>
        </p:spPr>
      </p:pic>
      <p:sp>
        <p:nvSpPr>
          <p:cNvPr id="2" name="Freeform 7">
            <a:extLst>
              <a:ext uri="{FF2B5EF4-FFF2-40B4-BE49-F238E27FC236}">
                <a16:creationId xmlns:a16="http://schemas.microsoft.com/office/drawing/2014/main" id="{DB0CC342-E8A1-8714-C8DF-911CC4229203}"/>
              </a:ext>
            </a:extLst>
          </p:cNvPr>
          <p:cNvSpPr/>
          <p:nvPr/>
        </p:nvSpPr>
        <p:spPr>
          <a:xfrm>
            <a:off x="9996502" y="3635742"/>
            <a:ext cx="4282106" cy="1078992"/>
          </a:xfrm>
          <a:custGeom>
            <a:avLst/>
            <a:gdLst/>
            <a:ahLst/>
            <a:cxnLst/>
            <a:rect l="l" t="t" r="r" b="b"/>
            <a:pathLst>
              <a:path w="4282106" h="1078900">
                <a:moveTo>
                  <a:pt x="0" y="0"/>
                </a:moveTo>
                <a:lnTo>
                  <a:pt x="4282106" y="0"/>
                </a:lnTo>
                <a:lnTo>
                  <a:pt x="4282106" y="1078900"/>
                </a:lnTo>
                <a:lnTo>
                  <a:pt x="0" y="1078900"/>
                </a:lnTo>
                <a:lnTo>
                  <a:pt x="0" y="0"/>
                </a:lnTo>
                <a:close/>
              </a:path>
            </a:pathLst>
          </a:custGeom>
          <a:blipFill>
            <a:blip r:embed="rId4"/>
            <a:stretch>
              <a:fillRect t="-55093" b="-55922"/>
            </a:stretch>
          </a:blipFill>
        </p:spPr>
        <p:txBody>
          <a:bodyPr/>
          <a:lstStyle/>
          <a:p>
            <a:endParaRPr lang="en-US"/>
          </a:p>
        </p:txBody>
      </p:sp>
      <p:pic>
        <p:nvPicPr>
          <p:cNvPr id="7" name="Picture 6">
            <a:extLst>
              <a:ext uri="{FF2B5EF4-FFF2-40B4-BE49-F238E27FC236}">
                <a16:creationId xmlns:a16="http://schemas.microsoft.com/office/drawing/2014/main" id="{46413A5E-1107-8E4D-DDEE-9AD6CBE30C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0933" y="5341556"/>
            <a:ext cx="2713347" cy="1078992"/>
          </a:xfrm>
          <a:prstGeom prst="rect">
            <a:avLst/>
          </a:prstGeom>
        </p:spPr>
      </p:pic>
      <p:sp>
        <p:nvSpPr>
          <p:cNvPr id="8" name="TextBox 2">
            <a:extLst>
              <a:ext uri="{FF2B5EF4-FFF2-40B4-BE49-F238E27FC236}">
                <a16:creationId xmlns:a16="http://schemas.microsoft.com/office/drawing/2014/main" id="{57C1FF2C-A836-1D52-2E5C-9E260AAAEF18}"/>
              </a:ext>
            </a:extLst>
          </p:cNvPr>
          <p:cNvSpPr txBox="1"/>
          <p:nvPr/>
        </p:nvSpPr>
        <p:spPr>
          <a:xfrm>
            <a:off x="10261191" y="7047370"/>
            <a:ext cx="9877937" cy="538609"/>
          </a:xfrm>
          <a:prstGeom prst="rect">
            <a:avLst/>
          </a:prstGeom>
        </p:spPr>
        <p:txBody>
          <a:bodyPr wrap="square" lIns="0" tIns="0" rIns="0" bIns="0" rtlCol="0" anchor="t">
            <a:spAutoFit/>
          </a:bodyPr>
          <a:lstStyle/>
          <a:p>
            <a:pPr>
              <a:lnSpc>
                <a:spcPts val="4196"/>
              </a:lnSpc>
            </a:pPr>
            <a:r>
              <a:rPr lang="en-US" sz="3600">
                <a:solidFill>
                  <a:srgbClr val="000000"/>
                </a:solidFill>
                <a:latin typeface="Roboto Slab" pitchFamily="2" charset="0"/>
                <a:ea typeface="Roboto Slab" pitchFamily="2" charset="0"/>
                <a:cs typeface="Roboto"/>
                <a:sym typeface="Roboto"/>
              </a:rPr>
              <a:t>NICHQ RMC Toolkit Working Group</a:t>
            </a:r>
          </a:p>
        </p:txBody>
      </p:sp>
    </p:spTree>
    <p:extLst>
      <p:ext uri="{BB962C8B-B14F-4D97-AF65-F5344CB8AC3E}">
        <p14:creationId xmlns:p14="http://schemas.microsoft.com/office/powerpoint/2010/main" val="358685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3">
              <a:alphaModFix amt="70000"/>
            </a:blip>
            <a:stretch>
              <a:fillRect/>
            </a:stretch>
          </a:blipFill>
        </p:spPr>
        <p:txBody>
          <a:bodyPr/>
          <a:lstStyle/>
          <a:p>
            <a:endParaRPr lang="en-US"/>
          </a:p>
        </p:txBody>
      </p:sp>
      <p:grpSp>
        <p:nvGrpSpPr>
          <p:cNvPr id="3" name="Group 3"/>
          <p:cNvGrpSpPr/>
          <p:nvPr/>
        </p:nvGrpSpPr>
        <p:grpSpPr>
          <a:xfrm>
            <a:off x="0" y="0"/>
            <a:ext cx="6186361" cy="10287000"/>
            <a:chOff x="0" y="0"/>
            <a:chExt cx="1629330" cy="2709333"/>
          </a:xfrm>
        </p:grpSpPr>
        <p:sp>
          <p:nvSpPr>
            <p:cNvPr id="4" name="Freeform 4"/>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solidFill>
              <a:srgbClr val="F8A69F"/>
            </a:solidFill>
          </p:spPr>
          <p:txBody>
            <a:bodyPr/>
            <a:lstStyle/>
            <a:p>
              <a:endParaRPr lang="en-US"/>
            </a:p>
          </p:txBody>
        </p:sp>
        <p:sp>
          <p:nvSpPr>
            <p:cNvPr id="5" name="TextBox 5"/>
            <p:cNvSpPr txBox="1"/>
            <p:nvPr/>
          </p:nvSpPr>
          <p:spPr>
            <a:xfrm>
              <a:off x="0" y="-38100"/>
              <a:ext cx="1629330" cy="2747433"/>
            </a:xfrm>
            <a:prstGeom prst="rect">
              <a:avLst/>
            </a:prstGeom>
          </p:spPr>
          <p:txBody>
            <a:bodyPr lIns="50800" tIns="50800" rIns="50800" bIns="50800" rtlCol="0" anchor="ctr"/>
            <a:lstStyle/>
            <a:p>
              <a:pPr algn="ctr">
                <a:lnSpc>
                  <a:spcPts val="3405"/>
                </a:lnSpc>
              </a:pPr>
              <a:endParaRPr/>
            </a:p>
          </p:txBody>
        </p:sp>
      </p:grpSp>
      <p:sp>
        <p:nvSpPr>
          <p:cNvPr id="6" name="Freeform 6"/>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4"/>
            <a:stretch>
              <a:fillRect l="-131393" t="-492772" r="-354061" b="-35006"/>
            </a:stretch>
          </a:blipFill>
        </p:spPr>
        <p:txBody>
          <a:bodyPr/>
          <a:lstStyle/>
          <a:p>
            <a:endParaRPr lang="en-US"/>
          </a:p>
        </p:txBody>
      </p:sp>
      <p:sp>
        <p:nvSpPr>
          <p:cNvPr id="7" name="Freeform 7"/>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4"/>
            <a:stretch>
              <a:fillRect l="-265917" t="-31387" r="-265642" b="-605524"/>
            </a:stretch>
          </a:blipFill>
        </p:spPr>
        <p:txBody>
          <a:bodyPr/>
          <a:lstStyle/>
          <a:p>
            <a:endParaRPr lang="en-US"/>
          </a:p>
        </p:txBody>
      </p:sp>
      <p:sp>
        <p:nvSpPr>
          <p:cNvPr id="8" name="Freeform 8"/>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4"/>
            <a:stretch>
              <a:fillRect l="-332592" t="-237589" r="-114726" b="-252997"/>
            </a:stretch>
          </a:blipFill>
        </p:spPr>
        <p:txBody>
          <a:bodyPr/>
          <a:lstStyle/>
          <a:p>
            <a:endParaRPr lang="en-US"/>
          </a:p>
        </p:txBody>
      </p:sp>
      <p:sp>
        <p:nvSpPr>
          <p:cNvPr id="9" name="Freeform 9"/>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4"/>
            <a:stretch>
              <a:fillRect l="-38467" t="-511990" r="-594597" b="-36929"/>
            </a:stretch>
          </a:blipFill>
        </p:spPr>
        <p:txBody>
          <a:bodyPr/>
          <a:lstStyle/>
          <a:p>
            <a:endParaRPr lang="en-US"/>
          </a:p>
        </p:txBody>
      </p:sp>
      <p:sp>
        <p:nvSpPr>
          <p:cNvPr id="10" name="Freeform 10"/>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4"/>
            <a:stretch>
              <a:fillRect l="-235432" t="-252170" r="-234212" b="-266137"/>
            </a:stretch>
          </a:blipFill>
        </p:spPr>
        <p:txBody>
          <a:bodyPr/>
          <a:lstStyle/>
          <a:p>
            <a:endParaRPr lang="en-US"/>
          </a:p>
        </p:txBody>
      </p:sp>
      <p:sp>
        <p:nvSpPr>
          <p:cNvPr id="11" name="Freeform 11"/>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4"/>
            <a:stretch>
              <a:fillRect l="-252766" t="-145490" r="-252491" b="-403308"/>
            </a:stretch>
          </a:blipFill>
        </p:spPr>
        <p:txBody>
          <a:bodyPr/>
          <a:lstStyle/>
          <a:p>
            <a:endParaRPr lang="en-US"/>
          </a:p>
        </p:txBody>
      </p:sp>
      <p:sp>
        <p:nvSpPr>
          <p:cNvPr id="12" name="TextBox 12"/>
          <p:cNvSpPr txBox="1"/>
          <p:nvPr/>
        </p:nvSpPr>
        <p:spPr>
          <a:xfrm>
            <a:off x="7816256" y="2261968"/>
            <a:ext cx="8940670" cy="2769989"/>
          </a:xfrm>
          <a:prstGeom prst="rect">
            <a:avLst/>
          </a:prstGeom>
        </p:spPr>
        <p:txBody>
          <a:bodyPr lIns="0" tIns="0" rIns="0" bIns="0" rtlCol="0" anchor="t">
            <a:spAutoFit/>
          </a:bodyPr>
          <a:lstStyle/>
          <a:p>
            <a:pPr marL="0" lvl="0" indent="0">
              <a:lnSpc>
                <a:spcPts val="7195"/>
              </a:lnSpc>
              <a:spcBef>
                <a:spcPct val="0"/>
              </a:spcBef>
            </a:pPr>
            <a:r>
              <a:rPr lang="en-US" sz="7200" b="1">
                <a:solidFill>
                  <a:srgbClr val="010204"/>
                </a:solidFill>
                <a:latin typeface="Roboto Bold"/>
                <a:ea typeface="Roboto Bold"/>
                <a:cs typeface="Roboto Bold"/>
                <a:sym typeface="Roboto Bold"/>
              </a:rPr>
              <a:t>Toolkit Purpose, Structure, &amp; Audience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115315C0-BA0B-795C-DF6E-94D56123512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1428463-DD97-F1A1-AEAC-AAFAA352E10B}"/>
              </a:ext>
            </a:extLst>
          </p:cNvPr>
          <p:cNvSpPr txBox="1"/>
          <p:nvPr/>
        </p:nvSpPr>
        <p:spPr>
          <a:xfrm>
            <a:off x="1028700" y="2668252"/>
            <a:ext cx="16230600" cy="6429902"/>
          </a:xfrm>
          <a:prstGeom prst="rect">
            <a:avLst/>
          </a:prstGeom>
        </p:spPr>
        <p:txBody>
          <a:bodyPr lIns="0" tIns="0" rIns="0" bIns="0" rtlCol="0" anchor="t">
            <a:spAutoFit/>
          </a:bodyPr>
          <a:lstStyle/>
          <a:p>
            <a:pPr algn="l">
              <a:lnSpc>
                <a:spcPts val="4196"/>
              </a:lnSpc>
            </a:pPr>
            <a:r>
              <a:rPr lang="en-US" sz="3203">
                <a:solidFill>
                  <a:srgbClr val="000000"/>
                </a:solidFill>
                <a:latin typeface="Roboto Slab" pitchFamily="2" charset="0"/>
                <a:ea typeface="Roboto Slab" pitchFamily="2" charset="0"/>
                <a:cs typeface="Roboto"/>
                <a:sym typeface="Roboto"/>
              </a:rPr>
              <a:t>The NICHQ Respectful Maternity Care toolkit was developed to support clinicians and health systems in integrating respectful, patient- centered practices into maternity care.​ </a:t>
            </a:r>
          </a:p>
          <a:p>
            <a:pPr algn="l">
              <a:lnSpc>
                <a:spcPts val="4196"/>
              </a:lnSpc>
            </a:pPr>
            <a:endParaRPr lang="en-US" sz="3203">
              <a:solidFill>
                <a:srgbClr val="000000"/>
              </a:solidFill>
              <a:latin typeface="Roboto Slab" pitchFamily="2" charset="0"/>
              <a:ea typeface="Roboto Slab" pitchFamily="2" charset="0"/>
              <a:cs typeface="Roboto"/>
              <a:sym typeface="Roboto"/>
            </a:endParaRPr>
          </a:p>
          <a:p>
            <a:pPr algn="l">
              <a:lnSpc>
                <a:spcPts val="4196"/>
              </a:lnSpc>
            </a:pPr>
            <a:r>
              <a:rPr lang="en-US" sz="3203">
                <a:solidFill>
                  <a:srgbClr val="000000"/>
                </a:solidFill>
                <a:latin typeface="Roboto Slab" pitchFamily="2" charset="0"/>
                <a:ea typeface="Roboto Slab" pitchFamily="2" charset="0"/>
                <a:cs typeface="Roboto"/>
                <a:sym typeface="Roboto"/>
              </a:rPr>
              <a:t>The toolkit:​</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Provides practical strategies for clinicians​</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Supports team-based practice change​</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Helps institutions assess respectful care​</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Connects respectful care practices with measurable outcomes​</a:t>
            </a:r>
          </a:p>
          <a:p>
            <a:pPr algn="l">
              <a:lnSpc>
                <a:spcPts val="4196"/>
              </a:lnSpc>
            </a:pPr>
            <a:endParaRPr lang="en-US" sz="3203">
              <a:solidFill>
                <a:srgbClr val="000000"/>
              </a:solidFill>
              <a:latin typeface="Roboto Slab" pitchFamily="2" charset="0"/>
              <a:ea typeface="Roboto Slab" pitchFamily="2" charset="0"/>
              <a:cs typeface="Roboto"/>
              <a:sym typeface="Roboto"/>
            </a:endParaRPr>
          </a:p>
          <a:p>
            <a:pPr algn="ctr">
              <a:lnSpc>
                <a:spcPts val="4196"/>
              </a:lnSpc>
            </a:pPr>
            <a:r>
              <a:rPr lang="en-US" sz="3203" i="1">
                <a:solidFill>
                  <a:srgbClr val="000000"/>
                </a:solidFill>
                <a:latin typeface="Roboto Slab" pitchFamily="2" charset="0"/>
                <a:ea typeface="Roboto Slab" pitchFamily="2" charset="0"/>
                <a:cs typeface="Roboto"/>
                <a:sym typeface="Roboto"/>
              </a:rPr>
              <a:t>The toolkit is organized around key domains of respectful maternity care, each with specific strategies and evaluation tools. </a:t>
            </a:r>
          </a:p>
        </p:txBody>
      </p:sp>
      <p:grpSp>
        <p:nvGrpSpPr>
          <p:cNvPr id="3" name="Group 3">
            <a:extLst>
              <a:ext uri="{FF2B5EF4-FFF2-40B4-BE49-F238E27FC236}">
                <a16:creationId xmlns:a16="http://schemas.microsoft.com/office/drawing/2014/main" id="{CCB04299-A33E-151C-D13E-0C178C7119EA}"/>
              </a:ext>
            </a:extLst>
          </p:cNvPr>
          <p:cNvGrpSpPr/>
          <p:nvPr/>
        </p:nvGrpSpPr>
        <p:grpSpPr>
          <a:xfrm>
            <a:off x="-85844" y="822970"/>
            <a:ext cx="18459689" cy="1506835"/>
            <a:chOff x="0" y="0"/>
            <a:chExt cx="9392053" cy="766658"/>
          </a:xfrm>
          <a:solidFill>
            <a:srgbClr val="F8A69F"/>
          </a:solidFill>
        </p:grpSpPr>
        <p:sp>
          <p:nvSpPr>
            <p:cNvPr id="4" name="Freeform 4">
              <a:extLst>
                <a:ext uri="{FF2B5EF4-FFF2-40B4-BE49-F238E27FC236}">
                  <a16:creationId xmlns:a16="http://schemas.microsoft.com/office/drawing/2014/main" id="{F247675F-9DAC-318F-997F-48518700EFB0}"/>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a:extLst>
                <a:ext uri="{FF2B5EF4-FFF2-40B4-BE49-F238E27FC236}">
                  <a16:creationId xmlns:a16="http://schemas.microsoft.com/office/drawing/2014/main" id="{EA07EE2B-E625-BF6A-D378-3B9CA9D3E819}"/>
                </a:ext>
              </a:extLst>
            </p:cNvPr>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EDC4EEE4-3C50-732B-29D6-A1E9BC86B6D4}"/>
              </a:ext>
            </a:extLst>
          </p:cNvPr>
          <p:cNvSpPr txBox="1"/>
          <p:nvPr/>
        </p:nvSpPr>
        <p:spPr>
          <a:xfrm>
            <a:off x="1028699" y="1028700"/>
            <a:ext cx="15928211" cy="1102866"/>
          </a:xfrm>
          <a:prstGeom prst="rect">
            <a:avLst/>
          </a:prstGeom>
        </p:spPr>
        <p:txBody>
          <a:bodyPr wrap="square"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Purpose of Toolkit</a:t>
            </a:r>
          </a:p>
        </p:txBody>
      </p:sp>
    </p:spTree>
    <p:extLst>
      <p:ext uri="{BB962C8B-B14F-4D97-AF65-F5344CB8AC3E}">
        <p14:creationId xmlns:p14="http://schemas.microsoft.com/office/powerpoint/2010/main" val="335824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89EF98BA-3646-6F39-8DE1-FC41067CB8FF}"/>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4AA181F3-6D9B-2523-B9A7-AC9AABF05669}"/>
              </a:ext>
            </a:extLst>
          </p:cNvPr>
          <p:cNvGrpSpPr/>
          <p:nvPr/>
        </p:nvGrpSpPr>
        <p:grpSpPr>
          <a:xfrm>
            <a:off x="-85844" y="822970"/>
            <a:ext cx="18459689" cy="1506835"/>
            <a:chOff x="0" y="0"/>
            <a:chExt cx="9392053" cy="766658"/>
          </a:xfrm>
          <a:solidFill>
            <a:srgbClr val="F8A69F"/>
          </a:solidFill>
        </p:grpSpPr>
        <p:sp>
          <p:nvSpPr>
            <p:cNvPr id="4" name="Freeform 4">
              <a:extLst>
                <a:ext uri="{FF2B5EF4-FFF2-40B4-BE49-F238E27FC236}">
                  <a16:creationId xmlns:a16="http://schemas.microsoft.com/office/drawing/2014/main" id="{51174804-004E-7626-2473-7A96DB469CBC}"/>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a:extLst>
                <a:ext uri="{FF2B5EF4-FFF2-40B4-BE49-F238E27FC236}">
                  <a16:creationId xmlns:a16="http://schemas.microsoft.com/office/drawing/2014/main" id="{2494179F-88B3-7406-44D3-E00A61E8241F}"/>
                </a:ext>
              </a:extLst>
            </p:cNvPr>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80083319-1596-B018-8CF0-4244A42AC1C3}"/>
              </a:ext>
            </a:extLst>
          </p:cNvPr>
          <p:cNvSpPr txBox="1"/>
          <p:nvPr/>
        </p:nvSpPr>
        <p:spPr>
          <a:xfrm>
            <a:off x="1028699" y="1028700"/>
            <a:ext cx="15928211" cy="1102866"/>
          </a:xfrm>
          <a:prstGeom prst="rect">
            <a:avLst/>
          </a:prstGeom>
        </p:spPr>
        <p:txBody>
          <a:bodyPr wrap="square"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Who Should Use This Toolkit?</a:t>
            </a:r>
          </a:p>
        </p:txBody>
      </p:sp>
      <p:pic>
        <p:nvPicPr>
          <p:cNvPr id="8" name="Graphic 7" descr="Doctor female with solid fill">
            <a:extLst>
              <a:ext uri="{FF2B5EF4-FFF2-40B4-BE49-F238E27FC236}">
                <a16:creationId xmlns:a16="http://schemas.microsoft.com/office/drawing/2014/main" id="{37BB3E49-8EC6-6B14-4262-E2B137563DD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67125" y="2565636"/>
            <a:ext cx="1902542" cy="1902542"/>
          </a:xfrm>
          <a:prstGeom prst="rect">
            <a:avLst/>
          </a:prstGeom>
        </p:spPr>
      </p:pic>
      <p:sp>
        <p:nvSpPr>
          <p:cNvPr id="11" name="TextBox 10">
            <a:extLst>
              <a:ext uri="{FF2B5EF4-FFF2-40B4-BE49-F238E27FC236}">
                <a16:creationId xmlns:a16="http://schemas.microsoft.com/office/drawing/2014/main" id="{897D87A8-0F25-E80E-73A6-B3CB3774D585}"/>
              </a:ext>
            </a:extLst>
          </p:cNvPr>
          <p:cNvSpPr txBox="1"/>
          <p:nvPr/>
        </p:nvSpPr>
        <p:spPr>
          <a:xfrm>
            <a:off x="6212780" y="2916743"/>
            <a:ext cx="10113683" cy="1200329"/>
          </a:xfrm>
          <a:prstGeom prst="rect">
            <a:avLst/>
          </a:prstGeom>
          <a:noFill/>
        </p:spPr>
        <p:txBody>
          <a:bodyPr wrap="square" rtlCol="0">
            <a:spAutoFit/>
          </a:bodyPr>
          <a:lstStyle/>
          <a:p>
            <a:r>
              <a:rPr lang="en-US" sz="2400" b="1">
                <a:latin typeface="Roboto Slab" pitchFamily="2" charset="0"/>
                <a:ea typeface="Roboto Slab" pitchFamily="2" charset="0"/>
              </a:rPr>
              <a:t>Individuals</a:t>
            </a:r>
          </a:p>
          <a:p>
            <a:r>
              <a:rPr lang="en-US" sz="2400">
                <a:latin typeface="Roboto Slab" pitchFamily="2" charset="0"/>
                <a:ea typeface="Roboto Slab" pitchFamily="2" charset="0"/>
              </a:rPr>
              <a:t>Including clinicians who want to reflect on their practice and adopt respectful, patient-centered behaviors in their daily work </a:t>
            </a:r>
          </a:p>
        </p:txBody>
      </p:sp>
      <p:sp>
        <p:nvSpPr>
          <p:cNvPr id="12" name="TextBox 11">
            <a:extLst>
              <a:ext uri="{FF2B5EF4-FFF2-40B4-BE49-F238E27FC236}">
                <a16:creationId xmlns:a16="http://schemas.microsoft.com/office/drawing/2014/main" id="{A18D210C-48AB-3961-5B46-BBC90D3A2585}"/>
              </a:ext>
            </a:extLst>
          </p:cNvPr>
          <p:cNvSpPr txBox="1"/>
          <p:nvPr/>
        </p:nvSpPr>
        <p:spPr>
          <a:xfrm>
            <a:off x="6212780" y="4861878"/>
            <a:ext cx="10349657" cy="1938992"/>
          </a:xfrm>
          <a:prstGeom prst="rect">
            <a:avLst/>
          </a:prstGeom>
          <a:noFill/>
        </p:spPr>
        <p:txBody>
          <a:bodyPr wrap="square" lIns="91440" tIns="45720" rIns="91440" bIns="45720" rtlCol="0" anchor="t">
            <a:spAutoFit/>
          </a:bodyPr>
          <a:lstStyle/>
          <a:p>
            <a:r>
              <a:rPr lang="en-US" sz="2400" b="1">
                <a:latin typeface="Roboto Slab" pitchFamily="2" charset="0"/>
                <a:ea typeface="Roboto Slab" pitchFamily="2" charset="0"/>
              </a:rPr>
              <a:t>Clinical Teams</a:t>
            </a:r>
          </a:p>
          <a:p>
            <a:r>
              <a:rPr lang="en-US" sz="2400">
                <a:latin typeface="Roboto Slab" pitchFamily="2" charset="0"/>
                <a:ea typeface="Roboto Slab" pitchFamily="2" charset="0"/>
              </a:rPr>
              <a:t>Such as labor and delivery units, quality improvement (QI) teams or cross-disciplinary groups working together to strengthen communication, promote shared decision-making and ensure consistent respectful care across the maternity care experience</a:t>
            </a:r>
            <a:endParaRPr lang="en-US" sz="2400">
              <a:latin typeface="Roboto Slab" pitchFamily="2" charset="0"/>
              <a:ea typeface="Roboto Slab" pitchFamily="2" charset="0"/>
              <a:cs typeface="Calibri"/>
            </a:endParaRPr>
          </a:p>
        </p:txBody>
      </p:sp>
      <p:sp>
        <p:nvSpPr>
          <p:cNvPr id="13" name="TextBox 12">
            <a:extLst>
              <a:ext uri="{FF2B5EF4-FFF2-40B4-BE49-F238E27FC236}">
                <a16:creationId xmlns:a16="http://schemas.microsoft.com/office/drawing/2014/main" id="{51279ED8-87FF-2577-E838-430F69D93CCC}"/>
              </a:ext>
            </a:extLst>
          </p:cNvPr>
          <p:cNvSpPr txBox="1"/>
          <p:nvPr/>
        </p:nvSpPr>
        <p:spPr>
          <a:xfrm>
            <a:off x="6212780" y="7439778"/>
            <a:ext cx="10349657" cy="2308324"/>
          </a:xfrm>
          <a:prstGeom prst="rect">
            <a:avLst/>
          </a:prstGeom>
          <a:noFill/>
        </p:spPr>
        <p:txBody>
          <a:bodyPr wrap="square" rtlCol="0">
            <a:spAutoFit/>
          </a:bodyPr>
          <a:lstStyle/>
          <a:p>
            <a:r>
              <a:rPr lang="en-US" sz="2400" b="1">
                <a:latin typeface="Roboto Slab" pitchFamily="2" charset="0"/>
                <a:ea typeface="Roboto Slab" pitchFamily="2" charset="0"/>
              </a:rPr>
              <a:t>Clinical Leadership</a:t>
            </a:r>
          </a:p>
          <a:p>
            <a:r>
              <a:rPr lang="en-US" sz="2400">
                <a:latin typeface="Roboto Slab" pitchFamily="2" charset="0"/>
                <a:ea typeface="Roboto Slab" pitchFamily="2" charset="0"/>
              </a:rPr>
              <a:t>While the primary audience for this toolkit is clinical staff, hospital leaders play a critical role in sustaining change. Leadership engagement is essential to addressing structural barriers, supporting staff and embedding respectful maternity care into the culture of the institution – not just the individual practice. </a:t>
            </a:r>
          </a:p>
        </p:txBody>
      </p:sp>
      <p:pic>
        <p:nvPicPr>
          <p:cNvPr id="19" name="Graphic 18" descr="Meeting with solid fill">
            <a:extLst>
              <a:ext uri="{FF2B5EF4-FFF2-40B4-BE49-F238E27FC236}">
                <a16:creationId xmlns:a16="http://schemas.microsoft.com/office/drawing/2014/main" id="{502C6A5E-0911-EAD1-9054-099F4BAE8A9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007682" y="7642604"/>
            <a:ext cx="1821426" cy="1821426"/>
          </a:xfrm>
          <a:prstGeom prst="rect">
            <a:avLst/>
          </a:prstGeom>
        </p:spPr>
      </p:pic>
      <p:pic>
        <p:nvPicPr>
          <p:cNvPr id="23" name="Graphic 22" descr="Connections with solid fill">
            <a:extLst>
              <a:ext uri="{FF2B5EF4-FFF2-40B4-BE49-F238E27FC236}">
                <a16:creationId xmlns:a16="http://schemas.microsoft.com/office/drawing/2014/main" id="{047C1C13-A72C-A8EF-A784-669419CCC5B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871260" y="4980901"/>
            <a:ext cx="2094271" cy="2094271"/>
          </a:xfrm>
          <a:prstGeom prst="rect">
            <a:avLst/>
          </a:prstGeom>
        </p:spPr>
      </p:pic>
    </p:spTree>
    <p:extLst>
      <p:ext uri="{BB962C8B-B14F-4D97-AF65-F5344CB8AC3E}">
        <p14:creationId xmlns:p14="http://schemas.microsoft.com/office/powerpoint/2010/main" val="1138894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B6FB8350-1E1A-3EB7-B1AE-C843262CBA6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8A5A9DF-1C01-C85B-0101-234D5DCBEA8E}"/>
              </a:ext>
            </a:extLst>
          </p:cNvPr>
          <p:cNvSpPr txBox="1"/>
          <p:nvPr/>
        </p:nvSpPr>
        <p:spPr>
          <a:xfrm>
            <a:off x="1028700" y="2668252"/>
            <a:ext cx="16230600" cy="5891293"/>
          </a:xfrm>
          <a:prstGeom prst="rect">
            <a:avLst/>
          </a:prstGeom>
        </p:spPr>
        <p:txBody>
          <a:bodyPr lIns="0" tIns="0" rIns="0" bIns="0" rtlCol="0" anchor="t">
            <a:spAutoFit/>
          </a:bodyPr>
          <a:lstStyle/>
          <a:p>
            <a:pPr algn="l">
              <a:lnSpc>
                <a:spcPts val="4196"/>
              </a:lnSpc>
            </a:pPr>
            <a:r>
              <a:rPr lang="en-US" sz="3203">
                <a:solidFill>
                  <a:srgbClr val="000000"/>
                </a:solidFill>
                <a:latin typeface="Roboto Slab" pitchFamily="2" charset="0"/>
                <a:ea typeface="Roboto Slab" pitchFamily="2" charset="0"/>
                <a:cs typeface="Roboto"/>
                <a:sym typeface="Roboto"/>
              </a:rPr>
              <a:t>The toolkit includes two complementary components:​</a:t>
            </a:r>
          </a:p>
          <a:p>
            <a:pPr algn="l">
              <a:lnSpc>
                <a:spcPts val="4196"/>
              </a:lnSpc>
            </a:pPr>
            <a:endParaRPr lang="en-US" sz="3203">
              <a:solidFill>
                <a:srgbClr val="000000"/>
              </a:solidFill>
              <a:latin typeface="Roboto Slab" pitchFamily="2" charset="0"/>
              <a:ea typeface="Roboto Slab" pitchFamily="2" charset="0"/>
              <a:cs typeface="Roboto"/>
              <a:sym typeface="Roboto"/>
            </a:endParaRPr>
          </a:p>
          <a:p>
            <a:pPr marL="514350" indent="-514350" algn="l">
              <a:lnSpc>
                <a:spcPts val="4196"/>
              </a:lnSpc>
              <a:buFont typeface="+mj-lt"/>
              <a:buAutoNum type="arabicPeriod"/>
            </a:pPr>
            <a:r>
              <a:rPr lang="en-US" sz="3203" b="1">
                <a:solidFill>
                  <a:srgbClr val="000000"/>
                </a:solidFill>
                <a:latin typeface="Roboto Slab" pitchFamily="2" charset="0"/>
                <a:ea typeface="Roboto Slab" pitchFamily="2" charset="0"/>
                <a:cs typeface="Roboto"/>
                <a:sym typeface="Roboto"/>
              </a:rPr>
              <a:t>RMC Resource Guide</a:t>
            </a:r>
            <a:r>
              <a:rPr lang="en-US" sz="3203">
                <a:solidFill>
                  <a:srgbClr val="000000"/>
                </a:solidFill>
                <a:latin typeface="Roboto Slab" pitchFamily="2" charset="0"/>
                <a:ea typeface="Roboto Slab" pitchFamily="2" charset="0"/>
                <a:cs typeface="Roboto"/>
                <a:sym typeface="Roboto"/>
              </a:rPr>
              <a:t>​: A reference document that outlines respectful care principles, clinical behaviors and evaluation strategies.​</a:t>
            </a:r>
          </a:p>
          <a:p>
            <a:pPr marL="514350" indent="-514350" algn="l">
              <a:lnSpc>
                <a:spcPts val="4196"/>
              </a:lnSpc>
              <a:buFont typeface="+mj-lt"/>
              <a:buAutoNum type="arabicPeriod"/>
            </a:pPr>
            <a:endParaRPr lang="en-US" sz="3203">
              <a:solidFill>
                <a:srgbClr val="000000"/>
              </a:solidFill>
              <a:latin typeface="Roboto Slab" pitchFamily="2" charset="0"/>
              <a:ea typeface="Roboto Slab" pitchFamily="2" charset="0"/>
              <a:cs typeface="Roboto"/>
              <a:sym typeface="Roboto"/>
            </a:endParaRPr>
          </a:p>
          <a:p>
            <a:pPr marL="514350" indent="-514350" algn="l">
              <a:lnSpc>
                <a:spcPts val="4196"/>
              </a:lnSpc>
              <a:buFont typeface="+mj-lt"/>
              <a:buAutoNum type="arabicPeriod"/>
            </a:pPr>
            <a:r>
              <a:rPr lang="en-US" sz="3203" b="1">
                <a:solidFill>
                  <a:srgbClr val="000000"/>
                </a:solidFill>
                <a:latin typeface="Roboto Slab" pitchFamily="2" charset="0"/>
                <a:ea typeface="Roboto Slab" pitchFamily="2" charset="0"/>
                <a:cs typeface="Roboto"/>
                <a:sym typeface="Roboto"/>
              </a:rPr>
              <a:t>RMC Clinical Training Modules</a:t>
            </a:r>
            <a:r>
              <a:rPr lang="en-US" sz="3203">
                <a:solidFill>
                  <a:srgbClr val="000000"/>
                </a:solidFill>
                <a:latin typeface="Roboto Slab" pitchFamily="2" charset="0"/>
                <a:ea typeface="Roboto Slab" pitchFamily="2" charset="0"/>
                <a:cs typeface="Roboto"/>
                <a:sym typeface="Roboto"/>
              </a:rPr>
              <a:t>​: Interactive training materials designed to help clinicians practice and reflect on respectful care behaviors.​</a:t>
            </a:r>
          </a:p>
          <a:p>
            <a:pPr algn="ctr">
              <a:lnSpc>
                <a:spcPts val="4196"/>
              </a:lnSpc>
            </a:pPr>
            <a:endParaRPr lang="en-US" sz="3203" i="1">
              <a:solidFill>
                <a:srgbClr val="000000"/>
              </a:solidFill>
              <a:latin typeface="Roboto Slab" pitchFamily="2" charset="0"/>
              <a:ea typeface="Roboto Slab" pitchFamily="2" charset="0"/>
              <a:cs typeface="Roboto"/>
              <a:sym typeface="Roboto"/>
            </a:endParaRPr>
          </a:p>
          <a:p>
            <a:pPr algn="ctr">
              <a:lnSpc>
                <a:spcPts val="4196"/>
              </a:lnSpc>
            </a:pPr>
            <a:r>
              <a:rPr lang="en-US" sz="3203" i="1">
                <a:solidFill>
                  <a:srgbClr val="000000"/>
                </a:solidFill>
                <a:latin typeface="Roboto Slab" pitchFamily="2" charset="0"/>
                <a:ea typeface="Roboto Slab" pitchFamily="2" charset="0"/>
                <a:cs typeface="Roboto"/>
                <a:sym typeface="Roboto"/>
              </a:rPr>
              <a:t>​</a:t>
            </a:r>
          </a:p>
          <a:p>
            <a:pPr algn="ctr">
              <a:lnSpc>
                <a:spcPts val="4196"/>
              </a:lnSpc>
            </a:pPr>
            <a:r>
              <a:rPr lang="en-US" sz="3203" i="1">
                <a:solidFill>
                  <a:srgbClr val="000000"/>
                </a:solidFill>
                <a:latin typeface="Roboto Slab" pitchFamily="2" charset="0"/>
                <a:ea typeface="Roboto Slab" pitchFamily="2" charset="0"/>
                <a:cs typeface="Roboto"/>
                <a:sym typeface="Roboto"/>
              </a:rPr>
              <a:t>Together these tools support education, practice change, and measurement of respectful maternity care.</a:t>
            </a:r>
          </a:p>
        </p:txBody>
      </p:sp>
      <p:grpSp>
        <p:nvGrpSpPr>
          <p:cNvPr id="3" name="Group 3">
            <a:extLst>
              <a:ext uri="{FF2B5EF4-FFF2-40B4-BE49-F238E27FC236}">
                <a16:creationId xmlns:a16="http://schemas.microsoft.com/office/drawing/2014/main" id="{6090F536-64FF-AE9B-24D7-9CE51AA65F5A}"/>
              </a:ext>
            </a:extLst>
          </p:cNvPr>
          <p:cNvGrpSpPr/>
          <p:nvPr/>
        </p:nvGrpSpPr>
        <p:grpSpPr>
          <a:xfrm>
            <a:off x="-85844" y="822970"/>
            <a:ext cx="18459689" cy="1506835"/>
            <a:chOff x="0" y="0"/>
            <a:chExt cx="9392053" cy="766658"/>
          </a:xfrm>
          <a:solidFill>
            <a:srgbClr val="F8A69F"/>
          </a:solidFill>
        </p:grpSpPr>
        <p:sp>
          <p:nvSpPr>
            <p:cNvPr id="4" name="Freeform 4">
              <a:extLst>
                <a:ext uri="{FF2B5EF4-FFF2-40B4-BE49-F238E27FC236}">
                  <a16:creationId xmlns:a16="http://schemas.microsoft.com/office/drawing/2014/main" id="{EC9AD86C-C472-3191-0D55-C342D002BB5E}"/>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a:extLst>
                <a:ext uri="{FF2B5EF4-FFF2-40B4-BE49-F238E27FC236}">
                  <a16:creationId xmlns:a16="http://schemas.microsoft.com/office/drawing/2014/main" id="{CA910E87-4337-AA7A-9B0C-3A0A93BEA041}"/>
                </a:ext>
              </a:extLst>
            </p:cNvPr>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0A37B10D-D36D-92F4-BF7D-E7B1A5051403}"/>
              </a:ext>
            </a:extLst>
          </p:cNvPr>
          <p:cNvSpPr txBox="1"/>
          <p:nvPr/>
        </p:nvSpPr>
        <p:spPr>
          <a:xfrm>
            <a:off x="1028699" y="1028700"/>
            <a:ext cx="15928211" cy="1102866"/>
          </a:xfrm>
          <a:prstGeom prst="rect">
            <a:avLst/>
          </a:prstGeom>
        </p:spPr>
        <p:txBody>
          <a:bodyPr wrap="square"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Structure of Toolkit</a:t>
            </a:r>
          </a:p>
        </p:txBody>
      </p:sp>
    </p:spTree>
    <p:extLst>
      <p:ext uri="{BB962C8B-B14F-4D97-AF65-F5344CB8AC3E}">
        <p14:creationId xmlns:p14="http://schemas.microsoft.com/office/powerpoint/2010/main" val="4237396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3">
              <a:alphaModFix amt="70000"/>
            </a:blip>
            <a:stretch>
              <a:fillRect/>
            </a:stretch>
          </a:blipFill>
        </p:spPr>
        <p:txBody>
          <a:bodyPr/>
          <a:lstStyle/>
          <a:p>
            <a:endParaRPr lang="en-US"/>
          </a:p>
        </p:txBody>
      </p:sp>
      <p:grpSp>
        <p:nvGrpSpPr>
          <p:cNvPr id="3" name="Group 3"/>
          <p:cNvGrpSpPr/>
          <p:nvPr/>
        </p:nvGrpSpPr>
        <p:grpSpPr>
          <a:xfrm>
            <a:off x="0" y="-144661"/>
            <a:ext cx="6186361" cy="10431661"/>
            <a:chOff x="0" y="-38100"/>
            <a:chExt cx="1629330" cy="2747433"/>
          </a:xfrm>
          <a:solidFill>
            <a:srgbClr val="AED9E0"/>
          </a:solidFill>
        </p:grpSpPr>
        <p:sp>
          <p:nvSpPr>
            <p:cNvPr id="4" name="Freeform 4"/>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grpFill/>
          </p:spPr>
          <p:txBody>
            <a:bodyPr/>
            <a:lstStyle/>
            <a:p>
              <a:endParaRPr lang="en-US"/>
            </a:p>
          </p:txBody>
        </p:sp>
        <p:sp>
          <p:nvSpPr>
            <p:cNvPr id="5" name="TextBox 5"/>
            <p:cNvSpPr txBox="1"/>
            <p:nvPr/>
          </p:nvSpPr>
          <p:spPr>
            <a:xfrm>
              <a:off x="0" y="-38100"/>
              <a:ext cx="1629330" cy="2747433"/>
            </a:xfrm>
            <a:prstGeom prst="rect">
              <a:avLst/>
            </a:prstGeom>
            <a:grpFill/>
          </p:spPr>
          <p:txBody>
            <a:bodyPr lIns="50800" tIns="50800" rIns="50800" bIns="50800" rtlCol="0" anchor="ctr"/>
            <a:lstStyle/>
            <a:p>
              <a:pPr algn="ctr">
                <a:lnSpc>
                  <a:spcPts val="3405"/>
                </a:lnSpc>
              </a:pPr>
              <a:endParaRPr/>
            </a:p>
          </p:txBody>
        </p:sp>
      </p:grpSp>
      <p:sp>
        <p:nvSpPr>
          <p:cNvPr id="6" name="Freeform 6"/>
          <p:cNvSpPr/>
          <p:nvPr/>
        </p:nvSpPr>
        <p:spPr>
          <a:xfrm rot="-521369">
            <a:off x="-392387" y="6508660"/>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4"/>
            <a:stretch>
              <a:fillRect l="-131393" t="-492772" r="-354061" b="-35006"/>
            </a:stretch>
          </a:blipFill>
        </p:spPr>
        <p:txBody>
          <a:bodyPr/>
          <a:lstStyle/>
          <a:p>
            <a:endParaRPr lang="en-US"/>
          </a:p>
        </p:txBody>
      </p:sp>
      <p:sp>
        <p:nvSpPr>
          <p:cNvPr id="7" name="Freeform 7"/>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4"/>
            <a:stretch>
              <a:fillRect l="-265917" t="-31387" r="-265642" b="-605524"/>
            </a:stretch>
          </a:blipFill>
        </p:spPr>
        <p:txBody>
          <a:bodyPr/>
          <a:lstStyle/>
          <a:p>
            <a:endParaRPr lang="en-US"/>
          </a:p>
        </p:txBody>
      </p:sp>
      <p:sp>
        <p:nvSpPr>
          <p:cNvPr id="8" name="Freeform 8"/>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4"/>
            <a:stretch>
              <a:fillRect l="-332592" t="-237589" r="-114726" b="-252997"/>
            </a:stretch>
          </a:blipFill>
        </p:spPr>
        <p:txBody>
          <a:bodyPr/>
          <a:lstStyle/>
          <a:p>
            <a:endParaRPr lang="en-US"/>
          </a:p>
        </p:txBody>
      </p:sp>
      <p:sp>
        <p:nvSpPr>
          <p:cNvPr id="9" name="Freeform 9"/>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4"/>
            <a:stretch>
              <a:fillRect l="-38467" t="-511990" r="-594597" b="-36929"/>
            </a:stretch>
          </a:blipFill>
        </p:spPr>
        <p:txBody>
          <a:bodyPr/>
          <a:lstStyle/>
          <a:p>
            <a:endParaRPr lang="en-US"/>
          </a:p>
        </p:txBody>
      </p:sp>
      <p:sp>
        <p:nvSpPr>
          <p:cNvPr id="10" name="Freeform 10"/>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4"/>
            <a:stretch>
              <a:fillRect l="-235432" t="-252170" r="-234212" b="-266137"/>
            </a:stretch>
          </a:blipFill>
        </p:spPr>
        <p:txBody>
          <a:bodyPr/>
          <a:lstStyle/>
          <a:p>
            <a:endParaRPr lang="en-US"/>
          </a:p>
        </p:txBody>
      </p:sp>
      <p:sp>
        <p:nvSpPr>
          <p:cNvPr id="11" name="Freeform 11"/>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4"/>
            <a:stretch>
              <a:fillRect l="-252766" t="-145490" r="-252491" b="-403308"/>
            </a:stretch>
          </a:blipFill>
        </p:spPr>
        <p:txBody>
          <a:bodyPr/>
          <a:lstStyle/>
          <a:p>
            <a:endParaRPr lang="en-US"/>
          </a:p>
        </p:txBody>
      </p:sp>
      <p:sp>
        <p:nvSpPr>
          <p:cNvPr id="12" name="TextBox 12"/>
          <p:cNvSpPr txBox="1"/>
          <p:nvPr/>
        </p:nvSpPr>
        <p:spPr>
          <a:xfrm>
            <a:off x="7999596" y="2419350"/>
            <a:ext cx="8940670" cy="2769989"/>
          </a:xfrm>
          <a:prstGeom prst="rect">
            <a:avLst/>
          </a:prstGeom>
        </p:spPr>
        <p:txBody>
          <a:bodyPr lIns="0" tIns="0" rIns="0" bIns="0" rtlCol="0" anchor="t">
            <a:spAutoFit/>
          </a:bodyPr>
          <a:lstStyle/>
          <a:p>
            <a:pPr marL="0" lvl="0" indent="0">
              <a:lnSpc>
                <a:spcPts val="7195"/>
              </a:lnSpc>
              <a:spcBef>
                <a:spcPct val="0"/>
              </a:spcBef>
            </a:pPr>
            <a:r>
              <a:rPr lang="en-US" sz="7200" b="1">
                <a:solidFill>
                  <a:srgbClr val="010204"/>
                </a:solidFill>
                <a:latin typeface="Roboto Bold"/>
                <a:ea typeface="Roboto Bold"/>
                <a:cs typeface="Roboto Bold"/>
                <a:sym typeface="Roboto Bold"/>
              </a:rPr>
              <a:t>Domains of Respectful Maternity Care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0FFC1443-36E7-FBDC-9D33-BEA3DD3E984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ACBBF42E-F988-15BF-A939-C6507032744E}"/>
              </a:ext>
            </a:extLst>
          </p:cNvPr>
          <p:cNvSpPr txBox="1"/>
          <p:nvPr/>
        </p:nvSpPr>
        <p:spPr>
          <a:xfrm>
            <a:off x="1028700" y="2668252"/>
            <a:ext cx="16230600" cy="5352684"/>
          </a:xfrm>
          <a:prstGeom prst="rect">
            <a:avLst/>
          </a:prstGeom>
        </p:spPr>
        <p:txBody>
          <a:bodyPr lIns="0" tIns="0" rIns="0" bIns="0" rtlCol="0" anchor="t">
            <a:spAutoFit/>
          </a:bodyPr>
          <a:lstStyle/>
          <a:p>
            <a:pPr algn="l">
              <a:lnSpc>
                <a:spcPts val="4196"/>
              </a:lnSpc>
            </a:pPr>
            <a:r>
              <a:rPr lang="en-US" sz="3200">
                <a:solidFill>
                  <a:srgbClr val="000000"/>
                </a:solidFill>
                <a:latin typeface="Roboto Slab" pitchFamily="2" charset="0"/>
                <a:ea typeface="Roboto Slab" pitchFamily="2" charset="0"/>
                <a:cs typeface="Roboto"/>
                <a:sym typeface="Roboto"/>
              </a:rPr>
              <a:t>The toolkit organizes respectful care into five domains:​</a:t>
            </a:r>
          </a:p>
          <a:p>
            <a:pPr algn="l">
              <a:lnSpc>
                <a:spcPts val="4196"/>
              </a:lnSpc>
            </a:pPr>
            <a:endParaRPr lang="en-US" sz="3200">
              <a:solidFill>
                <a:srgbClr val="000000"/>
              </a:solidFill>
              <a:latin typeface="Roboto Slab" pitchFamily="2" charset="0"/>
              <a:ea typeface="Roboto Slab" pitchFamily="2" charset="0"/>
              <a:cs typeface="Roboto"/>
              <a:sym typeface="Roboto"/>
            </a:endParaRPr>
          </a:p>
          <a:p>
            <a:pPr marL="457200" indent="-4572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Dignity​</a:t>
            </a:r>
          </a:p>
          <a:p>
            <a:pPr marL="457200" indent="-4572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Communication​</a:t>
            </a:r>
          </a:p>
          <a:p>
            <a:pPr marL="457200" indent="-4572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Autonomy in Decision-Making​</a:t>
            </a:r>
          </a:p>
          <a:p>
            <a:pPr marL="457200" indent="-4572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Informed Consent​</a:t>
            </a:r>
          </a:p>
          <a:p>
            <a:pPr marL="457200" indent="-4572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Accountability​</a:t>
            </a:r>
          </a:p>
          <a:p>
            <a:pPr algn="l">
              <a:lnSpc>
                <a:spcPts val="4196"/>
              </a:lnSpc>
            </a:pPr>
            <a:endParaRPr lang="en-US" sz="3200">
              <a:solidFill>
                <a:srgbClr val="000000"/>
              </a:solidFill>
              <a:latin typeface="Roboto Slab" pitchFamily="2" charset="0"/>
              <a:ea typeface="Roboto Slab" pitchFamily="2" charset="0"/>
              <a:cs typeface="Roboto"/>
              <a:sym typeface="Roboto"/>
            </a:endParaRPr>
          </a:p>
          <a:p>
            <a:pPr algn="ctr">
              <a:lnSpc>
                <a:spcPts val="4196"/>
              </a:lnSpc>
            </a:pPr>
            <a:r>
              <a:rPr lang="en-US" sz="3200" i="1">
                <a:solidFill>
                  <a:srgbClr val="000000"/>
                </a:solidFill>
                <a:latin typeface="Roboto Slab" pitchFamily="2" charset="0"/>
                <a:ea typeface="Roboto Slab" pitchFamily="2" charset="0"/>
                <a:cs typeface="Roboto"/>
                <a:sym typeface="Roboto"/>
              </a:rPr>
              <a:t>Each domain includes practical strategies and evaluation approaches for clinical teams. </a:t>
            </a:r>
          </a:p>
        </p:txBody>
      </p:sp>
      <p:grpSp>
        <p:nvGrpSpPr>
          <p:cNvPr id="3" name="Group 3">
            <a:extLst>
              <a:ext uri="{FF2B5EF4-FFF2-40B4-BE49-F238E27FC236}">
                <a16:creationId xmlns:a16="http://schemas.microsoft.com/office/drawing/2014/main" id="{0095B0A0-41D5-183C-F77D-776C7375A919}"/>
              </a:ext>
            </a:extLst>
          </p:cNvPr>
          <p:cNvGrpSpPr/>
          <p:nvPr/>
        </p:nvGrpSpPr>
        <p:grpSpPr>
          <a:xfrm>
            <a:off x="-85844" y="822970"/>
            <a:ext cx="18459689" cy="1506835"/>
            <a:chOff x="0" y="0"/>
            <a:chExt cx="9392053" cy="766658"/>
          </a:xfrm>
          <a:solidFill>
            <a:srgbClr val="AED9E0"/>
          </a:solidFill>
        </p:grpSpPr>
        <p:sp>
          <p:nvSpPr>
            <p:cNvPr id="4" name="Freeform 4">
              <a:extLst>
                <a:ext uri="{FF2B5EF4-FFF2-40B4-BE49-F238E27FC236}">
                  <a16:creationId xmlns:a16="http://schemas.microsoft.com/office/drawing/2014/main" id="{9E22F006-DD48-4AB5-1C7D-5EDFBE6BF051}"/>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a:extLst>
                <a:ext uri="{FF2B5EF4-FFF2-40B4-BE49-F238E27FC236}">
                  <a16:creationId xmlns:a16="http://schemas.microsoft.com/office/drawing/2014/main" id="{739BA36C-BBEE-B550-D7BA-C6B89B67FB2B}"/>
                </a:ext>
              </a:extLst>
            </p:cNvPr>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72AF4BF3-2537-EBFD-ECCC-EFA234084C1E}"/>
              </a:ext>
            </a:extLst>
          </p:cNvPr>
          <p:cNvSpPr txBox="1"/>
          <p:nvPr/>
        </p:nvSpPr>
        <p:spPr>
          <a:xfrm>
            <a:off x="1028699" y="1028700"/>
            <a:ext cx="15928211" cy="1035861"/>
          </a:xfrm>
          <a:prstGeom prst="rect">
            <a:avLst/>
          </a:prstGeom>
        </p:spPr>
        <p:txBody>
          <a:bodyPr wrap="square" lIns="0" tIns="0" rIns="0" bIns="0" rtlCol="0" anchor="t">
            <a:spAutoFit/>
          </a:bodyPr>
          <a:lstStyle/>
          <a:p>
            <a:pPr algn="l">
              <a:lnSpc>
                <a:spcPts val="8640"/>
              </a:lnSpc>
            </a:pPr>
            <a:r>
              <a:rPr lang="en-US" sz="6600" b="1">
                <a:solidFill>
                  <a:srgbClr val="010204"/>
                </a:solidFill>
                <a:latin typeface="Roboto Slab Bold"/>
                <a:ea typeface="Roboto Slab Bold"/>
                <a:cs typeface="Roboto Slab Bold"/>
                <a:sym typeface="Roboto Slab Bold"/>
              </a:rPr>
              <a:t>Domains of Respectful Maternity Care</a:t>
            </a:r>
          </a:p>
        </p:txBody>
      </p:sp>
    </p:spTree>
    <p:extLst>
      <p:ext uri="{BB962C8B-B14F-4D97-AF65-F5344CB8AC3E}">
        <p14:creationId xmlns:p14="http://schemas.microsoft.com/office/powerpoint/2010/main" val="1695958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AD37224F-2A59-B877-D7D2-7C2579189AD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187ED02-6C26-074B-22B6-B569791B5FF5}"/>
              </a:ext>
            </a:extLst>
          </p:cNvPr>
          <p:cNvSpPr txBox="1"/>
          <p:nvPr/>
        </p:nvSpPr>
        <p:spPr>
          <a:xfrm>
            <a:off x="1028700" y="2668252"/>
            <a:ext cx="16230600" cy="5386090"/>
          </a:xfrm>
          <a:prstGeom prst="rect">
            <a:avLst/>
          </a:prstGeom>
        </p:spPr>
        <p:txBody>
          <a:bodyPr lIns="0" tIns="0" rIns="0" bIns="0" rtlCol="0" anchor="t">
            <a:spAutoFit/>
          </a:bodyPr>
          <a:lstStyle/>
          <a:p>
            <a:pPr algn="l">
              <a:lnSpc>
                <a:spcPts val="4196"/>
              </a:lnSpc>
            </a:pPr>
            <a:r>
              <a:rPr lang="en-US" sz="3200">
                <a:solidFill>
                  <a:srgbClr val="000000"/>
                </a:solidFill>
                <a:latin typeface="Roboto Slab" pitchFamily="2" charset="0"/>
                <a:ea typeface="Roboto Slab" pitchFamily="2" charset="0"/>
                <a:cs typeface="Roboto"/>
                <a:sym typeface="Roboto"/>
              </a:rPr>
              <a:t>Dignity in maternity care includes:​</a:t>
            </a:r>
          </a:p>
          <a:p>
            <a:pPr algn="l">
              <a:lnSpc>
                <a:spcPts val="4196"/>
              </a:lnSpc>
            </a:pPr>
            <a:endParaRPr lang="en-US" sz="3200">
              <a:solidFill>
                <a:srgbClr val="000000"/>
              </a:solidFill>
              <a:latin typeface="Roboto Slab" pitchFamily="2" charset="0"/>
              <a:ea typeface="Roboto Slab" pitchFamily="2" charset="0"/>
              <a:cs typeface="Roboto"/>
              <a:sym typeface="Roboto"/>
            </a:endParaRP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Freedom from verbal abuse, coercion, or discrimination​</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Protection of privacy during examinations and procedures​</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Respect for cultural beliefs and personal preferences​</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Recognition of the emotional and physical vulnerability of childbirth​</a:t>
            </a:r>
          </a:p>
          <a:p>
            <a:pPr algn="l">
              <a:lnSpc>
                <a:spcPts val="4196"/>
              </a:lnSpc>
            </a:pPr>
            <a:endParaRPr lang="en-US" sz="3200">
              <a:solidFill>
                <a:srgbClr val="000000"/>
              </a:solidFill>
              <a:latin typeface="Roboto Slab" pitchFamily="2" charset="0"/>
              <a:ea typeface="Roboto Slab" pitchFamily="2" charset="0"/>
              <a:cs typeface="Roboto"/>
              <a:sym typeface="Roboto"/>
            </a:endParaRPr>
          </a:p>
          <a:p>
            <a:pPr algn="ctr">
              <a:lnSpc>
                <a:spcPts val="4196"/>
              </a:lnSpc>
            </a:pPr>
            <a:r>
              <a:rPr lang="en-US" sz="3200">
                <a:solidFill>
                  <a:srgbClr val="000000"/>
                </a:solidFill>
                <a:latin typeface="Roboto Slab" pitchFamily="2" charset="0"/>
                <a:ea typeface="Roboto Slab" pitchFamily="2" charset="0"/>
                <a:cs typeface="Roboto"/>
                <a:sym typeface="Roboto"/>
              </a:rPr>
              <a:t>Dignity means recognizing and affirming the inherent worth of every maternity patient regardless of race, ethnicity, gender, language, insurance status, age or ability. </a:t>
            </a:r>
          </a:p>
        </p:txBody>
      </p:sp>
      <p:grpSp>
        <p:nvGrpSpPr>
          <p:cNvPr id="3" name="Group 3">
            <a:extLst>
              <a:ext uri="{FF2B5EF4-FFF2-40B4-BE49-F238E27FC236}">
                <a16:creationId xmlns:a16="http://schemas.microsoft.com/office/drawing/2014/main" id="{F49FFBA5-76DC-4D91-F00B-3DFC4A9CFD6D}"/>
              </a:ext>
            </a:extLst>
          </p:cNvPr>
          <p:cNvGrpSpPr/>
          <p:nvPr/>
        </p:nvGrpSpPr>
        <p:grpSpPr>
          <a:xfrm>
            <a:off x="-85844" y="822970"/>
            <a:ext cx="18459689" cy="1506835"/>
            <a:chOff x="0" y="0"/>
            <a:chExt cx="9392053" cy="766658"/>
          </a:xfrm>
          <a:solidFill>
            <a:srgbClr val="AED9E0"/>
          </a:solidFill>
        </p:grpSpPr>
        <p:sp>
          <p:nvSpPr>
            <p:cNvPr id="4" name="Freeform 4">
              <a:extLst>
                <a:ext uri="{FF2B5EF4-FFF2-40B4-BE49-F238E27FC236}">
                  <a16:creationId xmlns:a16="http://schemas.microsoft.com/office/drawing/2014/main" id="{221828F8-E855-2CF4-980B-31286D48A5C0}"/>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a:extLst>
                <a:ext uri="{FF2B5EF4-FFF2-40B4-BE49-F238E27FC236}">
                  <a16:creationId xmlns:a16="http://schemas.microsoft.com/office/drawing/2014/main" id="{676929EA-A6EE-8C64-530E-9D50DACCDFC9}"/>
                </a:ext>
              </a:extLst>
            </p:cNvPr>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B30FD2CC-BDA1-F0D5-AF83-C90EB00125E3}"/>
              </a:ext>
            </a:extLst>
          </p:cNvPr>
          <p:cNvSpPr txBox="1"/>
          <p:nvPr/>
        </p:nvSpPr>
        <p:spPr>
          <a:xfrm>
            <a:off x="1028699" y="1028700"/>
            <a:ext cx="15928211" cy="1102866"/>
          </a:xfrm>
          <a:prstGeom prst="rect">
            <a:avLst/>
          </a:prstGeom>
        </p:spPr>
        <p:txBody>
          <a:bodyPr wrap="square"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Dignity</a:t>
            </a:r>
          </a:p>
        </p:txBody>
      </p:sp>
    </p:spTree>
    <p:extLst>
      <p:ext uri="{BB962C8B-B14F-4D97-AF65-F5344CB8AC3E}">
        <p14:creationId xmlns:p14="http://schemas.microsoft.com/office/powerpoint/2010/main" val="3162962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652D5464-3B91-0F9A-5876-A2FBCB26849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5F24B98-8A83-0D68-D09C-4314C95A3AD4}"/>
              </a:ext>
            </a:extLst>
          </p:cNvPr>
          <p:cNvSpPr txBox="1"/>
          <p:nvPr/>
        </p:nvSpPr>
        <p:spPr>
          <a:xfrm>
            <a:off x="1028700" y="2668252"/>
            <a:ext cx="16230600" cy="4847481"/>
          </a:xfrm>
          <a:prstGeom prst="rect">
            <a:avLst/>
          </a:prstGeom>
        </p:spPr>
        <p:txBody>
          <a:bodyPr lIns="0" tIns="0" rIns="0" bIns="0" rtlCol="0" anchor="t">
            <a:spAutoFit/>
          </a:bodyPr>
          <a:lstStyle/>
          <a:p>
            <a:pPr algn="l">
              <a:lnSpc>
                <a:spcPts val="4196"/>
              </a:lnSpc>
            </a:pPr>
            <a:r>
              <a:rPr lang="en-US" sz="3200">
                <a:solidFill>
                  <a:srgbClr val="000000"/>
                </a:solidFill>
                <a:latin typeface="Roboto Slab" pitchFamily="2" charset="0"/>
                <a:ea typeface="Roboto Slab" pitchFamily="2" charset="0"/>
                <a:cs typeface="Roboto"/>
                <a:sym typeface="Roboto"/>
              </a:rPr>
              <a:t>Respectful communication requires clinicians to:​</a:t>
            </a:r>
          </a:p>
          <a:p>
            <a:pPr algn="l">
              <a:lnSpc>
                <a:spcPts val="4196"/>
              </a:lnSpc>
            </a:pPr>
            <a:endParaRPr lang="en-US" sz="3200">
              <a:solidFill>
                <a:srgbClr val="000000"/>
              </a:solidFill>
              <a:latin typeface="Roboto Slab" pitchFamily="2" charset="0"/>
              <a:ea typeface="Roboto Slab" pitchFamily="2" charset="0"/>
              <a:cs typeface="Roboto"/>
              <a:sym typeface="Roboto"/>
            </a:endParaRP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Listen actively to patient concerns​</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Use plain language instead of medical jargon​</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Ask open-ended questions​</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Invite patients and support people to participate in discussions​</a:t>
            </a:r>
          </a:p>
          <a:p>
            <a:pPr marL="571500" indent="-571500" algn="l">
              <a:lnSpc>
                <a:spcPts val="4196"/>
              </a:lnSpc>
              <a:buFont typeface="Arial" panose="020B0604020202020204" pitchFamily="34" charset="0"/>
              <a:buChar char="•"/>
            </a:pPr>
            <a:endParaRPr lang="en-US" sz="3200">
              <a:solidFill>
                <a:srgbClr val="000000"/>
              </a:solidFill>
              <a:latin typeface="Roboto Slab" pitchFamily="2" charset="0"/>
              <a:ea typeface="Roboto Slab" pitchFamily="2" charset="0"/>
              <a:cs typeface="Roboto"/>
              <a:sym typeface="Roboto"/>
            </a:endParaRPr>
          </a:p>
          <a:p>
            <a:pPr algn="ctr">
              <a:lnSpc>
                <a:spcPts val="4196"/>
              </a:lnSpc>
            </a:pPr>
            <a:r>
              <a:rPr lang="en-US" sz="3200">
                <a:solidFill>
                  <a:srgbClr val="000000"/>
                </a:solidFill>
                <a:latin typeface="Roboto Slab" pitchFamily="2" charset="0"/>
                <a:ea typeface="Roboto Slab" pitchFamily="2" charset="0"/>
                <a:cs typeface="Roboto"/>
                <a:sym typeface="Roboto"/>
              </a:rPr>
              <a:t>Clear communication helps ensure patients feel informed, heard, and supported throughout care. </a:t>
            </a:r>
          </a:p>
        </p:txBody>
      </p:sp>
      <p:grpSp>
        <p:nvGrpSpPr>
          <p:cNvPr id="3" name="Group 3">
            <a:extLst>
              <a:ext uri="{FF2B5EF4-FFF2-40B4-BE49-F238E27FC236}">
                <a16:creationId xmlns:a16="http://schemas.microsoft.com/office/drawing/2014/main" id="{0B78FC55-9389-607D-F4E3-C41E3227BCBC}"/>
              </a:ext>
            </a:extLst>
          </p:cNvPr>
          <p:cNvGrpSpPr/>
          <p:nvPr/>
        </p:nvGrpSpPr>
        <p:grpSpPr>
          <a:xfrm>
            <a:off x="-85844" y="822970"/>
            <a:ext cx="18459689" cy="1506835"/>
            <a:chOff x="0" y="0"/>
            <a:chExt cx="9392053" cy="766658"/>
          </a:xfrm>
          <a:solidFill>
            <a:srgbClr val="AED9E0"/>
          </a:solidFill>
        </p:grpSpPr>
        <p:sp>
          <p:nvSpPr>
            <p:cNvPr id="4" name="Freeform 4">
              <a:extLst>
                <a:ext uri="{FF2B5EF4-FFF2-40B4-BE49-F238E27FC236}">
                  <a16:creationId xmlns:a16="http://schemas.microsoft.com/office/drawing/2014/main" id="{62D9C8A1-147D-B90A-6EE7-91ACA144DC5B}"/>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a:extLst>
                <a:ext uri="{FF2B5EF4-FFF2-40B4-BE49-F238E27FC236}">
                  <a16:creationId xmlns:a16="http://schemas.microsoft.com/office/drawing/2014/main" id="{58DDE84C-8085-A83E-BC42-0C19371D7F94}"/>
                </a:ext>
              </a:extLst>
            </p:cNvPr>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10D134F0-00C4-BB19-2AFF-94F70D43DD13}"/>
              </a:ext>
            </a:extLst>
          </p:cNvPr>
          <p:cNvSpPr txBox="1"/>
          <p:nvPr/>
        </p:nvSpPr>
        <p:spPr>
          <a:xfrm>
            <a:off x="1028699" y="1028700"/>
            <a:ext cx="15928211" cy="1102866"/>
          </a:xfrm>
          <a:prstGeom prst="rect">
            <a:avLst/>
          </a:prstGeom>
        </p:spPr>
        <p:txBody>
          <a:bodyPr wrap="square"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Communication</a:t>
            </a:r>
          </a:p>
        </p:txBody>
      </p:sp>
    </p:spTree>
    <p:extLst>
      <p:ext uri="{BB962C8B-B14F-4D97-AF65-F5344CB8AC3E}">
        <p14:creationId xmlns:p14="http://schemas.microsoft.com/office/powerpoint/2010/main" val="3461583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9B75AD93-B706-52B6-008E-7AD26F145B0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160F123-4466-9868-CF2F-B99884CEB94A}"/>
              </a:ext>
            </a:extLst>
          </p:cNvPr>
          <p:cNvSpPr txBox="1"/>
          <p:nvPr/>
        </p:nvSpPr>
        <p:spPr>
          <a:xfrm>
            <a:off x="1028700" y="2668252"/>
            <a:ext cx="16230600" cy="5386090"/>
          </a:xfrm>
          <a:prstGeom prst="rect">
            <a:avLst/>
          </a:prstGeom>
        </p:spPr>
        <p:txBody>
          <a:bodyPr lIns="0" tIns="0" rIns="0" bIns="0" rtlCol="0" anchor="t">
            <a:spAutoFit/>
          </a:bodyPr>
          <a:lstStyle/>
          <a:p>
            <a:pPr>
              <a:lnSpc>
                <a:spcPts val="4196"/>
              </a:lnSpc>
            </a:pPr>
            <a:r>
              <a:rPr lang="en-US" sz="3200">
                <a:solidFill>
                  <a:srgbClr val="000000"/>
                </a:solidFill>
                <a:latin typeface="Roboto Slab"/>
                <a:ea typeface="Roboto Slab"/>
                <a:cs typeface="Roboto"/>
                <a:sym typeface="Roboto"/>
              </a:rPr>
              <a:t>Respectful care supports patients’ rights to make decisions about their bodies and their care.​ Clinical teams should:​</a:t>
            </a:r>
            <a:endParaRPr lang="en-US">
              <a:latin typeface="Roboto Slab"/>
              <a:ea typeface="Roboto Slab"/>
            </a:endParaRPr>
          </a:p>
          <a:p>
            <a:pPr algn="l">
              <a:lnSpc>
                <a:spcPts val="4196"/>
              </a:lnSpc>
            </a:pPr>
            <a:endParaRPr lang="en-US" sz="3200">
              <a:solidFill>
                <a:srgbClr val="000000"/>
              </a:solidFill>
              <a:latin typeface="Roboto Slab" pitchFamily="2" charset="0"/>
              <a:ea typeface="Roboto Slab" pitchFamily="2" charset="0"/>
              <a:cs typeface="Roboto"/>
              <a:sym typeface="Roboto"/>
            </a:endParaRP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Encourage questions​</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Explore patient preferences​</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Provide options and alternatives​</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Support shared decision-making​</a:t>
            </a:r>
          </a:p>
          <a:p>
            <a:pPr algn="l">
              <a:lnSpc>
                <a:spcPts val="4196"/>
              </a:lnSpc>
            </a:pPr>
            <a:endParaRPr lang="en-US" sz="3200">
              <a:solidFill>
                <a:srgbClr val="000000"/>
              </a:solidFill>
              <a:latin typeface="Roboto Slab" pitchFamily="2" charset="0"/>
              <a:ea typeface="Roboto Slab" pitchFamily="2" charset="0"/>
              <a:cs typeface="Roboto"/>
              <a:sym typeface="Roboto"/>
            </a:endParaRPr>
          </a:p>
          <a:p>
            <a:pPr algn="ctr">
              <a:lnSpc>
                <a:spcPts val="4196"/>
              </a:lnSpc>
            </a:pPr>
            <a:r>
              <a:rPr lang="en-US" sz="3200">
                <a:solidFill>
                  <a:srgbClr val="000000"/>
                </a:solidFill>
                <a:latin typeface="Roboto Slab" pitchFamily="2" charset="0"/>
                <a:ea typeface="Roboto Slab" pitchFamily="2" charset="0"/>
                <a:cs typeface="Roboto"/>
                <a:sym typeface="Roboto"/>
              </a:rPr>
              <a:t>Autonomy is especially important during moments of clinical uncertainty or urgency.</a:t>
            </a:r>
          </a:p>
        </p:txBody>
      </p:sp>
      <p:grpSp>
        <p:nvGrpSpPr>
          <p:cNvPr id="3" name="Group 3">
            <a:extLst>
              <a:ext uri="{FF2B5EF4-FFF2-40B4-BE49-F238E27FC236}">
                <a16:creationId xmlns:a16="http://schemas.microsoft.com/office/drawing/2014/main" id="{ECBA3FE5-9EBC-C426-C4EB-AF3D738CE06A}"/>
              </a:ext>
            </a:extLst>
          </p:cNvPr>
          <p:cNvGrpSpPr/>
          <p:nvPr/>
        </p:nvGrpSpPr>
        <p:grpSpPr>
          <a:xfrm>
            <a:off x="-85844" y="822970"/>
            <a:ext cx="18459689" cy="1506835"/>
            <a:chOff x="0" y="0"/>
            <a:chExt cx="9392053" cy="766658"/>
          </a:xfrm>
          <a:solidFill>
            <a:srgbClr val="AED9E0"/>
          </a:solidFill>
        </p:grpSpPr>
        <p:sp>
          <p:nvSpPr>
            <p:cNvPr id="4" name="Freeform 4">
              <a:extLst>
                <a:ext uri="{FF2B5EF4-FFF2-40B4-BE49-F238E27FC236}">
                  <a16:creationId xmlns:a16="http://schemas.microsoft.com/office/drawing/2014/main" id="{949311BB-9A44-A002-BEE5-4A3FF605F56C}"/>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a:extLst>
                <a:ext uri="{FF2B5EF4-FFF2-40B4-BE49-F238E27FC236}">
                  <a16:creationId xmlns:a16="http://schemas.microsoft.com/office/drawing/2014/main" id="{0D54DBB1-F3BD-9BF0-58FF-1D3706C2A196}"/>
                </a:ext>
              </a:extLst>
            </p:cNvPr>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7B6FD266-11B6-F5FD-28C9-3931E24F3493}"/>
              </a:ext>
            </a:extLst>
          </p:cNvPr>
          <p:cNvSpPr txBox="1"/>
          <p:nvPr/>
        </p:nvSpPr>
        <p:spPr>
          <a:xfrm>
            <a:off x="1028699" y="1028700"/>
            <a:ext cx="15928211" cy="1102866"/>
          </a:xfrm>
          <a:prstGeom prst="rect">
            <a:avLst/>
          </a:prstGeom>
        </p:spPr>
        <p:txBody>
          <a:bodyPr wrap="square"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Autonomy in Decision-Making</a:t>
            </a:r>
          </a:p>
        </p:txBody>
      </p:sp>
    </p:spTree>
    <p:extLst>
      <p:ext uri="{BB962C8B-B14F-4D97-AF65-F5344CB8AC3E}">
        <p14:creationId xmlns:p14="http://schemas.microsoft.com/office/powerpoint/2010/main" val="258662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grpSp>
        <p:nvGrpSpPr>
          <p:cNvPr id="2" name="Group 2"/>
          <p:cNvGrpSpPr/>
          <p:nvPr/>
        </p:nvGrpSpPr>
        <p:grpSpPr>
          <a:xfrm>
            <a:off x="196451" y="1170995"/>
            <a:ext cx="13477442" cy="5443551"/>
            <a:chOff x="0" y="0"/>
            <a:chExt cx="18551945" cy="7258069"/>
          </a:xfrm>
        </p:grpSpPr>
        <p:sp>
          <p:nvSpPr>
            <p:cNvPr id="3" name="TextBox 3"/>
            <p:cNvSpPr txBox="1"/>
            <p:nvPr/>
          </p:nvSpPr>
          <p:spPr>
            <a:xfrm>
              <a:off x="0" y="0"/>
              <a:ext cx="18478108" cy="2808547"/>
            </a:xfrm>
            <a:prstGeom prst="rect">
              <a:avLst/>
            </a:prstGeom>
          </p:spPr>
          <p:txBody>
            <a:bodyPr lIns="0" tIns="0" rIns="0" bIns="0" rtlCol="0" anchor="t">
              <a:spAutoFit/>
            </a:bodyPr>
            <a:lstStyle/>
            <a:p>
              <a:pPr>
                <a:lnSpc>
                  <a:spcPts val="8399"/>
                </a:lnSpc>
              </a:pPr>
              <a:r>
                <a:rPr lang="en-US" sz="6999" b="1">
                  <a:solidFill>
                    <a:srgbClr val="010204"/>
                  </a:solidFill>
                  <a:latin typeface="Roboto Slab Bold"/>
                  <a:ea typeface="Roboto Slab Bold"/>
                  <a:cs typeface="Roboto Slab Bold"/>
                  <a:sym typeface="Roboto Slab Bold"/>
                </a:rPr>
                <a:t>Creating a Culture of Respectful Maternity Care: </a:t>
              </a:r>
            </a:p>
          </p:txBody>
        </p:sp>
        <p:sp>
          <p:nvSpPr>
            <p:cNvPr id="4" name="TextBox 4"/>
            <p:cNvSpPr txBox="1"/>
            <p:nvPr/>
          </p:nvSpPr>
          <p:spPr>
            <a:xfrm>
              <a:off x="73837" y="3013231"/>
              <a:ext cx="18478108" cy="4244838"/>
            </a:xfrm>
            <a:prstGeom prst="rect">
              <a:avLst/>
            </a:prstGeom>
          </p:spPr>
          <p:txBody>
            <a:bodyPr lIns="0" tIns="0" rIns="0" bIns="0" rtlCol="0" anchor="t">
              <a:spAutoFit/>
            </a:bodyPr>
            <a:lstStyle/>
            <a:p>
              <a:pPr>
                <a:lnSpc>
                  <a:spcPts val="8399"/>
                </a:lnSpc>
              </a:pPr>
              <a:r>
                <a:rPr lang="en-US" sz="6999">
                  <a:solidFill>
                    <a:srgbClr val="010204"/>
                  </a:solidFill>
                  <a:latin typeface="Roboto Slab" pitchFamily="2" charset="0"/>
                  <a:ea typeface="Roboto Slab" pitchFamily="2" charset="0"/>
                  <a:cs typeface="Roboto"/>
                  <a:sym typeface="Roboto"/>
                </a:rPr>
                <a:t>Introducing the </a:t>
              </a:r>
              <a:r>
                <a:rPr lang="en-US" sz="6999" i="1">
                  <a:solidFill>
                    <a:srgbClr val="010204"/>
                  </a:solidFill>
                  <a:latin typeface="Roboto Slab" pitchFamily="2" charset="0"/>
                  <a:ea typeface="Roboto Slab" pitchFamily="2" charset="0"/>
                  <a:cs typeface="Roboto"/>
                  <a:sym typeface="Roboto"/>
                </a:rPr>
                <a:t>NICHQ Respectful Maternity Care Toolkit</a:t>
              </a:r>
            </a:p>
          </p:txBody>
        </p:sp>
      </p:gr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endParaRPr lang="en-US"/>
            </a:p>
          </p:txBody>
        </p:sp>
        <p:sp>
          <p:nvSpPr>
            <p:cNvPr id="7" name="TextBox 7"/>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10" name="TextBox 10"/>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3" name="TextBox 13"/>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7">
            <a:extLst>
              <a:ext uri="{FF2B5EF4-FFF2-40B4-BE49-F238E27FC236}">
                <a16:creationId xmlns:a16="http://schemas.microsoft.com/office/drawing/2014/main" id="{B3D3448F-DD27-DFBA-1BB3-25E5B36D0E3B}"/>
              </a:ext>
            </a:extLst>
          </p:cNvPr>
          <p:cNvSpPr/>
          <p:nvPr/>
        </p:nvSpPr>
        <p:spPr>
          <a:xfrm>
            <a:off x="7813740" y="8709187"/>
            <a:ext cx="4282106" cy="1078992"/>
          </a:xfrm>
          <a:custGeom>
            <a:avLst/>
            <a:gdLst/>
            <a:ahLst/>
            <a:cxnLst/>
            <a:rect l="l" t="t" r="r" b="b"/>
            <a:pathLst>
              <a:path w="4282106" h="1078900">
                <a:moveTo>
                  <a:pt x="0" y="0"/>
                </a:moveTo>
                <a:lnTo>
                  <a:pt x="4282106" y="0"/>
                </a:lnTo>
                <a:lnTo>
                  <a:pt x="4282106" y="1078900"/>
                </a:lnTo>
                <a:lnTo>
                  <a:pt x="0" y="1078900"/>
                </a:lnTo>
                <a:lnTo>
                  <a:pt x="0" y="0"/>
                </a:lnTo>
                <a:close/>
              </a:path>
            </a:pathLst>
          </a:custGeom>
          <a:blipFill>
            <a:blip r:embed="rId3"/>
            <a:stretch>
              <a:fillRect t="-55093" b="-55922"/>
            </a:stretch>
          </a:blipFill>
        </p:spPr>
        <p:txBody>
          <a:bodyPr/>
          <a:lstStyle/>
          <a:p>
            <a:endParaRPr lang="en-US"/>
          </a:p>
        </p:txBody>
      </p:sp>
      <p:pic>
        <p:nvPicPr>
          <p:cNvPr id="15" name="Picture 14">
            <a:extLst>
              <a:ext uri="{FF2B5EF4-FFF2-40B4-BE49-F238E27FC236}">
                <a16:creationId xmlns:a16="http://schemas.microsoft.com/office/drawing/2014/main" id="{58A01162-91A9-EC7C-7318-719110CF1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3475" y="8709187"/>
            <a:ext cx="2713347" cy="10789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677FF0D4-57CB-1B9B-0231-74FC74B67CF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E4C131E-24BC-5A5F-12A4-BDD495F5F5B3}"/>
              </a:ext>
            </a:extLst>
          </p:cNvPr>
          <p:cNvSpPr txBox="1"/>
          <p:nvPr/>
        </p:nvSpPr>
        <p:spPr>
          <a:xfrm>
            <a:off x="1028700" y="2668252"/>
            <a:ext cx="16230600" cy="4814010"/>
          </a:xfrm>
          <a:prstGeom prst="rect">
            <a:avLst/>
          </a:prstGeom>
        </p:spPr>
        <p:txBody>
          <a:bodyPr lIns="0" tIns="0" rIns="0" bIns="0" rtlCol="0" anchor="t">
            <a:spAutoFit/>
          </a:bodyPr>
          <a:lstStyle/>
          <a:p>
            <a:pPr algn="l">
              <a:lnSpc>
                <a:spcPts val="4196"/>
              </a:lnSpc>
            </a:pPr>
            <a:r>
              <a:rPr lang="en-US" sz="3200">
                <a:solidFill>
                  <a:srgbClr val="000000"/>
                </a:solidFill>
                <a:latin typeface="Roboto Slab" pitchFamily="2" charset="0"/>
                <a:ea typeface="Roboto Slab" pitchFamily="2" charset="0"/>
                <a:cs typeface="Roboto"/>
                <a:sym typeface="Roboto"/>
              </a:rPr>
              <a:t>Informed consent is not simply a signed form.​ It is an ongoing conversation between patients and care teams that includes:​</a:t>
            </a:r>
          </a:p>
          <a:p>
            <a:pPr marL="571500" indent="-571500" algn="l">
              <a:lnSpc>
                <a:spcPts val="4196"/>
              </a:lnSpc>
              <a:buFont typeface="Arial" panose="020B0604020202020204" pitchFamily="34" charset="0"/>
              <a:buChar char="•"/>
            </a:pPr>
            <a:endParaRPr lang="en-US" sz="3200">
              <a:solidFill>
                <a:srgbClr val="000000"/>
              </a:solidFill>
              <a:latin typeface="Roboto Slab" pitchFamily="2" charset="0"/>
              <a:ea typeface="Roboto Slab" pitchFamily="2" charset="0"/>
              <a:cs typeface="Roboto"/>
              <a:sym typeface="Roboto"/>
            </a:endParaRP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Clear explanation of options​</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Discussion of risks and benefits​</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Time for questions and reflection​</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Revisiting consent as care evolves​</a:t>
            </a:r>
          </a:p>
          <a:p>
            <a:pPr algn="l">
              <a:lnSpc>
                <a:spcPts val="4196"/>
              </a:lnSpc>
            </a:pPr>
            <a:endParaRPr lang="en-US" sz="3200">
              <a:solidFill>
                <a:srgbClr val="000000"/>
              </a:solidFill>
              <a:latin typeface="Roboto Slab" pitchFamily="2" charset="0"/>
              <a:ea typeface="Roboto Slab" pitchFamily="2" charset="0"/>
              <a:cs typeface="Roboto"/>
              <a:sym typeface="Roboto"/>
            </a:endParaRPr>
          </a:p>
          <a:p>
            <a:pPr algn="ctr">
              <a:lnSpc>
                <a:spcPts val="4196"/>
              </a:lnSpc>
            </a:pPr>
            <a:r>
              <a:rPr lang="en-US" sz="3200">
                <a:solidFill>
                  <a:srgbClr val="000000"/>
                </a:solidFill>
                <a:latin typeface="Roboto Slab" pitchFamily="2" charset="0"/>
                <a:ea typeface="Roboto Slab" pitchFamily="2" charset="0"/>
                <a:cs typeface="Roboto"/>
                <a:sym typeface="Roboto"/>
              </a:rPr>
              <a:t>Meaningful consent helps patients remain active participants in their care.</a:t>
            </a:r>
          </a:p>
        </p:txBody>
      </p:sp>
      <p:grpSp>
        <p:nvGrpSpPr>
          <p:cNvPr id="3" name="Group 3">
            <a:extLst>
              <a:ext uri="{FF2B5EF4-FFF2-40B4-BE49-F238E27FC236}">
                <a16:creationId xmlns:a16="http://schemas.microsoft.com/office/drawing/2014/main" id="{FB7EDFD4-1E66-4577-2A8A-95781A8C4E6D}"/>
              </a:ext>
            </a:extLst>
          </p:cNvPr>
          <p:cNvGrpSpPr/>
          <p:nvPr/>
        </p:nvGrpSpPr>
        <p:grpSpPr>
          <a:xfrm>
            <a:off x="-85844" y="822970"/>
            <a:ext cx="18459689" cy="1506835"/>
            <a:chOff x="0" y="0"/>
            <a:chExt cx="9392053" cy="766658"/>
          </a:xfrm>
          <a:solidFill>
            <a:srgbClr val="AED9E0"/>
          </a:solidFill>
        </p:grpSpPr>
        <p:sp>
          <p:nvSpPr>
            <p:cNvPr id="4" name="Freeform 4">
              <a:extLst>
                <a:ext uri="{FF2B5EF4-FFF2-40B4-BE49-F238E27FC236}">
                  <a16:creationId xmlns:a16="http://schemas.microsoft.com/office/drawing/2014/main" id="{D3CD4DDD-798E-8A67-BAA9-419DF0E99AA1}"/>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a:extLst>
                <a:ext uri="{FF2B5EF4-FFF2-40B4-BE49-F238E27FC236}">
                  <a16:creationId xmlns:a16="http://schemas.microsoft.com/office/drawing/2014/main" id="{76382C35-9B2C-A3C1-CB5B-E3FE570D9D2E}"/>
                </a:ext>
              </a:extLst>
            </p:cNvPr>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4C140D81-2EA1-92EB-357C-2E00ACC40239}"/>
              </a:ext>
            </a:extLst>
          </p:cNvPr>
          <p:cNvSpPr txBox="1"/>
          <p:nvPr/>
        </p:nvSpPr>
        <p:spPr>
          <a:xfrm>
            <a:off x="1028699" y="1028700"/>
            <a:ext cx="15928211" cy="1102866"/>
          </a:xfrm>
          <a:prstGeom prst="rect">
            <a:avLst/>
          </a:prstGeom>
        </p:spPr>
        <p:txBody>
          <a:bodyPr wrap="square"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Informed Consent</a:t>
            </a:r>
          </a:p>
        </p:txBody>
      </p:sp>
    </p:spTree>
    <p:extLst>
      <p:ext uri="{BB962C8B-B14F-4D97-AF65-F5344CB8AC3E}">
        <p14:creationId xmlns:p14="http://schemas.microsoft.com/office/powerpoint/2010/main" val="630279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50EC7CB9-DD87-5DF5-9C33-BD14F21DBD4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4489637-F370-62AC-6B02-AA14ECF524DD}"/>
              </a:ext>
            </a:extLst>
          </p:cNvPr>
          <p:cNvSpPr txBox="1"/>
          <p:nvPr/>
        </p:nvSpPr>
        <p:spPr>
          <a:xfrm>
            <a:off x="1028700" y="2668252"/>
            <a:ext cx="16230600" cy="5924699"/>
          </a:xfrm>
          <a:prstGeom prst="rect">
            <a:avLst/>
          </a:prstGeom>
        </p:spPr>
        <p:txBody>
          <a:bodyPr lIns="0" tIns="0" rIns="0" bIns="0" rtlCol="0" anchor="t">
            <a:spAutoFit/>
          </a:bodyPr>
          <a:lstStyle/>
          <a:p>
            <a:pPr algn="l">
              <a:lnSpc>
                <a:spcPts val="4196"/>
              </a:lnSpc>
            </a:pPr>
            <a:r>
              <a:rPr lang="en-US" sz="3200">
                <a:solidFill>
                  <a:srgbClr val="000000"/>
                </a:solidFill>
                <a:latin typeface="Roboto Slab" pitchFamily="2" charset="0"/>
                <a:ea typeface="Roboto Slab" pitchFamily="2" charset="0"/>
                <a:cs typeface="Roboto"/>
                <a:sym typeface="Roboto"/>
              </a:rPr>
              <a:t>Sustained respectful care requires accountability at multiple levels:​</a:t>
            </a:r>
          </a:p>
          <a:p>
            <a:pPr algn="l">
              <a:lnSpc>
                <a:spcPts val="4196"/>
              </a:lnSpc>
            </a:pPr>
            <a:endParaRPr lang="en-US" sz="3200">
              <a:solidFill>
                <a:srgbClr val="000000"/>
              </a:solidFill>
              <a:latin typeface="Roboto Slab" pitchFamily="2" charset="0"/>
              <a:ea typeface="Roboto Slab" pitchFamily="2" charset="0"/>
              <a:cs typeface="Roboto"/>
              <a:sym typeface="Roboto"/>
            </a:endParaRP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Individual clinicians​</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Care teams​</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Unit leadership​</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Hospital administration​</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Community stakeholders​</a:t>
            </a:r>
          </a:p>
          <a:p>
            <a:pPr algn="l">
              <a:lnSpc>
                <a:spcPts val="4196"/>
              </a:lnSpc>
            </a:pPr>
            <a:endParaRPr lang="en-US" sz="3200">
              <a:solidFill>
                <a:srgbClr val="000000"/>
              </a:solidFill>
              <a:latin typeface="Roboto Slab" pitchFamily="2" charset="0"/>
              <a:ea typeface="Roboto Slab" pitchFamily="2" charset="0"/>
              <a:cs typeface="Roboto"/>
              <a:sym typeface="Roboto"/>
            </a:endParaRPr>
          </a:p>
          <a:p>
            <a:pPr algn="ctr">
              <a:lnSpc>
                <a:spcPts val="4196"/>
              </a:lnSpc>
            </a:pPr>
            <a:r>
              <a:rPr lang="en-US" sz="3200">
                <a:solidFill>
                  <a:srgbClr val="000000"/>
                </a:solidFill>
                <a:latin typeface="Roboto Slab" pitchFamily="2" charset="0"/>
                <a:ea typeface="Roboto Slab" pitchFamily="2" charset="0"/>
                <a:cs typeface="Roboto"/>
                <a:sym typeface="Roboto"/>
              </a:rPr>
              <a:t>Accountability is the obligation of providers and healthcare systems to uphold the rights, dignity, and autonomy of maternity patients through transparent and answerable mechanisms.</a:t>
            </a:r>
          </a:p>
        </p:txBody>
      </p:sp>
      <p:grpSp>
        <p:nvGrpSpPr>
          <p:cNvPr id="3" name="Group 3">
            <a:extLst>
              <a:ext uri="{FF2B5EF4-FFF2-40B4-BE49-F238E27FC236}">
                <a16:creationId xmlns:a16="http://schemas.microsoft.com/office/drawing/2014/main" id="{34CF65C0-EF09-507E-1890-C1B65CB26564}"/>
              </a:ext>
            </a:extLst>
          </p:cNvPr>
          <p:cNvGrpSpPr/>
          <p:nvPr/>
        </p:nvGrpSpPr>
        <p:grpSpPr>
          <a:xfrm>
            <a:off x="-85844" y="822970"/>
            <a:ext cx="18459689" cy="1506835"/>
            <a:chOff x="0" y="0"/>
            <a:chExt cx="9392053" cy="766658"/>
          </a:xfrm>
          <a:solidFill>
            <a:srgbClr val="AED9E0"/>
          </a:solidFill>
        </p:grpSpPr>
        <p:sp>
          <p:nvSpPr>
            <p:cNvPr id="4" name="Freeform 4">
              <a:extLst>
                <a:ext uri="{FF2B5EF4-FFF2-40B4-BE49-F238E27FC236}">
                  <a16:creationId xmlns:a16="http://schemas.microsoft.com/office/drawing/2014/main" id="{8CF23DDD-4F36-BECD-0528-3731DBE93B8B}"/>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a:extLst>
                <a:ext uri="{FF2B5EF4-FFF2-40B4-BE49-F238E27FC236}">
                  <a16:creationId xmlns:a16="http://schemas.microsoft.com/office/drawing/2014/main" id="{F3B376A3-18B6-B3C8-8CEC-36A8B7B64BF2}"/>
                </a:ext>
              </a:extLst>
            </p:cNvPr>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B21EC146-1BD3-22FE-3600-698A4A292A05}"/>
              </a:ext>
            </a:extLst>
          </p:cNvPr>
          <p:cNvSpPr txBox="1"/>
          <p:nvPr/>
        </p:nvSpPr>
        <p:spPr>
          <a:xfrm>
            <a:off x="1028699" y="1028700"/>
            <a:ext cx="15928211" cy="1102866"/>
          </a:xfrm>
          <a:prstGeom prst="rect">
            <a:avLst/>
          </a:prstGeom>
        </p:spPr>
        <p:txBody>
          <a:bodyPr wrap="square"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Accountability</a:t>
            </a:r>
          </a:p>
        </p:txBody>
      </p:sp>
    </p:spTree>
    <p:extLst>
      <p:ext uri="{BB962C8B-B14F-4D97-AF65-F5344CB8AC3E}">
        <p14:creationId xmlns:p14="http://schemas.microsoft.com/office/powerpoint/2010/main" val="1802070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3">
              <a:alphaModFix amt="70000"/>
            </a:blip>
            <a:stretch>
              <a:fillRect/>
            </a:stretch>
          </a:blipFill>
        </p:spPr>
        <p:txBody>
          <a:bodyPr/>
          <a:lstStyle/>
          <a:p>
            <a:endParaRPr lang="en-US"/>
          </a:p>
        </p:txBody>
      </p:sp>
      <p:grpSp>
        <p:nvGrpSpPr>
          <p:cNvPr id="3" name="Group 3"/>
          <p:cNvGrpSpPr/>
          <p:nvPr/>
        </p:nvGrpSpPr>
        <p:grpSpPr>
          <a:xfrm>
            <a:off x="0" y="-144661"/>
            <a:ext cx="6186361" cy="10431661"/>
            <a:chOff x="0" y="-38100"/>
            <a:chExt cx="1629330" cy="2747433"/>
          </a:xfrm>
          <a:solidFill>
            <a:srgbClr val="D8F8F1"/>
          </a:solidFill>
        </p:grpSpPr>
        <p:sp>
          <p:nvSpPr>
            <p:cNvPr id="4" name="Freeform 4"/>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grpFill/>
          </p:spPr>
          <p:txBody>
            <a:bodyPr/>
            <a:lstStyle/>
            <a:p>
              <a:endParaRPr lang="en-US"/>
            </a:p>
          </p:txBody>
        </p:sp>
        <p:sp>
          <p:nvSpPr>
            <p:cNvPr id="5" name="TextBox 5"/>
            <p:cNvSpPr txBox="1"/>
            <p:nvPr/>
          </p:nvSpPr>
          <p:spPr>
            <a:xfrm>
              <a:off x="0" y="-38100"/>
              <a:ext cx="1629330" cy="2747433"/>
            </a:xfrm>
            <a:prstGeom prst="rect">
              <a:avLst/>
            </a:prstGeom>
            <a:grpFill/>
          </p:spPr>
          <p:txBody>
            <a:bodyPr lIns="50800" tIns="50800" rIns="50800" bIns="50800" rtlCol="0" anchor="ctr"/>
            <a:lstStyle/>
            <a:p>
              <a:pPr algn="ctr">
                <a:lnSpc>
                  <a:spcPts val="3405"/>
                </a:lnSpc>
              </a:pPr>
              <a:endParaRPr/>
            </a:p>
          </p:txBody>
        </p:sp>
      </p:grpSp>
      <p:sp>
        <p:nvSpPr>
          <p:cNvPr id="6" name="Freeform 6"/>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4"/>
            <a:stretch>
              <a:fillRect l="-131393" t="-492772" r="-354061" b="-35006"/>
            </a:stretch>
          </a:blipFill>
        </p:spPr>
        <p:txBody>
          <a:bodyPr/>
          <a:lstStyle/>
          <a:p>
            <a:endParaRPr lang="en-US"/>
          </a:p>
        </p:txBody>
      </p:sp>
      <p:sp>
        <p:nvSpPr>
          <p:cNvPr id="7" name="Freeform 7"/>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4"/>
            <a:stretch>
              <a:fillRect l="-265917" t="-31387" r="-265642" b="-605524"/>
            </a:stretch>
          </a:blipFill>
        </p:spPr>
        <p:txBody>
          <a:bodyPr/>
          <a:lstStyle/>
          <a:p>
            <a:endParaRPr lang="en-US"/>
          </a:p>
        </p:txBody>
      </p:sp>
      <p:sp>
        <p:nvSpPr>
          <p:cNvPr id="8" name="Freeform 8"/>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4"/>
            <a:stretch>
              <a:fillRect l="-332592" t="-237589" r="-114726" b="-252997"/>
            </a:stretch>
          </a:blipFill>
        </p:spPr>
        <p:txBody>
          <a:bodyPr/>
          <a:lstStyle/>
          <a:p>
            <a:endParaRPr lang="en-US"/>
          </a:p>
        </p:txBody>
      </p:sp>
      <p:sp>
        <p:nvSpPr>
          <p:cNvPr id="9" name="Freeform 9"/>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4"/>
            <a:stretch>
              <a:fillRect l="-38467" t="-511990" r="-594597" b="-36929"/>
            </a:stretch>
          </a:blipFill>
        </p:spPr>
        <p:txBody>
          <a:bodyPr/>
          <a:lstStyle/>
          <a:p>
            <a:endParaRPr lang="en-US"/>
          </a:p>
        </p:txBody>
      </p:sp>
      <p:sp>
        <p:nvSpPr>
          <p:cNvPr id="10" name="Freeform 10"/>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4"/>
            <a:stretch>
              <a:fillRect l="-235432" t="-252170" r="-234212" b="-266137"/>
            </a:stretch>
          </a:blipFill>
        </p:spPr>
        <p:txBody>
          <a:bodyPr/>
          <a:lstStyle/>
          <a:p>
            <a:endParaRPr lang="en-US"/>
          </a:p>
        </p:txBody>
      </p:sp>
      <p:sp>
        <p:nvSpPr>
          <p:cNvPr id="11" name="Freeform 11"/>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4"/>
            <a:stretch>
              <a:fillRect l="-252766" t="-145490" r="-252491" b="-403308"/>
            </a:stretch>
          </a:blipFill>
        </p:spPr>
        <p:txBody>
          <a:bodyPr/>
          <a:lstStyle/>
          <a:p>
            <a:endParaRPr lang="en-US"/>
          </a:p>
        </p:txBody>
      </p:sp>
      <p:sp>
        <p:nvSpPr>
          <p:cNvPr id="12" name="TextBox 12"/>
          <p:cNvSpPr txBox="1"/>
          <p:nvPr/>
        </p:nvSpPr>
        <p:spPr>
          <a:xfrm>
            <a:off x="7716596" y="2529319"/>
            <a:ext cx="8940670" cy="1846659"/>
          </a:xfrm>
          <a:prstGeom prst="rect">
            <a:avLst/>
          </a:prstGeom>
        </p:spPr>
        <p:txBody>
          <a:bodyPr lIns="0" tIns="0" rIns="0" bIns="0" rtlCol="0" anchor="t">
            <a:spAutoFit/>
          </a:bodyPr>
          <a:lstStyle/>
          <a:p>
            <a:pPr marL="0" lvl="0" indent="0">
              <a:lnSpc>
                <a:spcPts val="7195"/>
              </a:lnSpc>
              <a:spcBef>
                <a:spcPct val="0"/>
              </a:spcBef>
            </a:pPr>
            <a:r>
              <a:rPr lang="en-US" sz="7200" b="1">
                <a:solidFill>
                  <a:srgbClr val="010204"/>
                </a:solidFill>
                <a:latin typeface="Roboto Bold"/>
                <a:ea typeface="Roboto Bold"/>
                <a:cs typeface="Roboto Bold"/>
                <a:sym typeface="Roboto Bold"/>
              </a:rPr>
              <a:t>How to Use This Toolkit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FE0DB81E-F08A-8F99-1ED1-9F7A9C6E22F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B0FF6A4-AE61-EC5F-DCC4-3F0E7701CFF1}"/>
              </a:ext>
            </a:extLst>
          </p:cNvPr>
          <p:cNvSpPr txBox="1"/>
          <p:nvPr/>
        </p:nvSpPr>
        <p:spPr>
          <a:xfrm>
            <a:off x="1028700" y="2668252"/>
            <a:ext cx="16230600" cy="5386090"/>
          </a:xfrm>
          <a:prstGeom prst="rect">
            <a:avLst/>
          </a:prstGeom>
        </p:spPr>
        <p:txBody>
          <a:bodyPr lIns="0" tIns="0" rIns="0" bIns="0" rtlCol="0" anchor="t">
            <a:spAutoFit/>
          </a:bodyPr>
          <a:lstStyle/>
          <a:p>
            <a:pPr algn="l">
              <a:lnSpc>
                <a:spcPts val="4196"/>
              </a:lnSpc>
            </a:pPr>
            <a:r>
              <a:rPr lang="en-US" sz="3200">
                <a:solidFill>
                  <a:srgbClr val="000000"/>
                </a:solidFill>
                <a:latin typeface="Roboto Slab" pitchFamily="2" charset="0"/>
                <a:ea typeface="Roboto Slab" pitchFamily="2" charset="0"/>
                <a:cs typeface="Roboto"/>
                <a:sym typeface="Roboto"/>
              </a:rPr>
              <a:t>Each respectful care domain in the toolkit can be used independently or integrated into broader quality improvement or safety initiatives.​</a:t>
            </a:r>
          </a:p>
          <a:p>
            <a:pPr algn="l">
              <a:lnSpc>
                <a:spcPts val="4196"/>
              </a:lnSpc>
            </a:pPr>
            <a:endParaRPr lang="en-US" sz="3200">
              <a:solidFill>
                <a:srgbClr val="000000"/>
              </a:solidFill>
              <a:latin typeface="Roboto Slab" pitchFamily="2" charset="0"/>
              <a:ea typeface="Roboto Slab" pitchFamily="2" charset="0"/>
              <a:cs typeface="Roboto"/>
              <a:sym typeface="Roboto"/>
            </a:endParaRP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Choose a domain of focus and a practice change at the individual or team level.​</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Test the change with your team using a scenario in clinical module and reflect on the change in the behavior or process​</a:t>
            </a:r>
          </a:p>
          <a:p>
            <a:pPr marL="571500" indent="-571500" algn="l">
              <a:lnSpc>
                <a:spcPts val="4196"/>
              </a:lnSpc>
              <a:buFont typeface="Arial" panose="020B0604020202020204" pitchFamily="34" charset="0"/>
              <a:buChar char="•"/>
            </a:pPr>
            <a:r>
              <a:rPr lang="en-US" sz="3200">
                <a:solidFill>
                  <a:srgbClr val="000000"/>
                </a:solidFill>
                <a:latin typeface="Roboto Slab" pitchFamily="2" charset="0"/>
                <a:ea typeface="Roboto Slab" pitchFamily="2" charset="0"/>
                <a:cs typeface="Roboto"/>
                <a:sym typeface="Roboto"/>
              </a:rPr>
              <a:t>Do a small test of change with patients and collect feedback from your team and your patients</a:t>
            </a:r>
          </a:p>
          <a:p>
            <a:pPr algn="l">
              <a:lnSpc>
                <a:spcPts val="4196"/>
              </a:lnSpc>
            </a:pPr>
            <a:r>
              <a:rPr lang="en-US" sz="3600">
                <a:solidFill>
                  <a:srgbClr val="000000"/>
                </a:solidFill>
                <a:latin typeface="Roboto Slab" pitchFamily="2" charset="0"/>
                <a:ea typeface="Roboto Slab" pitchFamily="2" charset="0"/>
                <a:cs typeface="Roboto"/>
                <a:sym typeface="Roboto"/>
              </a:rPr>
              <a:t>​</a:t>
            </a:r>
          </a:p>
          <a:p>
            <a:pPr algn="l">
              <a:lnSpc>
                <a:spcPts val="4196"/>
              </a:lnSpc>
            </a:pPr>
            <a:endParaRPr lang="en-US" sz="3600">
              <a:solidFill>
                <a:srgbClr val="000000"/>
              </a:solidFill>
              <a:latin typeface="Roboto Slab" pitchFamily="2" charset="0"/>
              <a:ea typeface="Roboto Slab" pitchFamily="2" charset="0"/>
              <a:cs typeface="Roboto"/>
              <a:sym typeface="Roboto"/>
            </a:endParaRPr>
          </a:p>
        </p:txBody>
      </p:sp>
      <p:grpSp>
        <p:nvGrpSpPr>
          <p:cNvPr id="3" name="Group 3">
            <a:extLst>
              <a:ext uri="{FF2B5EF4-FFF2-40B4-BE49-F238E27FC236}">
                <a16:creationId xmlns:a16="http://schemas.microsoft.com/office/drawing/2014/main" id="{3BC4BCAA-7214-C563-0217-FC539BD7660B}"/>
              </a:ext>
            </a:extLst>
          </p:cNvPr>
          <p:cNvGrpSpPr/>
          <p:nvPr/>
        </p:nvGrpSpPr>
        <p:grpSpPr>
          <a:xfrm>
            <a:off x="-85844" y="729365"/>
            <a:ext cx="18459689" cy="1600440"/>
            <a:chOff x="0" y="-47625"/>
            <a:chExt cx="9392053" cy="814283"/>
          </a:xfrm>
          <a:solidFill>
            <a:srgbClr val="D8F8F1"/>
          </a:solidFill>
        </p:grpSpPr>
        <p:sp>
          <p:nvSpPr>
            <p:cNvPr id="4" name="Freeform 4">
              <a:extLst>
                <a:ext uri="{FF2B5EF4-FFF2-40B4-BE49-F238E27FC236}">
                  <a16:creationId xmlns:a16="http://schemas.microsoft.com/office/drawing/2014/main" id="{CA4E0EF5-27D4-60B0-873B-35509B64762B}"/>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a:extLst>
                <a:ext uri="{FF2B5EF4-FFF2-40B4-BE49-F238E27FC236}">
                  <a16:creationId xmlns:a16="http://schemas.microsoft.com/office/drawing/2014/main" id="{E78D6800-6FF6-6753-99CA-A4B01CF65242}"/>
                </a:ext>
              </a:extLst>
            </p:cNvPr>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D7A741B3-3A53-7FB8-E2A7-0AF79E6182DF}"/>
              </a:ext>
            </a:extLst>
          </p:cNvPr>
          <p:cNvSpPr txBox="1"/>
          <p:nvPr/>
        </p:nvSpPr>
        <p:spPr>
          <a:xfrm>
            <a:off x="1028699" y="1028700"/>
            <a:ext cx="15928211" cy="1102866"/>
          </a:xfrm>
          <a:prstGeom prst="rect">
            <a:avLst/>
          </a:prstGeom>
        </p:spPr>
        <p:txBody>
          <a:bodyPr wrap="square"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Start Small, Think Big</a:t>
            </a:r>
          </a:p>
        </p:txBody>
      </p:sp>
    </p:spTree>
    <p:extLst>
      <p:ext uri="{BB962C8B-B14F-4D97-AF65-F5344CB8AC3E}">
        <p14:creationId xmlns:p14="http://schemas.microsoft.com/office/powerpoint/2010/main" val="3260677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63DA8AE8-5E7C-9F48-563B-BFF93CD698A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2E07B3C-2F15-09BB-AFC6-54506460A3ED}"/>
              </a:ext>
            </a:extLst>
          </p:cNvPr>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3">
              <a:alphaModFix amt="70000"/>
            </a:blip>
            <a:stretch>
              <a:fillRect/>
            </a:stretch>
          </a:blipFill>
        </p:spPr>
        <p:txBody>
          <a:bodyPr/>
          <a:lstStyle/>
          <a:p>
            <a:endParaRPr lang="en-US"/>
          </a:p>
        </p:txBody>
      </p:sp>
      <p:grpSp>
        <p:nvGrpSpPr>
          <p:cNvPr id="3" name="Group 3">
            <a:extLst>
              <a:ext uri="{FF2B5EF4-FFF2-40B4-BE49-F238E27FC236}">
                <a16:creationId xmlns:a16="http://schemas.microsoft.com/office/drawing/2014/main" id="{2F43422D-8F71-3507-482E-E1DE920569D4}"/>
              </a:ext>
            </a:extLst>
          </p:cNvPr>
          <p:cNvGrpSpPr/>
          <p:nvPr/>
        </p:nvGrpSpPr>
        <p:grpSpPr>
          <a:xfrm>
            <a:off x="0" y="0"/>
            <a:ext cx="6186361" cy="10287000"/>
            <a:chOff x="0" y="0"/>
            <a:chExt cx="1629330" cy="2709333"/>
          </a:xfrm>
        </p:grpSpPr>
        <p:sp>
          <p:nvSpPr>
            <p:cNvPr id="4" name="Freeform 4">
              <a:extLst>
                <a:ext uri="{FF2B5EF4-FFF2-40B4-BE49-F238E27FC236}">
                  <a16:creationId xmlns:a16="http://schemas.microsoft.com/office/drawing/2014/main" id="{50520390-A0B4-DBA5-4527-8B106AB99045}"/>
                </a:ext>
              </a:extLst>
            </p:cNvPr>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solidFill>
              <a:srgbClr val="F8A69F"/>
            </a:solidFill>
          </p:spPr>
          <p:txBody>
            <a:bodyPr/>
            <a:lstStyle/>
            <a:p>
              <a:endParaRPr lang="en-US"/>
            </a:p>
          </p:txBody>
        </p:sp>
        <p:sp>
          <p:nvSpPr>
            <p:cNvPr id="5" name="TextBox 5">
              <a:extLst>
                <a:ext uri="{FF2B5EF4-FFF2-40B4-BE49-F238E27FC236}">
                  <a16:creationId xmlns:a16="http://schemas.microsoft.com/office/drawing/2014/main" id="{5F50BDC3-A21E-E276-6B8A-F8761A583FB3}"/>
                </a:ext>
              </a:extLst>
            </p:cNvPr>
            <p:cNvSpPr txBox="1"/>
            <p:nvPr/>
          </p:nvSpPr>
          <p:spPr>
            <a:xfrm>
              <a:off x="0" y="-38100"/>
              <a:ext cx="1629330" cy="2747433"/>
            </a:xfrm>
            <a:prstGeom prst="rect">
              <a:avLst/>
            </a:prstGeom>
          </p:spPr>
          <p:txBody>
            <a:bodyPr lIns="50800" tIns="50800" rIns="50800" bIns="50800" rtlCol="0" anchor="ctr"/>
            <a:lstStyle/>
            <a:p>
              <a:pPr algn="ctr">
                <a:lnSpc>
                  <a:spcPts val="3405"/>
                </a:lnSpc>
              </a:pPr>
              <a:endParaRPr/>
            </a:p>
          </p:txBody>
        </p:sp>
      </p:grpSp>
      <p:sp>
        <p:nvSpPr>
          <p:cNvPr id="6" name="Freeform 6">
            <a:extLst>
              <a:ext uri="{FF2B5EF4-FFF2-40B4-BE49-F238E27FC236}">
                <a16:creationId xmlns:a16="http://schemas.microsoft.com/office/drawing/2014/main" id="{1C9CB119-2697-E5A2-0A88-1A0D50A3E5CA}"/>
              </a:ext>
            </a:extLst>
          </p:cNvPr>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4"/>
            <a:stretch>
              <a:fillRect l="-131393" t="-492772" r="-354061" b="-35006"/>
            </a:stretch>
          </a:blipFill>
        </p:spPr>
        <p:txBody>
          <a:bodyPr/>
          <a:lstStyle/>
          <a:p>
            <a:endParaRPr lang="en-US"/>
          </a:p>
        </p:txBody>
      </p:sp>
      <p:sp>
        <p:nvSpPr>
          <p:cNvPr id="7" name="Freeform 7">
            <a:extLst>
              <a:ext uri="{FF2B5EF4-FFF2-40B4-BE49-F238E27FC236}">
                <a16:creationId xmlns:a16="http://schemas.microsoft.com/office/drawing/2014/main" id="{F16C075D-0C11-208F-516F-B4158D33F621}"/>
              </a:ext>
            </a:extLst>
          </p:cNvPr>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4"/>
            <a:stretch>
              <a:fillRect l="-265917" t="-31387" r="-265642" b="-605524"/>
            </a:stretch>
          </a:blipFill>
        </p:spPr>
        <p:txBody>
          <a:bodyPr/>
          <a:lstStyle/>
          <a:p>
            <a:endParaRPr lang="en-US"/>
          </a:p>
        </p:txBody>
      </p:sp>
      <p:sp>
        <p:nvSpPr>
          <p:cNvPr id="8" name="Freeform 8">
            <a:extLst>
              <a:ext uri="{FF2B5EF4-FFF2-40B4-BE49-F238E27FC236}">
                <a16:creationId xmlns:a16="http://schemas.microsoft.com/office/drawing/2014/main" id="{7A3FFDFD-024C-E7EE-5FDF-36848A8430A0}"/>
              </a:ext>
            </a:extLst>
          </p:cNvPr>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4"/>
            <a:stretch>
              <a:fillRect l="-332592" t="-237589" r="-114726" b="-252997"/>
            </a:stretch>
          </a:blipFill>
        </p:spPr>
        <p:txBody>
          <a:bodyPr/>
          <a:lstStyle/>
          <a:p>
            <a:endParaRPr lang="en-US"/>
          </a:p>
        </p:txBody>
      </p:sp>
      <p:sp>
        <p:nvSpPr>
          <p:cNvPr id="9" name="Freeform 9">
            <a:extLst>
              <a:ext uri="{FF2B5EF4-FFF2-40B4-BE49-F238E27FC236}">
                <a16:creationId xmlns:a16="http://schemas.microsoft.com/office/drawing/2014/main" id="{D90D61B3-CA4E-82E0-A233-33F5D5D62033}"/>
              </a:ext>
            </a:extLst>
          </p:cNvPr>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4"/>
            <a:stretch>
              <a:fillRect l="-38467" t="-511990" r="-594597" b="-36929"/>
            </a:stretch>
          </a:blipFill>
        </p:spPr>
        <p:txBody>
          <a:bodyPr/>
          <a:lstStyle/>
          <a:p>
            <a:endParaRPr lang="en-US"/>
          </a:p>
        </p:txBody>
      </p:sp>
      <p:sp>
        <p:nvSpPr>
          <p:cNvPr id="10" name="Freeform 10">
            <a:extLst>
              <a:ext uri="{FF2B5EF4-FFF2-40B4-BE49-F238E27FC236}">
                <a16:creationId xmlns:a16="http://schemas.microsoft.com/office/drawing/2014/main" id="{E4C8564A-BD79-94F2-390A-0C0973259B7E}"/>
              </a:ext>
            </a:extLst>
          </p:cNvPr>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4"/>
            <a:stretch>
              <a:fillRect l="-235432" t="-252170" r="-234212" b="-266137"/>
            </a:stretch>
          </a:blipFill>
        </p:spPr>
        <p:txBody>
          <a:bodyPr/>
          <a:lstStyle/>
          <a:p>
            <a:endParaRPr lang="en-US"/>
          </a:p>
        </p:txBody>
      </p:sp>
      <p:sp>
        <p:nvSpPr>
          <p:cNvPr id="11" name="Freeform 11">
            <a:extLst>
              <a:ext uri="{FF2B5EF4-FFF2-40B4-BE49-F238E27FC236}">
                <a16:creationId xmlns:a16="http://schemas.microsoft.com/office/drawing/2014/main" id="{3FD73D99-5ED0-2725-897D-9ADAAFF41FE7}"/>
              </a:ext>
            </a:extLst>
          </p:cNvPr>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4"/>
            <a:stretch>
              <a:fillRect l="-252766" t="-145490" r="-252491" b="-403308"/>
            </a:stretch>
          </a:blipFill>
        </p:spPr>
        <p:txBody>
          <a:bodyPr/>
          <a:lstStyle/>
          <a:p>
            <a:endParaRPr lang="en-US"/>
          </a:p>
        </p:txBody>
      </p:sp>
      <p:sp>
        <p:nvSpPr>
          <p:cNvPr id="12" name="TextBox 12">
            <a:extLst>
              <a:ext uri="{FF2B5EF4-FFF2-40B4-BE49-F238E27FC236}">
                <a16:creationId xmlns:a16="http://schemas.microsoft.com/office/drawing/2014/main" id="{BEDF7378-42CD-A368-20FF-2B1211113FFE}"/>
              </a:ext>
            </a:extLst>
          </p:cNvPr>
          <p:cNvSpPr txBox="1"/>
          <p:nvPr/>
        </p:nvSpPr>
        <p:spPr>
          <a:xfrm>
            <a:off x="7816256" y="2261968"/>
            <a:ext cx="8940670" cy="1846659"/>
          </a:xfrm>
          <a:prstGeom prst="rect">
            <a:avLst/>
          </a:prstGeom>
        </p:spPr>
        <p:txBody>
          <a:bodyPr lIns="0" tIns="0" rIns="0" bIns="0" rtlCol="0" anchor="t">
            <a:spAutoFit/>
          </a:bodyPr>
          <a:lstStyle/>
          <a:p>
            <a:pPr marL="0" lvl="0" indent="0">
              <a:lnSpc>
                <a:spcPts val="7195"/>
              </a:lnSpc>
              <a:spcBef>
                <a:spcPct val="0"/>
              </a:spcBef>
            </a:pPr>
            <a:r>
              <a:rPr lang="en-US" sz="7200" b="1">
                <a:solidFill>
                  <a:srgbClr val="010204"/>
                </a:solidFill>
                <a:latin typeface="Roboto Bold"/>
                <a:ea typeface="Roboto Bold"/>
                <a:cs typeface="Roboto Bold"/>
                <a:sym typeface="Roboto Bold"/>
              </a:rPr>
              <a:t>Using the Toolkit in Clinical Settings</a:t>
            </a:r>
          </a:p>
        </p:txBody>
      </p:sp>
    </p:spTree>
    <p:extLst>
      <p:ext uri="{BB962C8B-B14F-4D97-AF65-F5344CB8AC3E}">
        <p14:creationId xmlns:p14="http://schemas.microsoft.com/office/powerpoint/2010/main" val="338295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F4DCD756-4E56-8197-E6D9-7460802D251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1A99738-6065-1A2E-2722-CFA042A8E29D}"/>
              </a:ext>
            </a:extLst>
          </p:cNvPr>
          <p:cNvSpPr/>
          <p:nvPr/>
        </p:nvSpPr>
        <p:spPr>
          <a:xfrm>
            <a:off x="11506200" y="2668252"/>
            <a:ext cx="5753100" cy="3103783"/>
          </a:xfrm>
          <a:prstGeom prst="rect">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a:extLst>
              <a:ext uri="{FF2B5EF4-FFF2-40B4-BE49-F238E27FC236}">
                <a16:creationId xmlns:a16="http://schemas.microsoft.com/office/drawing/2014/main" id="{173562EB-4C38-A424-A271-30990165652D}"/>
              </a:ext>
            </a:extLst>
          </p:cNvPr>
          <p:cNvSpPr txBox="1"/>
          <p:nvPr/>
        </p:nvSpPr>
        <p:spPr>
          <a:xfrm>
            <a:off x="1028700" y="2668252"/>
            <a:ext cx="10566400" cy="6968511"/>
          </a:xfrm>
          <a:prstGeom prst="rect">
            <a:avLst/>
          </a:prstGeom>
        </p:spPr>
        <p:txBody>
          <a:bodyPr wrap="square" lIns="0" tIns="0" rIns="0" bIns="0" rtlCol="0" anchor="t">
            <a:spAutoFit/>
          </a:bodyPr>
          <a:lstStyle/>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Six clinical modules centered on each of the care domains and aligned with key stages of the birth journey. </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Each module includes:</a:t>
            </a:r>
          </a:p>
          <a:p>
            <a:pPr marL="914400" lvl="1" indent="-457200">
              <a:lnSpc>
                <a:spcPts val="4196"/>
              </a:lnSpc>
              <a:buFont typeface="Arial" panose="020B0604020202020204" pitchFamily="34" charset="0"/>
              <a:buChar char="•"/>
            </a:pPr>
            <a:r>
              <a:rPr lang="en-US" sz="3203" b="1">
                <a:solidFill>
                  <a:srgbClr val="000000"/>
                </a:solidFill>
                <a:latin typeface="Roboto Slab" pitchFamily="2" charset="0"/>
                <a:ea typeface="Roboto Slab" pitchFamily="2" charset="0"/>
                <a:cs typeface="Roboto"/>
                <a:sym typeface="Roboto"/>
              </a:rPr>
              <a:t>Learning objectives</a:t>
            </a:r>
          </a:p>
          <a:p>
            <a:pPr marL="914400" lvl="1" indent="-457200">
              <a:lnSpc>
                <a:spcPts val="4196"/>
              </a:lnSpc>
              <a:buFont typeface="Arial" panose="020B0604020202020204" pitchFamily="34" charset="0"/>
              <a:buChar char="•"/>
            </a:pPr>
            <a:r>
              <a:rPr lang="en-US" sz="3203" b="1">
                <a:solidFill>
                  <a:srgbClr val="000000"/>
                </a:solidFill>
                <a:latin typeface="Roboto Slab" pitchFamily="2" charset="0"/>
                <a:ea typeface="Roboto Slab" pitchFamily="2" charset="0"/>
                <a:cs typeface="Roboto"/>
                <a:sym typeface="Roboto"/>
              </a:rPr>
              <a:t>Paired scenarios: </a:t>
            </a:r>
            <a:r>
              <a:rPr lang="en-US" sz="3203">
                <a:solidFill>
                  <a:srgbClr val="000000"/>
                </a:solidFill>
                <a:latin typeface="Roboto Slab" pitchFamily="2" charset="0"/>
                <a:ea typeface="Roboto Slab" pitchFamily="2" charset="0"/>
                <a:cs typeface="Roboto"/>
                <a:sym typeface="Roboto"/>
              </a:rPr>
              <a:t>the same clinical scenario shown in two ways:</a:t>
            </a:r>
          </a:p>
          <a:p>
            <a:pPr marL="1371600" lvl="2" indent="-457200">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Disrespectful care practices</a:t>
            </a:r>
          </a:p>
          <a:p>
            <a:pPr marL="1371600" lvl="2" indent="-457200">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Respectful, patient-centered care practices</a:t>
            </a:r>
          </a:p>
          <a:p>
            <a:pPr marL="914400" lvl="1" indent="-457200">
              <a:lnSpc>
                <a:spcPts val="4196"/>
              </a:lnSpc>
              <a:buFont typeface="Arial" panose="020B0604020202020204" pitchFamily="34" charset="0"/>
              <a:buChar char="•"/>
            </a:pPr>
            <a:r>
              <a:rPr lang="en-US" sz="3203" b="1">
                <a:solidFill>
                  <a:srgbClr val="000000"/>
                </a:solidFill>
                <a:latin typeface="Roboto Slab" pitchFamily="2" charset="0"/>
                <a:ea typeface="Roboto Slab" pitchFamily="2" charset="0"/>
                <a:cs typeface="Roboto"/>
                <a:sym typeface="Roboto"/>
              </a:rPr>
              <a:t>Practice highlights</a:t>
            </a:r>
            <a:r>
              <a:rPr lang="en-US" sz="3203">
                <a:solidFill>
                  <a:srgbClr val="000000"/>
                </a:solidFill>
                <a:latin typeface="Roboto Slab" pitchFamily="2" charset="0"/>
                <a:ea typeface="Roboto Slab" pitchFamily="2" charset="0"/>
                <a:cs typeface="Roboto"/>
                <a:sym typeface="Roboto"/>
              </a:rPr>
              <a:t>: key RMC behaviors and approaches demonstrated</a:t>
            </a:r>
          </a:p>
          <a:p>
            <a:pPr marL="914400" lvl="1" indent="-457200">
              <a:lnSpc>
                <a:spcPts val="4196"/>
              </a:lnSpc>
              <a:buFont typeface="Arial" panose="020B0604020202020204" pitchFamily="34" charset="0"/>
              <a:buChar char="•"/>
            </a:pPr>
            <a:r>
              <a:rPr lang="en-US" sz="3203" b="1">
                <a:solidFill>
                  <a:srgbClr val="000000"/>
                </a:solidFill>
                <a:latin typeface="Roboto Slab" pitchFamily="2" charset="0"/>
                <a:ea typeface="Roboto Slab" pitchFamily="2" charset="0"/>
                <a:cs typeface="Roboto"/>
                <a:sym typeface="Roboto"/>
              </a:rPr>
              <a:t>Reflection and discussion questions </a:t>
            </a:r>
            <a:r>
              <a:rPr lang="en-US" sz="3203">
                <a:solidFill>
                  <a:srgbClr val="000000"/>
                </a:solidFill>
                <a:latin typeface="Roboto Slab" pitchFamily="2" charset="0"/>
                <a:ea typeface="Roboto Slab" pitchFamily="2" charset="0"/>
                <a:cs typeface="Roboto"/>
                <a:sym typeface="Roboto"/>
              </a:rPr>
              <a:t>to support team dialogue and application</a:t>
            </a:r>
          </a:p>
        </p:txBody>
      </p:sp>
      <p:grpSp>
        <p:nvGrpSpPr>
          <p:cNvPr id="3" name="Group 3">
            <a:extLst>
              <a:ext uri="{FF2B5EF4-FFF2-40B4-BE49-F238E27FC236}">
                <a16:creationId xmlns:a16="http://schemas.microsoft.com/office/drawing/2014/main" id="{58867A68-4652-0DBF-A215-1357705244B6}"/>
              </a:ext>
            </a:extLst>
          </p:cNvPr>
          <p:cNvGrpSpPr/>
          <p:nvPr/>
        </p:nvGrpSpPr>
        <p:grpSpPr>
          <a:xfrm>
            <a:off x="-85844" y="822970"/>
            <a:ext cx="18459689" cy="1506835"/>
            <a:chOff x="0" y="0"/>
            <a:chExt cx="9392053" cy="766658"/>
          </a:xfrm>
          <a:solidFill>
            <a:srgbClr val="F8A69F"/>
          </a:solidFill>
        </p:grpSpPr>
        <p:sp>
          <p:nvSpPr>
            <p:cNvPr id="4" name="Freeform 4">
              <a:extLst>
                <a:ext uri="{FF2B5EF4-FFF2-40B4-BE49-F238E27FC236}">
                  <a16:creationId xmlns:a16="http://schemas.microsoft.com/office/drawing/2014/main" id="{9FA164B6-E1C8-E18C-72EF-C0D591D9061B}"/>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a:extLst>
                <a:ext uri="{FF2B5EF4-FFF2-40B4-BE49-F238E27FC236}">
                  <a16:creationId xmlns:a16="http://schemas.microsoft.com/office/drawing/2014/main" id="{4C48E6FE-49F3-52D1-9059-386E0C96DA3D}"/>
                </a:ext>
              </a:extLst>
            </p:cNvPr>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B4589AC2-2B58-D99F-ABD1-6DA57C2D2AA8}"/>
              </a:ext>
            </a:extLst>
          </p:cNvPr>
          <p:cNvSpPr txBox="1"/>
          <p:nvPr/>
        </p:nvSpPr>
        <p:spPr>
          <a:xfrm>
            <a:off x="1028699" y="1028700"/>
            <a:ext cx="15928211" cy="1102866"/>
          </a:xfrm>
          <a:prstGeom prst="rect">
            <a:avLst/>
          </a:prstGeom>
        </p:spPr>
        <p:txBody>
          <a:bodyPr wrap="square"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Clinical Modules</a:t>
            </a:r>
          </a:p>
        </p:txBody>
      </p:sp>
      <p:pic>
        <p:nvPicPr>
          <p:cNvPr id="8" name="Picture 7">
            <a:extLst>
              <a:ext uri="{FF2B5EF4-FFF2-40B4-BE49-F238E27FC236}">
                <a16:creationId xmlns:a16="http://schemas.microsoft.com/office/drawing/2014/main" id="{0E3085D8-06FB-F20F-9E6D-ED5F94D39C40}"/>
              </a:ext>
            </a:extLst>
          </p:cNvPr>
          <p:cNvPicPr>
            <a:picLocks noChangeAspect="1"/>
          </p:cNvPicPr>
          <p:nvPr/>
        </p:nvPicPr>
        <p:blipFill>
          <a:blip r:embed="rId4"/>
          <a:srcRect l="990" t="3740" r="1217" b="1715"/>
          <a:stretch>
            <a:fillRect/>
          </a:stretch>
        </p:blipFill>
        <p:spPr>
          <a:xfrm>
            <a:off x="11836400" y="2859988"/>
            <a:ext cx="5120510" cy="2779330"/>
          </a:xfrm>
          <a:prstGeom prst="rect">
            <a:avLst/>
          </a:prstGeom>
          <a:ln>
            <a:noFill/>
          </a:ln>
        </p:spPr>
      </p:pic>
      <p:sp>
        <p:nvSpPr>
          <p:cNvPr id="13" name="Rectangle 12">
            <a:extLst>
              <a:ext uri="{FF2B5EF4-FFF2-40B4-BE49-F238E27FC236}">
                <a16:creationId xmlns:a16="http://schemas.microsoft.com/office/drawing/2014/main" id="{0642BE47-4AC8-8DD2-12B4-6C2B24BD162E}"/>
              </a:ext>
            </a:extLst>
          </p:cNvPr>
          <p:cNvSpPr/>
          <p:nvPr/>
        </p:nvSpPr>
        <p:spPr>
          <a:xfrm>
            <a:off x="11520105" y="6360247"/>
            <a:ext cx="5753100" cy="3103783"/>
          </a:xfrm>
          <a:prstGeom prst="rect">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FC4710-F259-A86D-0955-84DA4B9CD9D0}"/>
              </a:ext>
            </a:extLst>
          </p:cNvPr>
          <p:cNvPicPr>
            <a:picLocks noChangeAspect="1"/>
          </p:cNvPicPr>
          <p:nvPr/>
        </p:nvPicPr>
        <p:blipFill>
          <a:blip r:embed="rId5"/>
          <a:srcRect t="1316" r="1888" b="1816"/>
          <a:stretch>
            <a:fillRect/>
          </a:stretch>
        </p:blipFill>
        <p:spPr>
          <a:xfrm>
            <a:off x="11839001" y="6463914"/>
            <a:ext cx="5190302" cy="2896447"/>
          </a:xfrm>
          <a:prstGeom prst="rect">
            <a:avLst/>
          </a:prstGeom>
        </p:spPr>
      </p:pic>
      <p:pic>
        <p:nvPicPr>
          <p:cNvPr id="17" name="Picture 16">
            <a:extLst>
              <a:ext uri="{FF2B5EF4-FFF2-40B4-BE49-F238E27FC236}">
                <a16:creationId xmlns:a16="http://schemas.microsoft.com/office/drawing/2014/main" id="{7526F234-7813-1D92-B711-3DA149666F76}"/>
              </a:ext>
            </a:extLst>
          </p:cNvPr>
          <p:cNvPicPr>
            <a:picLocks noChangeAspect="1"/>
          </p:cNvPicPr>
          <p:nvPr/>
        </p:nvPicPr>
        <p:blipFill>
          <a:blip r:embed="rId6"/>
          <a:srcRect t="2334"/>
          <a:stretch>
            <a:fillRect/>
          </a:stretch>
        </p:blipFill>
        <p:spPr>
          <a:xfrm>
            <a:off x="11836401" y="2859988"/>
            <a:ext cx="5120510" cy="2797421"/>
          </a:xfrm>
          <a:prstGeom prst="rect">
            <a:avLst/>
          </a:prstGeom>
        </p:spPr>
      </p:pic>
      <p:pic>
        <p:nvPicPr>
          <p:cNvPr id="19" name="Picture 18">
            <a:extLst>
              <a:ext uri="{FF2B5EF4-FFF2-40B4-BE49-F238E27FC236}">
                <a16:creationId xmlns:a16="http://schemas.microsoft.com/office/drawing/2014/main" id="{CDCA7E75-20C6-837A-9506-450DC880B8E1}"/>
              </a:ext>
            </a:extLst>
          </p:cNvPr>
          <p:cNvPicPr>
            <a:picLocks noChangeAspect="1"/>
          </p:cNvPicPr>
          <p:nvPr/>
        </p:nvPicPr>
        <p:blipFill>
          <a:blip r:embed="rId7"/>
          <a:srcRect t="2969"/>
          <a:stretch>
            <a:fillRect/>
          </a:stretch>
        </p:blipFill>
        <p:spPr>
          <a:xfrm>
            <a:off x="11836400" y="6463915"/>
            <a:ext cx="5190302" cy="2841728"/>
          </a:xfrm>
          <a:prstGeom prst="rect">
            <a:avLst/>
          </a:prstGeom>
        </p:spPr>
      </p:pic>
    </p:spTree>
    <p:extLst>
      <p:ext uri="{BB962C8B-B14F-4D97-AF65-F5344CB8AC3E}">
        <p14:creationId xmlns:p14="http://schemas.microsoft.com/office/powerpoint/2010/main" val="4636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125E5455-C134-D1DD-C16B-97CE94F7109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5EF5016-692D-C28C-7E37-6780D2136772}"/>
              </a:ext>
            </a:extLst>
          </p:cNvPr>
          <p:cNvSpPr txBox="1"/>
          <p:nvPr/>
        </p:nvSpPr>
        <p:spPr>
          <a:xfrm>
            <a:off x="1028700" y="2668252"/>
            <a:ext cx="16230600" cy="5891293"/>
          </a:xfrm>
          <a:prstGeom prst="rect">
            <a:avLst/>
          </a:prstGeom>
        </p:spPr>
        <p:txBody>
          <a:bodyPr lIns="0" tIns="0" rIns="0" bIns="0" rtlCol="0" anchor="t">
            <a:spAutoFit/>
          </a:bodyPr>
          <a:lstStyle/>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The clinical scenarios are designed for </a:t>
            </a:r>
            <a:r>
              <a:rPr lang="en-US" sz="3203" b="1">
                <a:solidFill>
                  <a:srgbClr val="000000"/>
                </a:solidFill>
                <a:latin typeface="Roboto Slab" pitchFamily="2" charset="0"/>
                <a:ea typeface="Roboto Slab" pitchFamily="2" charset="0"/>
                <a:cs typeface="Roboto"/>
                <a:sym typeface="Roboto"/>
              </a:rPr>
              <a:t>training</a:t>
            </a:r>
            <a:r>
              <a:rPr lang="en-US" sz="3203">
                <a:solidFill>
                  <a:srgbClr val="000000"/>
                </a:solidFill>
                <a:latin typeface="Roboto Slab" pitchFamily="2" charset="0"/>
                <a:ea typeface="Roboto Slab" pitchFamily="2" charset="0"/>
                <a:cs typeface="Roboto"/>
                <a:sym typeface="Roboto"/>
              </a:rPr>
              <a:t> and </a:t>
            </a:r>
            <a:r>
              <a:rPr lang="en-US" sz="3203" b="1">
                <a:solidFill>
                  <a:srgbClr val="000000"/>
                </a:solidFill>
                <a:latin typeface="Roboto Slab" pitchFamily="2" charset="0"/>
                <a:ea typeface="Roboto Slab" pitchFamily="2" charset="0"/>
                <a:cs typeface="Roboto"/>
                <a:sym typeface="Roboto"/>
              </a:rPr>
              <a:t>reflection</a:t>
            </a:r>
            <a:r>
              <a:rPr lang="en-US" sz="3203">
                <a:solidFill>
                  <a:srgbClr val="000000"/>
                </a:solidFill>
                <a:latin typeface="Roboto Slab" pitchFamily="2" charset="0"/>
                <a:ea typeface="Roboto Slab" pitchFamily="2" charset="0"/>
                <a:cs typeface="Roboto"/>
                <a:sym typeface="Roboto"/>
              </a:rPr>
              <a:t> on respectful maternity care practices. </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While they may not mirror any one clinician’s exact experience, they do reflect </a:t>
            </a:r>
            <a:r>
              <a:rPr lang="en-US" sz="3203" b="1">
                <a:solidFill>
                  <a:srgbClr val="000000"/>
                </a:solidFill>
                <a:latin typeface="Roboto Slab" pitchFamily="2" charset="0"/>
                <a:ea typeface="Roboto Slab" pitchFamily="2" charset="0"/>
                <a:cs typeface="Roboto"/>
                <a:sym typeface="Roboto"/>
              </a:rPr>
              <a:t>real situations </a:t>
            </a:r>
            <a:r>
              <a:rPr lang="en-US" sz="3203">
                <a:solidFill>
                  <a:srgbClr val="000000"/>
                </a:solidFill>
                <a:latin typeface="Roboto Slab" pitchFamily="2" charset="0"/>
                <a:ea typeface="Roboto Slab" pitchFamily="2" charset="0"/>
                <a:cs typeface="Roboto"/>
                <a:sym typeface="Roboto"/>
              </a:rPr>
              <a:t>that can occur in clinical settings.</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Some examples of disrespectful care may seem obvious, and other behaviors more subtle.</a:t>
            </a:r>
          </a:p>
          <a:p>
            <a:pPr marL="914400" lvl="1" indent="-457200">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Even small actions or omissions can</a:t>
            </a:r>
            <a:r>
              <a:rPr lang="en-US" sz="3203" b="1">
                <a:solidFill>
                  <a:srgbClr val="000000"/>
                </a:solidFill>
                <a:latin typeface="Roboto Slab" pitchFamily="2" charset="0"/>
                <a:ea typeface="Roboto Slab" pitchFamily="2" charset="0"/>
                <a:cs typeface="Roboto"/>
                <a:sym typeface="Roboto"/>
              </a:rPr>
              <a:t> significantly impact </a:t>
            </a:r>
            <a:r>
              <a:rPr lang="en-US" sz="3203">
                <a:solidFill>
                  <a:srgbClr val="000000"/>
                </a:solidFill>
                <a:latin typeface="Roboto Slab" pitchFamily="2" charset="0"/>
                <a:ea typeface="Roboto Slab" pitchFamily="2" charset="0"/>
                <a:cs typeface="Roboto"/>
                <a:sym typeface="Roboto"/>
              </a:rPr>
              <a:t>a patient’s experience, sense of safety and dignity.</a:t>
            </a:r>
          </a:p>
          <a:p>
            <a:pPr lvl="1">
              <a:lnSpc>
                <a:spcPts val="4196"/>
              </a:lnSpc>
            </a:pPr>
            <a:endParaRPr lang="en-US" sz="3203">
              <a:solidFill>
                <a:srgbClr val="000000"/>
              </a:solidFill>
              <a:latin typeface="Roboto Slab" pitchFamily="2" charset="0"/>
              <a:ea typeface="Roboto Slab" pitchFamily="2" charset="0"/>
              <a:cs typeface="Roboto"/>
              <a:sym typeface="Roboto"/>
            </a:endParaRPr>
          </a:p>
          <a:p>
            <a:pPr lvl="1" algn="ctr">
              <a:lnSpc>
                <a:spcPts val="4196"/>
              </a:lnSpc>
            </a:pPr>
            <a:r>
              <a:rPr lang="en-US" sz="3203" i="1">
                <a:solidFill>
                  <a:srgbClr val="000000"/>
                </a:solidFill>
                <a:latin typeface="Roboto Slab" pitchFamily="2" charset="0"/>
                <a:ea typeface="Roboto Slab" pitchFamily="2" charset="0"/>
                <a:cs typeface="Roboto"/>
              </a:rPr>
              <a:t>Clinical modules are designed to help teams reflect on how to consistently integrate respectful, patient-centered practices into everyday care</a:t>
            </a:r>
            <a:endParaRPr lang="en-US" sz="3203" i="1">
              <a:solidFill>
                <a:srgbClr val="000000"/>
              </a:solidFill>
              <a:latin typeface="Roboto Slab" pitchFamily="2" charset="0"/>
              <a:ea typeface="Roboto Slab" pitchFamily="2" charset="0"/>
              <a:cs typeface="Roboto"/>
              <a:sym typeface="Roboto"/>
            </a:endParaRPr>
          </a:p>
        </p:txBody>
      </p:sp>
      <p:grpSp>
        <p:nvGrpSpPr>
          <p:cNvPr id="3" name="Group 3">
            <a:extLst>
              <a:ext uri="{FF2B5EF4-FFF2-40B4-BE49-F238E27FC236}">
                <a16:creationId xmlns:a16="http://schemas.microsoft.com/office/drawing/2014/main" id="{0875C562-F5DD-3657-7385-15EF31FE66C5}"/>
              </a:ext>
            </a:extLst>
          </p:cNvPr>
          <p:cNvGrpSpPr/>
          <p:nvPr/>
        </p:nvGrpSpPr>
        <p:grpSpPr>
          <a:xfrm>
            <a:off x="-85844" y="822970"/>
            <a:ext cx="18459689" cy="1506835"/>
            <a:chOff x="0" y="0"/>
            <a:chExt cx="9392053" cy="766658"/>
          </a:xfrm>
          <a:solidFill>
            <a:srgbClr val="F8A69F"/>
          </a:solidFill>
        </p:grpSpPr>
        <p:sp>
          <p:nvSpPr>
            <p:cNvPr id="4" name="Freeform 4">
              <a:extLst>
                <a:ext uri="{FF2B5EF4-FFF2-40B4-BE49-F238E27FC236}">
                  <a16:creationId xmlns:a16="http://schemas.microsoft.com/office/drawing/2014/main" id="{CC6717C6-4545-846C-7FA5-54FDB9D1AAC4}"/>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a:extLst>
                <a:ext uri="{FF2B5EF4-FFF2-40B4-BE49-F238E27FC236}">
                  <a16:creationId xmlns:a16="http://schemas.microsoft.com/office/drawing/2014/main" id="{D09311FB-411A-4725-E03B-2A6C80CF66A9}"/>
                </a:ext>
              </a:extLst>
            </p:cNvPr>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7645EC4F-1A68-981F-6549-7378456B05B7}"/>
              </a:ext>
            </a:extLst>
          </p:cNvPr>
          <p:cNvSpPr txBox="1"/>
          <p:nvPr/>
        </p:nvSpPr>
        <p:spPr>
          <a:xfrm>
            <a:off x="1028699" y="1028700"/>
            <a:ext cx="15928211" cy="1102866"/>
          </a:xfrm>
          <a:prstGeom prst="rect">
            <a:avLst/>
          </a:prstGeom>
        </p:spPr>
        <p:txBody>
          <a:bodyPr wrap="square"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What To Expect</a:t>
            </a:r>
          </a:p>
        </p:txBody>
      </p:sp>
    </p:spTree>
    <p:extLst>
      <p:ext uri="{BB962C8B-B14F-4D97-AF65-F5344CB8AC3E}">
        <p14:creationId xmlns:p14="http://schemas.microsoft.com/office/powerpoint/2010/main" val="1716446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206C8A70-8772-8579-4B01-04F5B24F3A39}"/>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6BD265D-9055-F27E-73AF-25ED2190628B}"/>
              </a:ext>
            </a:extLst>
          </p:cNvPr>
          <p:cNvSpPr/>
          <p:nvPr/>
        </p:nvSpPr>
        <p:spPr>
          <a:xfrm>
            <a:off x="8434006" y="6230329"/>
            <a:ext cx="6019802" cy="3215022"/>
          </a:xfrm>
          <a:prstGeom prst="rect">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60CBC4-D285-E444-75ED-C437E7E5FEA4}"/>
              </a:ext>
            </a:extLst>
          </p:cNvPr>
          <p:cNvSpPr/>
          <p:nvPr/>
        </p:nvSpPr>
        <p:spPr>
          <a:xfrm>
            <a:off x="1803399" y="6223216"/>
            <a:ext cx="6019802" cy="3215021"/>
          </a:xfrm>
          <a:prstGeom prst="rect">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a:extLst>
              <a:ext uri="{FF2B5EF4-FFF2-40B4-BE49-F238E27FC236}">
                <a16:creationId xmlns:a16="http://schemas.microsoft.com/office/drawing/2014/main" id="{2B97A83B-58C9-697B-27A7-B244744AC1C1}"/>
              </a:ext>
            </a:extLst>
          </p:cNvPr>
          <p:cNvSpPr txBox="1"/>
          <p:nvPr/>
        </p:nvSpPr>
        <p:spPr>
          <a:xfrm>
            <a:off x="1028700" y="2668252"/>
            <a:ext cx="16230600" cy="3185552"/>
          </a:xfrm>
          <a:prstGeom prst="rect">
            <a:avLst/>
          </a:prstGeom>
        </p:spPr>
        <p:txBody>
          <a:bodyPr lIns="0" tIns="0" rIns="0" bIns="0" rtlCol="0" anchor="t">
            <a:spAutoFit/>
          </a:bodyPr>
          <a:lstStyle/>
          <a:p>
            <a:pPr algn="l">
              <a:lnSpc>
                <a:spcPts val="4196"/>
              </a:lnSpc>
            </a:pPr>
            <a:r>
              <a:rPr lang="en-US" sz="3203" b="1">
                <a:solidFill>
                  <a:srgbClr val="000000"/>
                </a:solidFill>
                <a:latin typeface="Roboto Slab" pitchFamily="2" charset="0"/>
                <a:ea typeface="Roboto Slab" pitchFamily="2" charset="0"/>
                <a:cs typeface="Roboto"/>
                <a:sym typeface="Roboto"/>
              </a:rPr>
              <a:t>Designed for Flexible, Team-Based Learning</a:t>
            </a:r>
          </a:p>
          <a:p>
            <a:pPr marL="914400" lvl="1" indent="-457200">
              <a:lnSpc>
                <a:spcPts val="4196"/>
              </a:lnSpc>
              <a:buFont typeface="Arial" panose="020B0604020202020204" pitchFamily="34" charset="0"/>
              <a:buChar char="•"/>
            </a:pPr>
            <a:r>
              <a:rPr lang="en-US" sz="2800">
                <a:solidFill>
                  <a:srgbClr val="000000"/>
                </a:solidFill>
                <a:latin typeface="Roboto Slab" pitchFamily="2" charset="0"/>
                <a:ea typeface="Roboto Slab" pitchFamily="2" charset="0"/>
                <a:cs typeface="Roboto"/>
                <a:sym typeface="Roboto"/>
              </a:rPr>
              <a:t>Include facilitator instructions and notes to support use</a:t>
            </a:r>
          </a:p>
          <a:p>
            <a:pPr marL="914400" lvl="1" indent="-457200">
              <a:lnSpc>
                <a:spcPts val="4196"/>
              </a:lnSpc>
              <a:buFont typeface="Arial" panose="020B0604020202020204" pitchFamily="34" charset="0"/>
              <a:buChar char="•"/>
            </a:pPr>
            <a:r>
              <a:rPr lang="en-US" sz="2800">
                <a:solidFill>
                  <a:srgbClr val="000000"/>
                </a:solidFill>
                <a:latin typeface="Roboto Slab" pitchFamily="2" charset="0"/>
                <a:ea typeface="Roboto Slab" pitchFamily="2" charset="0"/>
                <a:cs typeface="Roboto"/>
                <a:sym typeface="Roboto"/>
              </a:rPr>
              <a:t>Can be used for team discussion, role-play or simulation-based training</a:t>
            </a:r>
          </a:p>
          <a:p>
            <a:pPr marL="914400" lvl="1" indent="-457200">
              <a:lnSpc>
                <a:spcPts val="4196"/>
              </a:lnSpc>
              <a:buFont typeface="Arial" panose="020B0604020202020204" pitchFamily="34" charset="0"/>
              <a:buChar char="•"/>
            </a:pPr>
            <a:r>
              <a:rPr lang="en-US" sz="2800">
                <a:solidFill>
                  <a:srgbClr val="000000"/>
                </a:solidFill>
                <a:latin typeface="Roboto Slab" pitchFamily="2" charset="0"/>
                <a:ea typeface="Roboto Slab" pitchFamily="2" charset="0"/>
                <a:cs typeface="Roboto"/>
                <a:sym typeface="Roboto"/>
              </a:rPr>
              <a:t>Uses paired scenarios to compare care approaches in real time</a:t>
            </a:r>
          </a:p>
          <a:p>
            <a:pPr marL="914400" lvl="1" indent="-457200">
              <a:lnSpc>
                <a:spcPts val="4196"/>
              </a:lnSpc>
              <a:buFont typeface="Arial" panose="020B0604020202020204" pitchFamily="34" charset="0"/>
              <a:buChar char="•"/>
            </a:pPr>
            <a:r>
              <a:rPr lang="en-US" sz="2800">
                <a:solidFill>
                  <a:srgbClr val="000000"/>
                </a:solidFill>
                <a:latin typeface="Roboto Slab" pitchFamily="2" charset="0"/>
                <a:ea typeface="Roboto Slab" pitchFamily="2" charset="0"/>
                <a:cs typeface="Roboto"/>
                <a:sym typeface="Roboto"/>
              </a:rPr>
              <a:t>Prioritizes reflection and team discussion</a:t>
            </a:r>
          </a:p>
          <a:p>
            <a:pPr marL="914400" lvl="1" indent="-457200">
              <a:lnSpc>
                <a:spcPts val="4196"/>
              </a:lnSpc>
              <a:buFont typeface="Arial" panose="020B0604020202020204" pitchFamily="34" charset="0"/>
              <a:buChar char="•"/>
            </a:pPr>
            <a:r>
              <a:rPr lang="en-US" sz="2800">
                <a:solidFill>
                  <a:srgbClr val="000000"/>
                </a:solidFill>
                <a:latin typeface="Roboto Slab" pitchFamily="2" charset="0"/>
                <a:ea typeface="Roboto Slab" pitchFamily="2" charset="0"/>
                <a:cs typeface="Roboto"/>
                <a:sym typeface="Roboto"/>
              </a:rPr>
              <a:t>Encourages teams to adapt discussions to their context, workflows and patient population</a:t>
            </a:r>
            <a:endParaRPr lang="en-US" sz="2800" i="1">
              <a:solidFill>
                <a:srgbClr val="000000"/>
              </a:solidFill>
              <a:latin typeface="Roboto Slab" pitchFamily="2" charset="0"/>
              <a:ea typeface="Roboto Slab" pitchFamily="2" charset="0"/>
              <a:cs typeface="Roboto"/>
              <a:sym typeface="Roboto"/>
            </a:endParaRPr>
          </a:p>
        </p:txBody>
      </p:sp>
      <p:grpSp>
        <p:nvGrpSpPr>
          <p:cNvPr id="3" name="Group 3">
            <a:extLst>
              <a:ext uri="{FF2B5EF4-FFF2-40B4-BE49-F238E27FC236}">
                <a16:creationId xmlns:a16="http://schemas.microsoft.com/office/drawing/2014/main" id="{0009103B-D35E-43A6-71FF-E1F4C0BB919B}"/>
              </a:ext>
            </a:extLst>
          </p:cNvPr>
          <p:cNvGrpSpPr/>
          <p:nvPr/>
        </p:nvGrpSpPr>
        <p:grpSpPr>
          <a:xfrm>
            <a:off x="-85844" y="822970"/>
            <a:ext cx="18459689" cy="1506835"/>
            <a:chOff x="0" y="0"/>
            <a:chExt cx="9392053" cy="766658"/>
          </a:xfrm>
          <a:solidFill>
            <a:srgbClr val="F8A69F"/>
          </a:solidFill>
        </p:grpSpPr>
        <p:sp>
          <p:nvSpPr>
            <p:cNvPr id="4" name="Freeform 4">
              <a:extLst>
                <a:ext uri="{FF2B5EF4-FFF2-40B4-BE49-F238E27FC236}">
                  <a16:creationId xmlns:a16="http://schemas.microsoft.com/office/drawing/2014/main" id="{5F361BBE-3A96-1DF3-3FA1-BC2719495F4E}"/>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a:extLst>
                <a:ext uri="{FF2B5EF4-FFF2-40B4-BE49-F238E27FC236}">
                  <a16:creationId xmlns:a16="http://schemas.microsoft.com/office/drawing/2014/main" id="{575F6B09-207F-6B0A-7F34-1A593E4B4EE3}"/>
                </a:ext>
              </a:extLst>
            </p:cNvPr>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5FBD07F1-517A-D30B-D4F3-FA13A40B85A1}"/>
              </a:ext>
            </a:extLst>
          </p:cNvPr>
          <p:cNvSpPr txBox="1"/>
          <p:nvPr/>
        </p:nvSpPr>
        <p:spPr>
          <a:xfrm>
            <a:off x="1028699" y="1028700"/>
            <a:ext cx="15928211" cy="1102866"/>
          </a:xfrm>
          <a:prstGeom prst="rect">
            <a:avLst/>
          </a:prstGeom>
        </p:spPr>
        <p:txBody>
          <a:bodyPr wrap="square"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How to Use the Modules</a:t>
            </a:r>
          </a:p>
        </p:txBody>
      </p:sp>
      <p:pic>
        <p:nvPicPr>
          <p:cNvPr id="8" name="Picture 7">
            <a:extLst>
              <a:ext uri="{FF2B5EF4-FFF2-40B4-BE49-F238E27FC236}">
                <a16:creationId xmlns:a16="http://schemas.microsoft.com/office/drawing/2014/main" id="{16FE88F9-2709-B091-D77D-9F77A4F13984}"/>
              </a:ext>
            </a:extLst>
          </p:cNvPr>
          <p:cNvPicPr>
            <a:picLocks noChangeAspect="1"/>
          </p:cNvPicPr>
          <p:nvPr/>
        </p:nvPicPr>
        <p:blipFill>
          <a:blip r:embed="rId3"/>
          <a:srcRect l="1" t="8058" r="36" b="5435"/>
          <a:stretch>
            <a:fillRect/>
          </a:stretch>
        </p:blipFill>
        <p:spPr>
          <a:xfrm>
            <a:off x="1803399" y="6378555"/>
            <a:ext cx="5888119" cy="2879745"/>
          </a:xfrm>
          <a:prstGeom prst="rect">
            <a:avLst/>
          </a:prstGeom>
          <a:ln>
            <a:noFill/>
          </a:ln>
        </p:spPr>
      </p:pic>
      <p:pic>
        <p:nvPicPr>
          <p:cNvPr id="10" name="Picture 9">
            <a:extLst>
              <a:ext uri="{FF2B5EF4-FFF2-40B4-BE49-F238E27FC236}">
                <a16:creationId xmlns:a16="http://schemas.microsoft.com/office/drawing/2014/main" id="{9BAB0653-6339-12F9-1F4F-BF174949DBDB}"/>
              </a:ext>
            </a:extLst>
          </p:cNvPr>
          <p:cNvPicPr>
            <a:picLocks noChangeAspect="1"/>
          </p:cNvPicPr>
          <p:nvPr/>
        </p:nvPicPr>
        <p:blipFill>
          <a:blip r:embed="rId4"/>
          <a:srcRect t="8593" b="7721"/>
          <a:stretch>
            <a:fillRect/>
          </a:stretch>
        </p:blipFill>
        <p:spPr>
          <a:xfrm>
            <a:off x="8434004" y="6378555"/>
            <a:ext cx="6019803" cy="2827809"/>
          </a:xfrm>
          <a:prstGeom prst="rect">
            <a:avLst/>
          </a:prstGeom>
        </p:spPr>
      </p:pic>
    </p:spTree>
    <p:extLst>
      <p:ext uri="{BB962C8B-B14F-4D97-AF65-F5344CB8AC3E}">
        <p14:creationId xmlns:p14="http://schemas.microsoft.com/office/powerpoint/2010/main" val="966534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31A64948-7299-BA55-BAA9-FCE1E46C0F15}"/>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C56B8C10-B1F9-89DC-F392-BEE3BFF93D00}"/>
              </a:ext>
            </a:extLst>
          </p:cNvPr>
          <p:cNvGrpSpPr/>
          <p:nvPr/>
        </p:nvGrpSpPr>
        <p:grpSpPr>
          <a:xfrm>
            <a:off x="-85844" y="822970"/>
            <a:ext cx="18459689" cy="1506835"/>
            <a:chOff x="0" y="0"/>
            <a:chExt cx="9392053" cy="766658"/>
          </a:xfrm>
          <a:solidFill>
            <a:srgbClr val="F8A69F"/>
          </a:solidFill>
        </p:grpSpPr>
        <p:sp>
          <p:nvSpPr>
            <p:cNvPr id="4" name="Freeform 4">
              <a:extLst>
                <a:ext uri="{FF2B5EF4-FFF2-40B4-BE49-F238E27FC236}">
                  <a16:creationId xmlns:a16="http://schemas.microsoft.com/office/drawing/2014/main" id="{AB19B16A-264A-71E7-3EA9-4FFF7EB05B6E}"/>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a:extLst>
                <a:ext uri="{FF2B5EF4-FFF2-40B4-BE49-F238E27FC236}">
                  <a16:creationId xmlns:a16="http://schemas.microsoft.com/office/drawing/2014/main" id="{30EFDABF-5292-2AF8-356E-5C9584E0716B}"/>
                </a:ext>
              </a:extLst>
            </p:cNvPr>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A4A8675D-EA90-4A4D-5215-10E077A7485F}"/>
              </a:ext>
            </a:extLst>
          </p:cNvPr>
          <p:cNvSpPr txBox="1"/>
          <p:nvPr/>
        </p:nvSpPr>
        <p:spPr>
          <a:xfrm>
            <a:off x="1028699" y="1028700"/>
            <a:ext cx="15928211" cy="1102866"/>
          </a:xfrm>
          <a:prstGeom prst="rect">
            <a:avLst/>
          </a:prstGeom>
        </p:spPr>
        <p:txBody>
          <a:bodyPr wrap="square"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Examples of Learning Objectives</a:t>
            </a:r>
          </a:p>
        </p:txBody>
      </p:sp>
      <p:sp>
        <p:nvSpPr>
          <p:cNvPr id="7" name="Rectangle: Rounded Corners 6">
            <a:extLst>
              <a:ext uri="{FF2B5EF4-FFF2-40B4-BE49-F238E27FC236}">
                <a16:creationId xmlns:a16="http://schemas.microsoft.com/office/drawing/2014/main" id="{95466F05-56B1-2143-B87B-EF9C425120D0}"/>
              </a:ext>
            </a:extLst>
          </p:cNvPr>
          <p:cNvSpPr/>
          <p:nvPr/>
        </p:nvSpPr>
        <p:spPr>
          <a:xfrm>
            <a:off x="360719" y="2785360"/>
            <a:ext cx="5037999" cy="3009384"/>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b="1">
                <a:solidFill>
                  <a:srgbClr val="000000"/>
                </a:solidFill>
                <a:latin typeface="Roboto" panose="02000000000000000000" pitchFamily="2" charset="0"/>
                <a:ea typeface="Roboto" panose="02000000000000000000" pitchFamily="2" charset="0"/>
                <a:cs typeface="Roboto" panose="02000000000000000000" pitchFamily="2" charset="0"/>
              </a:rPr>
              <a:t>Communication</a:t>
            </a:r>
          </a:p>
          <a:p>
            <a:pPr algn="ctr"/>
            <a:r>
              <a:rPr lang="en-US" sz="2400">
                <a:solidFill>
                  <a:srgbClr val="000000"/>
                </a:solidFill>
                <a:latin typeface="Roboto" panose="02000000000000000000" pitchFamily="2" charset="0"/>
                <a:ea typeface="Roboto" panose="02000000000000000000" pitchFamily="2" charset="0"/>
                <a:cs typeface="Roboto" panose="02000000000000000000" pitchFamily="2" charset="0"/>
              </a:rPr>
              <a:t>Distinguish between effective and ineffective verbal and non-verbal communication with maternity patients, especially in multilingual or high-stress contexts.</a:t>
            </a:r>
            <a:endParaRPr lang="en-US" sz="2800">
              <a:solidFill>
                <a:srgbClr val="000000"/>
              </a:solidFill>
            </a:endParaRPr>
          </a:p>
          <a:p>
            <a:endParaRPr lang="en-US" sz="2400">
              <a:solidFill>
                <a:srgbClr val="000000"/>
              </a:solidFill>
            </a:endParaRPr>
          </a:p>
          <a:p>
            <a:endParaRPr lang="en-US">
              <a:solidFill>
                <a:srgbClr val="000000"/>
              </a:solidFill>
            </a:endParaRPr>
          </a:p>
        </p:txBody>
      </p:sp>
      <p:sp>
        <p:nvSpPr>
          <p:cNvPr id="8" name="Rectangle: Rounded Corners 7">
            <a:extLst>
              <a:ext uri="{FF2B5EF4-FFF2-40B4-BE49-F238E27FC236}">
                <a16:creationId xmlns:a16="http://schemas.microsoft.com/office/drawing/2014/main" id="{57CA7A9A-5BE5-7098-35E8-333923BA4870}"/>
              </a:ext>
            </a:extLst>
          </p:cNvPr>
          <p:cNvSpPr/>
          <p:nvPr/>
        </p:nvSpPr>
        <p:spPr>
          <a:xfrm>
            <a:off x="360719" y="6338305"/>
            <a:ext cx="5037999" cy="3009385"/>
          </a:xfrm>
          <a:prstGeom prst="roundRect">
            <a:avLst/>
          </a:prstGeom>
          <a:solidFill>
            <a:srgbClr val="FDE5E3"/>
          </a:solidFill>
          <a:ln>
            <a:solidFill>
              <a:srgbClr val="FDE5E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b="1">
                <a:solidFill>
                  <a:srgbClr val="000000"/>
                </a:solidFill>
                <a:latin typeface="Roboto" panose="02000000000000000000" pitchFamily="2" charset="0"/>
                <a:ea typeface="Roboto" panose="02000000000000000000" pitchFamily="2" charset="0"/>
                <a:cs typeface="Roboto" panose="02000000000000000000" pitchFamily="2" charset="0"/>
              </a:rPr>
              <a:t>Dignity</a:t>
            </a:r>
          </a:p>
          <a:p>
            <a:pPr algn="ctr"/>
            <a:r>
              <a:rPr lang="en-US" sz="2400">
                <a:solidFill>
                  <a:srgbClr val="000000"/>
                </a:solidFill>
                <a:latin typeface="Roboto" panose="02000000000000000000" pitchFamily="2" charset="0"/>
                <a:ea typeface="Roboto" panose="02000000000000000000" pitchFamily="2" charset="0"/>
                <a:cs typeface="Roboto" panose="02000000000000000000" pitchFamily="2" charset="0"/>
              </a:rPr>
              <a:t>Identify behaviors and language that can affirm patient dignity during maternity care.</a:t>
            </a:r>
          </a:p>
          <a:p>
            <a:endParaRPr lang="en-US" sz="1700">
              <a:solidFill>
                <a:srgbClr val="000000"/>
              </a:solidFill>
              <a:latin typeface="Roboto" panose="02000000000000000000" pitchFamily="2" charset="0"/>
              <a:ea typeface="Roboto" panose="02000000000000000000" pitchFamily="2" charset="0"/>
              <a:cs typeface="Roboto" panose="02000000000000000000" pitchFamily="2" charset="0"/>
            </a:endParaRPr>
          </a:p>
          <a:p>
            <a:endParaRPr lang="en-US">
              <a:solidFill>
                <a:srgbClr val="000000"/>
              </a:solidFill>
            </a:endParaRPr>
          </a:p>
          <a:p>
            <a:endParaRPr lang="en-US">
              <a:solidFill>
                <a:srgbClr val="000000"/>
              </a:solidFill>
            </a:endParaRPr>
          </a:p>
          <a:p>
            <a:endParaRPr lang="en-US">
              <a:solidFill>
                <a:srgbClr val="000000"/>
              </a:solidFill>
            </a:endParaRPr>
          </a:p>
        </p:txBody>
      </p:sp>
      <p:sp>
        <p:nvSpPr>
          <p:cNvPr id="9" name="Rectangle: Rounded Corners 8">
            <a:extLst>
              <a:ext uri="{FF2B5EF4-FFF2-40B4-BE49-F238E27FC236}">
                <a16:creationId xmlns:a16="http://schemas.microsoft.com/office/drawing/2014/main" id="{135BDF87-6965-7E50-D8CF-18BEAF7E8C2E}"/>
              </a:ext>
            </a:extLst>
          </p:cNvPr>
          <p:cNvSpPr/>
          <p:nvPr/>
        </p:nvSpPr>
        <p:spPr>
          <a:xfrm>
            <a:off x="6558167" y="2799168"/>
            <a:ext cx="5038344" cy="3008376"/>
          </a:xfrm>
          <a:prstGeom prst="roundRect">
            <a:avLst/>
          </a:prstGeom>
          <a:solidFill>
            <a:srgbClr val="D8F8F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b="1">
                <a:solidFill>
                  <a:srgbClr val="000000"/>
                </a:solidFill>
                <a:latin typeface="Roboto" panose="02000000000000000000" pitchFamily="2" charset="0"/>
                <a:ea typeface="Roboto" panose="02000000000000000000" pitchFamily="2" charset="0"/>
                <a:cs typeface="Roboto" panose="02000000000000000000" pitchFamily="2" charset="0"/>
              </a:rPr>
              <a:t>Autonomy in Decision-Making</a:t>
            </a:r>
          </a:p>
          <a:p>
            <a:pPr algn="ctr"/>
            <a:r>
              <a:rPr lang="en-US" sz="2400">
                <a:solidFill>
                  <a:srgbClr val="000000"/>
                </a:solidFill>
                <a:latin typeface="Roboto" panose="02000000000000000000" pitchFamily="2" charset="0"/>
                <a:ea typeface="Roboto" panose="02000000000000000000" pitchFamily="2" charset="0"/>
                <a:cs typeface="Roboto" panose="02000000000000000000" pitchFamily="2" charset="0"/>
              </a:rPr>
              <a:t>Demonstrate how to engage patients in collaborative care planning that respects their values, preferences and lived experiences.</a:t>
            </a:r>
          </a:p>
          <a:p>
            <a:endParaRPr lang="en-US" sz="1700">
              <a:solidFill>
                <a:srgbClr val="000000"/>
              </a:solidFill>
              <a:latin typeface="Roboto" panose="02000000000000000000" pitchFamily="2" charset="0"/>
              <a:ea typeface="Roboto" panose="02000000000000000000" pitchFamily="2" charset="0"/>
              <a:cs typeface="Roboto" panose="02000000000000000000" pitchFamily="2" charset="0"/>
            </a:endParaRPr>
          </a:p>
          <a:p>
            <a:endParaRPr lang="en-US">
              <a:solidFill>
                <a:srgbClr val="000000"/>
              </a:solidFill>
            </a:endParaRPr>
          </a:p>
          <a:p>
            <a:endParaRPr lang="en-US">
              <a:solidFill>
                <a:srgbClr val="000000"/>
              </a:solidFill>
            </a:endParaRPr>
          </a:p>
          <a:p>
            <a:endParaRPr lang="en-US">
              <a:solidFill>
                <a:srgbClr val="000000"/>
              </a:solidFill>
            </a:endParaRPr>
          </a:p>
        </p:txBody>
      </p:sp>
      <p:sp>
        <p:nvSpPr>
          <p:cNvPr id="10" name="Rectangle: Rounded Corners 9">
            <a:extLst>
              <a:ext uri="{FF2B5EF4-FFF2-40B4-BE49-F238E27FC236}">
                <a16:creationId xmlns:a16="http://schemas.microsoft.com/office/drawing/2014/main" id="{A0EA78C3-74B4-3929-5B3E-1E37294270BB}"/>
              </a:ext>
            </a:extLst>
          </p:cNvPr>
          <p:cNvSpPr/>
          <p:nvPr/>
        </p:nvSpPr>
        <p:spPr>
          <a:xfrm>
            <a:off x="6558167" y="6424955"/>
            <a:ext cx="5038344" cy="3008376"/>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b="1">
                <a:solidFill>
                  <a:srgbClr val="000000"/>
                </a:solidFill>
                <a:latin typeface="Roboto" panose="02000000000000000000" pitchFamily="2" charset="0"/>
                <a:ea typeface="Roboto" panose="02000000000000000000" pitchFamily="2" charset="0"/>
                <a:cs typeface="Roboto" panose="02000000000000000000" pitchFamily="2" charset="0"/>
              </a:rPr>
              <a:t>Informed Consent</a:t>
            </a:r>
          </a:p>
          <a:p>
            <a:pPr algn="ctr"/>
            <a:r>
              <a:rPr lang="en-US" sz="2400">
                <a:solidFill>
                  <a:srgbClr val="000000"/>
                </a:solidFill>
                <a:latin typeface="Roboto" panose="02000000000000000000" pitchFamily="2" charset="0"/>
                <a:ea typeface="Roboto" panose="02000000000000000000" pitchFamily="2" charset="0"/>
                <a:cs typeface="Roboto" panose="02000000000000000000" pitchFamily="2" charset="0"/>
              </a:rPr>
              <a:t>Practice reaffirming consent at key decision points, using language that checks patient understanding of and comfort with the plan.</a:t>
            </a:r>
          </a:p>
          <a:p>
            <a:endParaRPr lang="en-US" sz="1700">
              <a:solidFill>
                <a:srgbClr val="000000"/>
              </a:solidFill>
              <a:latin typeface="Roboto" panose="02000000000000000000" pitchFamily="2" charset="0"/>
              <a:ea typeface="Roboto" panose="02000000000000000000" pitchFamily="2" charset="0"/>
              <a:cs typeface="Roboto" panose="02000000000000000000" pitchFamily="2" charset="0"/>
            </a:endParaRPr>
          </a:p>
          <a:p>
            <a:pPr>
              <a:buFont typeface="Arial" panose="020B0604020202020204" pitchFamily="34" charset="0"/>
              <a:buChar char="•"/>
            </a:pPr>
            <a:endParaRPr lang="en-US">
              <a:solidFill>
                <a:srgbClr val="000000"/>
              </a:solidFill>
            </a:endParaRPr>
          </a:p>
          <a:p>
            <a:endParaRPr lang="en-US">
              <a:solidFill>
                <a:srgbClr val="000000"/>
              </a:solidFill>
            </a:endParaRPr>
          </a:p>
          <a:p>
            <a:endParaRPr lang="en-US">
              <a:solidFill>
                <a:srgbClr val="000000"/>
              </a:solidFill>
            </a:endParaRPr>
          </a:p>
        </p:txBody>
      </p:sp>
      <p:sp>
        <p:nvSpPr>
          <p:cNvPr id="11" name="Rectangle: Rounded Corners 10">
            <a:extLst>
              <a:ext uri="{FF2B5EF4-FFF2-40B4-BE49-F238E27FC236}">
                <a16:creationId xmlns:a16="http://schemas.microsoft.com/office/drawing/2014/main" id="{D10AD0BA-509E-BED1-D7FF-8729999FAE6F}"/>
              </a:ext>
            </a:extLst>
          </p:cNvPr>
          <p:cNvSpPr/>
          <p:nvPr/>
        </p:nvSpPr>
        <p:spPr>
          <a:xfrm>
            <a:off x="12755960" y="2829867"/>
            <a:ext cx="5038344" cy="3008376"/>
          </a:xfrm>
          <a:prstGeom prst="roundRect">
            <a:avLst/>
          </a:prstGeom>
          <a:solidFill>
            <a:srgbClr val="FDE5E3"/>
          </a:solidFill>
          <a:ln>
            <a:solidFill>
              <a:srgbClr val="FDE5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0000"/>
              </a:solidFill>
              <a:latin typeface="Roboto" panose="02000000000000000000" pitchFamily="2" charset="0"/>
              <a:ea typeface="Roboto" panose="02000000000000000000" pitchFamily="2" charset="0"/>
              <a:cs typeface="Roboto" panose="02000000000000000000" pitchFamily="2" charset="0"/>
            </a:endParaRPr>
          </a:p>
          <a:p>
            <a:pPr algn="ctr"/>
            <a:endParaRPr lang="en-US" sz="2400" b="1">
              <a:solidFill>
                <a:srgbClr val="000000"/>
              </a:solidFill>
              <a:latin typeface="Roboto" panose="02000000000000000000" pitchFamily="2" charset="0"/>
              <a:ea typeface="Roboto" panose="02000000000000000000" pitchFamily="2" charset="0"/>
              <a:cs typeface="Roboto" panose="02000000000000000000" pitchFamily="2" charset="0"/>
            </a:endParaRPr>
          </a:p>
          <a:p>
            <a:pPr algn="ctr"/>
            <a:r>
              <a:rPr lang="en-US" sz="2400" b="1">
                <a:solidFill>
                  <a:srgbClr val="000000"/>
                </a:solidFill>
                <a:latin typeface="Roboto" panose="02000000000000000000" pitchFamily="2" charset="0"/>
                <a:ea typeface="Roboto" panose="02000000000000000000" pitchFamily="2" charset="0"/>
                <a:cs typeface="Roboto" panose="02000000000000000000" pitchFamily="2" charset="0"/>
              </a:rPr>
              <a:t>RMC Across Domains</a:t>
            </a:r>
          </a:p>
          <a:p>
            <a:pPr algn="ctr"/>
            <a:r>
              <a:rPr lang="en-US" sz="2400">
                <a:solidFill>
                  <a:srgbClr val="000000"/>
                </a:solidFill>
                <a:latin typeface="Roboto" panose="02000000000000000000" pitchFamily="2" charset="0"/>
                <a:ea typeface="Roboto" panose="02000000000000000000" pitchFamily="2" charset="0"/>
                <a:cs typeface="Roboto" panose="02000000000000000000" pitchFamily="2" charset="0"/>
              </a:rPr>
              <a:t>Describe how to preserve patient dignity during delivery and the immediate postpartum period, even in urgent or high-pressure situations.</a:t>
            </a:r>
          </a:p>
          <a:p>
            <a:r>
              <a:rPr lang="en-US" sz="1700">
                <a:solidFill>
                  <a:srgbClr val="000000"/>
                </a:solidFill>
                <a:latin typeface="Roboto" panose="02000000000000000000" pitchFamily="2" charset="0"/>
                <a:ea typeface="Roboto" panose="02000000000000000000" pitchFamily="2" charset="0"/>
                <a:cs typeface="Roboto" panose="02000000000000000000" pitchFamily="2" charset="0"/>
              </a:rPr>
              <a:t>.</a:t>
            </a:r>
          </a:p>
          <a:p>
            <a:pPr>
              <a:buFont typeface="Arial" panose="020B0604020202020204" pitchFamily="34" charset="0"/>
              <a:buChar char="•"/>
            </a:pPr>
            <a:endParaRPr lang="en-US" sz="1700">
              <a:solidFill>
                <a:srgbClr val="000000"/>
              </a:solidFill>
              <a:latin typeface="Roboto" panose="02000000000000000000" pitchFamily="2" charset="0"/>
              <a:ea typeface="Roboto" panose="02000000000000000000" pitchFamily="2" charset="0"/>
              <a:cs typeface="Roboto" panose="02000000000000000000" pitchFamily="2" charset="0"/>
            </a:endParaRPr>
          </a:p>
          <a:p>
            <a:pPr>
              <a:buFont typeface="Arial" panose="020B0604020202020204" pitchFamily="34" charset="0"/>
              <a:buChar char="•"/>
            </a:pPr>
            <a:endParaRPr lang="en-US">
              <a:solidFill>
                <a:srgbClr val="000000"/>
              </a:solidFill>
            </a:endParaRPr>
          </a:p>
          <a:p>
            <a:endParaRPr lang="en-US">
              <a:solidFill>
                <a:srgbClr val="000000"/>
              </a:solidFill>
            </a:endParaRPr>
          </a:p>
          <a:p>
            <a:endParaRPr lang="en-US">
              <a:solidFill>
                <a:srgbClr val="000000"/>
              </a:solidFill>
            </a:endParaRPr>
          </a:p>
        </p:txBody>
      </p:sp>
      <p:sp>
        <p:nvSpPr>
          <p:cNvPr id="12" name="Rectangle: Rounded Corners 11">
            <a:extLst>
              <a:ext uri="{FF2B5EF4-FFF2-40B4-BE49-F238E27FC236}">
                <a16:creationId xmlns:a16="http://schemas.microsoft.com/office/drawing/2014/main" id="{9918F5E6-6758-77A0-623B-EFAFCCEE9E0A}"/>
              </a:ext>
            </a:extLst>
          </p:cNvPr>
          <p:cNvSpPr/>
          <p:nvPr/>
        </p:nvSpPr>
        <p:spPr>
          <a:xfrm>
            <a:off x="12755960" y="6455654"/>
            <a:ext cx="5038344" cy="3008376"/>
          </a:xfrm>
          <a:prstGeom prst="roundRect">
            <a:avLst/>
          </a:prstGeom>
          <a:solidFill>
            <a:srgbClr val="D8F8F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b="1">
                <a:solidFill>
                  <a:srgbClr val="000000"/>
                </a:solidFill>
                <a:latin typeface="Roboto" panose="02000000000000000000" pitchFamily="2" charset="0"/>
                <a:ea typeface="Roboto" panose="02000000000000000000" pitchFamily="2" charset="0"/>
                <a:cs typeface="Roboto" panose="02000000000000000000" pitchFamily="2" charset="0"/>
              </a:rPr>
              <a:t>Accountability</a:t>
            </a:r>
          </a:p>
          <a:p>
            <a:pPr algn="ctr"/>
            <a:r>
              <a:rPr lang="en-US" sz="2400">
                <a:solidFill>
                  <a:srgbClr val="000000"/>
                </a:solidFill>
                <a:latin typeface="Roboto" panose="02000000000000000000" pitchFamily="2" charset="0"/>
                <a:ea typeface="Roboto" panose="02000000000000000000" pitchFamily="2" charset="0"/>
                <a:cs typeface="Roboto" panose="02000000000000000000" pitchFamily="2" charset="0"/>
              </a:rPr>
              <a:t>Identify and use appropriate hospital channels and feedback systems to document patient preferences, report disrespect and promote accountability.</a:t>
            </a:r>
          </a:p>
          <a:p>
            <a:pPr>
              <a:buFont typeface="Arial" panose="020B0604020202020204" pitchFamily="34" charset="0"/>
              <a:buChar char="•"/>
            </a:pPr>
            <a:endParaRPr lang="en-US">
              <a:solidFill>
                <a:srgbClr val="000000"/>
              </a:solidFill>
            </a:endParaRPr>
          </a:p>
          <a:p>
            <a:endParaRPr lang="en-US">
              <a:solidFill>
                <a:srgbClr val="000000"/>
              </a:solidFill>
            </a:endParaRPr>
          </a:p>
          <a:p>
            <a:endParaRPr lang="en-US">
              <a:solidFill>
                <a:srgbClr val="000000"/>
              </a:solidFill>
            </a:endParaRPr>
          </a:p>
        </p:txBody>
      </p:sp>
    </p:spTree>
    <p:extLst>
      <p:ext uri="{BB962C8B-B14F-4D97-AF65-F5344CB8AC3E}">
        <p14:creationId xmlns:p14="http://schemas.microsoft.com/office/powerpoint/2010/main" val="663204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9392053" cy="8142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82863" y="4700302"/>
            <a:ext cx="4001956" cy="901611"/>
            <a:chOff x="0" y="0"/>
            <a:chExt cx="1155615" cy="260351"/>
          </a:xfrm>
        </p:grpSpPr>
        <p:sp>
          <p:nvSpPr>
            <p:cNvPr id="6" name="Freeform 6"/>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F8A69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1155615" cy="307976"/>
            </a:xfrm>
            <a:prstGeom prst="rect">
              <a:avLst/>
            </a:prstGeom>
          </p:spPr>
          <p:txBody>
            <a:bodyPr lIns="254000" tIns="254000" rIns="254000" bIns="254000" rtlCol="0" anchor="ctr"/>
            <a:lstStyle/>
            <a:p>
              <a:pPr marL="0" marR="0" lvl="0" indent="0" algn="ctr" defTabSz="914400" rtl="0" eaLnBrk="1" fontAlgn="auto" latinLnBrk="0" hangingPunct="1">
                <a:lnSpc>
                  <a:spcPts val="3698"/>
                </a:lnSpc>
                <a:spcBef>
                  <a:spcPts val="0"/>
                </a:spcBef>
                <a:spcAft>
                  <a:spcPts val="0"/>
                </a:spcAft>
                <a:buClrTx/>
                <a:buSzTx/>
                <a:buFontTx/>
                <a:buNone/>
                <a:tabLst/>
                <a:defRPr/>
              </a:pPr>
              <a:r>
                <a:rPr kumimoji="0" lang="en-US" sz="2699" b="1" i="0" u="none" strike="noStrike" kern="1200" cap="none" spc="-53" normalizeH="0" baseline="0" noProof="0">
                  <a:ln>
                    <a:noFill/>
                  </a:ln>
                  <a:solidFill>
                    <a:srgbClr val="010204"/>
                  </a:solidFill>
                  <a:effectLst/>
                  <a:uLnTx/>
                  <a:uFillTx/>
                  <a:latin typeface="Roboto Bold"/>
                  <a:ea typeface="Roboto Bold"/>
                  <a:cs typeface="Roboto Bold"/>
                  <a:sym typeface="Roboto Bold"/>
                </a:rPr>
                <a:t>OBJECTIVE 1</a:t>
              </a:r>
            </a:p>
          </p:txBody>
        </p:sp>
      </p:grpSp>
      <p:grpSp>
        <p:nvGrpSpPr>
          <p:cNvPr id="8" name="Group 8"/>
          <p:cNvGrpSpPr/>
          <p:nvPr/>
        </p:nvGrpSpPr>
        <p:grpSpPr>
          <a:xfrm>
            <a:off x="4922969" y="4700302"/>
            <a:ext cx="4001956" cy="901611"/>
            <a:chOff x="0" y="0"/>
            <a:chExt cx="1155615" cy="260351"/>
          </a:xfrm>
        </p:grpSpPr>
        <p:sp>
          <p:nvSpPr>
            <p:cNvPr id="9" name="Freeform 9"/>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F8A69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47625"/>
              <a:ext cx="1155615" cy="307976"/>
            </a:xfrm>
            <a:prstGeom prst="rect">
              <a:avLst/>
            </a:prstGeom>
          </p:spPr>
          <p:txBody>
            <a:bodyPr lIns="254000" tIns="254000" rIns="254000" bIns="254000" rtlCol="0" anchor="ctr"/>
            <a:lstStyle/>
            <a:p>
              <a:pPr marL="0" marR="0" lvl="0" indent="0" algn="ctr" defTabSz="914400" rtl="0" eaLnBrk="1" fontAlgn="auto" latinLnBrk="0" hangingPunct="1">
                <a:lnSpc>
                  <a:spcPts val="3698"/>
                </a:lnSpc>
                <a:spcBef>
                  <a:spcPts val="0"/>
                </a:spcBef>
                <a:spcAft>
                  <a:spcPts val="0"/>
                </a:spcAft>
                <a:buClrTx/>
                <a:buSzTx/>
                <a:buFontTx/>
                <a:buNone/>
                <a:tabLst/>
                <a:defRPr/>
              </a:pPr>
              <a:r>
                <a:rPr kumimoji="0" lang="en-US" sz="2699" b="1" i="0" u="none" strike="noStrike" kern="1200" cap="none" spc="-53" normalizeH="0" baseline="0" noProof="0">
                  <a:ln>
                    <a:noFill/>
                  </a:ln>
                  <a:solidFill>
                    <a:srgbClr val="010204"/>
                  </a:solidFill>
                  <a:effectLst/>
                  <a:uLnTx/>
                  <a:uFillTx/>
                  <a:latin typeface="Roboto Bold"/>
                  <a:ea typeface="Roboto Bold"/>
                  <a:cs typeface="Roboto Bold"/>
                  <a:sym typeface="Roboto Bold"/>
                </a:rPr>
                <a:t>OBJECTIVE 2</a:t>
              </a:r>
            </a:p>
          </p:txBody>
        </p:sp>
      </p:grpSp>
      <p:sp>
        <p:nvSpPr>
          <p:cNvPr id="11" name="Freeform 11"/>
          <p:cNvSpPr/>
          <p:nvPr/>
        </p:nvSpPr>
        <p:spPr>
          <a:xfrm>
            <a:off x="6163403" y="3207267"/>
            <a:ext cx="1524000" cy="1260764"/>
          </a:xfrm>
          <a:custGeom>
            <a:avLst/>
            <a:gdLst/>
            <a:ahLst/>
            <a:cxnLst/>
            <a:rect l="l" t="t" r="r" b="b"/>
            <a:pathLst>
              <a:path w="1524000" h="1260764">
                <a:moveTo>
                  <a:pt x="0" y="0"/>
                </a:moveTo>
                <a:lnTo>
                  <a:pt x="1524000" y="0"/>
                </a:lnTo>
                <a:lnTo>
                  <a:pt x="1524000" y="1260764"/>
                </a:lnTo>
                <a:lnTo>
                  <a:pt x="0" y="126076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9363075" y="4700302"/>
            <a:ext cx="4001956" cy="901611"/>
            <a:chOff x="0" y="0"/>
            <a:chExt cx="1155615" cy="260351"/>
          </a:xfrm>
        </p:grpSpPr>
        <p:sp>
          <p:nvSpPr>
            <p:cNvPr id="13" name="Freeform 13"/>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F8A69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1155615" cy="307976"/>
            </a:xfrm>
            <a:prstGeom prst="rect">
              <a:avLst/>
            </a:prstGeom>
          </p:spPr>
          <p:txBody>
            <a:bodyPr lIns="254000" tIns="254000" rIns="254000" bIns="254000" rtlCol="0" anchor="ctr"/>
            <a:lstStyle/>
            <a:p>
              <a:pPr marL="0" marR="0" lvl="0" indent="0" algn="ctr" defTabSz="914400" rtl="0" eaLnBrk="1" fontAlgn="auto" latinLnBrk="0" hangingPunct="1">
                <a:lnSpc>
                  <a:spcPts val="3698"/>
                </a:lnSpc>
                <a:spcBef>
                  <a:spcPts val="0"/>
                </a:spcBef>
                <a:spcAft>
                  <a:spcPts val="0"/>
                </a:spcAft>
                <a:buClrTx/>
                <a:buSzTx/>
                <a:buFontTx/>
                <a:buNone/>
                <a:tabLst/>
                <a:defRPr/>
              </a:pPr>
              <a:r>
                <a:rPr kumimoji="0" lang="en-US" sz="2699" b="1" i="0" u="none" strike="noStrike" kern="1200" cap="none" spc="-53" normalizeH="0" baseline="0" noProof="0">
                  <a:ln>
                    <a:noFill/>
                  </a:ln>
                  <a:solidFill>
                    <a:srgbClr val="010204"/>
                  </a:solidFill>
                  <a:effectLst/>
                  <a:uLnTx/>
                  <a:uFillTx/>
                  <a:latin typeface="Roboto Bold"/>
                  <a:ea typeface="Roboto Bold"/>
                  <a:cs typeface="Roboto Bold"/>
                  <a:sym typeface="Roboto Bold"/>
                </a:rPr>
                <a:t>OBJECTIVE 3</a:t>
              </a:r>
            </a:p>
          </p:txBody>
        </p:sp>
      </p:grpSp>
      <p:sp>
        <p:nvSpPr>
          <p:cNvPr id="15" name="Freeform 15"/>
          <p:cNvSpPr/>
          <p:nvPr/>
        </p:nvSpPr>
        <p:spPr>
          <a:xfrm>
            <a:off x="10602053" y="2990661"/>
            <a:ext cx="1524000" cy="1524000"/>
          </a:xfrm>
          <a:custGeom>
            <a:avLst/>
            <a:gdLst/>
            <a:ahLst/>
            <a:cxnLst/>
            <a:rect l="l" t="t" r="r" b="b"/>
            <a:pathLst>
              <a:path w="1524000" h="1524000">
                <a:moveTo>
                  <a:pt x="0" y="0"/>
                </a:moveTo>
                <a:lnTo>
                  <a:pt x="1524000" y="0"/>
                </a:lnTo>
                <a:lnTo>
                  <a:pt x="1524000" y="1524000"/>
                </a:lnTo>
                <a:lnTo>
                  <a:pt x="0" y="15240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13803181" y="4700302"/>
            <a:ext cx="4001956" cy="901611"/>
            <a:chOff x="0" y="0"/>
            <a:chExt cx="1155615" cy="260351"/>
          </a:xfrm>
        </p:grpSpPr>
        <p:sp>
          <p:nvSpPr>
            <p:cNvPr id="17" name="Freeform 17"/>
            <p:cNvSpPr/>
            <p:nvPr/>
          </p:nvSpPr>
          <p:spPr>
            <a:xfrm>
              <a:off x="0" y="0"/>
              <a:ext cx="1155615" cy="260351"/>
            </a:xfrm>
            <a:custGeom>
              <a:avLst/>
              <a:gdLst/>
              <a:ahLst/>
              <a:cxnLst/>
              <a:rect l="l" t="t" r="r" b="b"/>
              <a:pathLst>
                <a:path w="1155615" h="260351">
                  <a:moveTo>
                    <a:pt x="98661" y="0"/>
                  </a:moveTo>
                  <a:lnTo>
                    <a:pt x="1056954" y="0"/>
                  </a:lnTo>
                  <a:cubicBezTo>
                    <a:pt x="1111443" y="0"/>
                    <a:pt x="1155615" y="44172"/>
                    <a:pt x="1155615" y="98661"/>
                  </a:cubicBezTo>
                  <a:lnTo>
                    <a:pt x="1155615" y="161690"/>
                  </a:lnTo>
                  <a:cubicBezTo>
                    <a:pt x="1155615" y="187857"/>
                    <a:pt x="1145220" y="212952"/>
                    <a:pt x="1126718" y="231454"/>
                  </a:cubicBezTo>
                  <a:cubicBezTo>
                    <a:pt x="1108215" y="249957"/>
                    <a:pt x="1083120" y="260351"/>
                    <a:pt x="1056954" y="260351"/>
                  </a:cubicBezTo>
                  <a:lnTo>
                    <a:pt x="98661" y="260351"/>
                  </a:lnTo>
                  <a:cubicBezTo>
                    <a:pt x="72495" y="260351"/>
                    <a:pt x="47400" y="249957"/>
                    <a:pt x="28897" y="231454"/>
                  </a:cubicBezTo>
                  <a:cubicBezTo>
                    <a:pt x="10395" y="212952"/>
                    <a:pt x="0" y="187857"/>
                    <a:pt x="0" y="161690"/>
                  </a:cubicBezTo>
                  <a:lnTo>
                    <a:pt x="0" y="98661"/>
                  </a:lnTo>
                  <a:cubicBezTo>
                    <a:pt x="0" y="72495"/>
                    <a:pt x="10395" y="47400"/>
                    <a:pt x="28897" y="28897"/>
                  </a:cubicBezTo>
                  <a:cubicBezTo>
                    <a:pt x="47400" y="10395"/>
                    <a:pt x="72495" y="0"/>
                    <a:pt x="98661" y="0"/>
                  </a:cubicBezTo>
                  <a:close/>
                </a:path>
              </a:pathLst>
            </a:custGeom>
            <a:solidFill>
              <a:srgbClr val="F8A69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47625"/>
              <a:ext cx="1155615" cy="307976"/>
            </a:xfrm>
            <a:prstGeom prst="rect">
              <a:avLst/>
            </a:prstGeom>
          </p:spPr>
          <p:txBody>
            <a:bodyPr lIns="254000" tIns="254000" rIns="254000" bIns="254000" rtlCol="0" anchor="ctr"/>
            <a:lstStyle/>
            <a:p>
              <a:pPr marL="0" marR="0" lvl="0" indent="0" algn="ctr" defTabSz="914400" rtl="0" eaLnBrk="1" fontAlgn="auto" latinLnBrk="0" hangingPunct="1">
                <a:lnSpc>
                  <a:spcPts val="3698"/>
                </a:lnSpc>
                <a:spcBef>
                  <a:spcPts val="0"/>
                </a:spcBef>
                <a:spcAft>
                  <a:spcPts val="0"/>
                </a:spcAft>
                <a:buClrTx/>
                <a:buSzTx/>
                <a:buFontTx/>
                <a:buNone/>
                <a:tabLst/>
                <a:defRPr/>
              </a:pPr>
              <a:r>
                <a:rPr kumimoji="0" lang="en-US" sz="2699" b="1" i="0" u="none" strike="noStrike" kern="1200" cap="none" spc="-53" normalizeH="0" baseline="0" noProof="0">
                  <a:ln>
                    <a:noFill/>
                  </a:ln>
                  <a:solidFill>
                    <a:srgbClr val="010204"/>
                  </a:solidFill>
                  <a:effectLst/>
                  <a:uLnTx/>
                  <a:uFillTx/>
                  <a:latin typeface="Roboto Bold"/>
                  <a:ea typeface="Roboto Bold"/>
                  <a:cs typeface="Roboto Bold"/>
                  <a:sym typeface="Roboto Bold"/>
                </a:rPr>
                <a:t>OBJECTIVE 4</a:t>
              </a:r>
            </a:p>
          </p:txBody>
        </p:sp>
      </p:grpSp>
      <p:sp>
        <p:nvSpPr>
          <p:cNvPr id="19" name="Freeform 19"/>
          <p:cNvSpPr/>
          <p:nvPr/>
        </p:nvSpPr>
        <p:spPr>
          <a:xfrm>
            <a:off x="15042159" y="3037291"/>
            <a:ext cx="1524000" cy="1430740"/>
          </a:xfrm>
          <a:custGeom>
            <a:avLst/>
            <a:gdLst/>
            <a:ahLst/>
            <a:cxnLst/>
            <a:rect l="l" t="t" r="r" b="b"/>
            <a:pathLst>
              <a:path w="1524000" h="1430740">
                <a:moveTo>
                  <a:pt x="0" y="0"/>
                </a:moveTo>
                <a:lnTo>
                  <a:pt x="1524000" y="0"/>
                </a:lnTo>
                <a:lnTo>
                  <a:pt x="1524000" y="1430740"/>
                </a:lnTo>
                <a:lnTo>
                  <a:pt x="0" y="1430740"/>
                </a:lnTo>
                <a:lnTo>
                  <a:pt x="0" y="0"/>
                </a:lnTo>
                <a:close/>
              </a:path>
            </a:pathLst>
          </a:custGeom>
          <a:blipFill>
            <a:blip r:embed="rId5"/>
            <a:stretch>
              <a:fillRect l="-26980" t="-24384" r="-505512" b="-5493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721841" y="2918111"/>
            <a:ext cx="1524000" cy="1596549"/>
          </a:xfrm>
          <a:custGeom>
            <a:avLst/>
            <a:gdLst/>
            <a:ahLst/>
            <a:cxnLst/>
            <a:rect l="l" t="t" r="r" b="b"/>
            <a:pathLst>
              <a:path w="1524000" h="1596549">
                <a:moveTo>
                  <a:pt x="0" y="0"/>
                </a:moveTo>
                <a:lnTo>
                  <a:pt x="1524000" y="0"/>
                </a:lnTo>
                <a:lnTo>
                  <a:pt x="1524000" y="1596550"/>
                </a:lnTo>
                <a:lnTo>
                  <a:pt x="0" y="1596550"/>
                </a:lnTo>
                <a:lnTo>
                  <a:pt x="0" y="0"/>
                </a:lnTo>
                <a:close/>
              </a:path>
            </a:pathLst>
          </a:custGeom>
          <a:blipFill>
            <a:blip r:embed="rId6"/>
            <a:stretch>
              <a:fillRect l="-30277" t="-508417" r="-541975" b="-332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028700" y="1028700"/>
            <a:ext cx="16078200" cy="1102866"/>
          </a:xfrm>
          <a:prstGeom prst="rect">
            <a:avLst/>
          </a:prstGeom>
        </p:spPr>
        <p:txBody>
          <a:bodyPr wrap="square" lIns="0" tIns="0" rIns="0" bIns="0" rtlCol="0" anchor="t">
            <a:spAutoFit/>
          </a:bodyPr>
          <a:lstStyle/>
          <a:p>
            <a:pPr marL="0" marR="0" lvl="0" indent="0" algn="l" defTabSz="914400" rtl="0" eaLnBrk="1" fontAlgn="auto" latinLnBrk="0" hangingPunct="1">
              <a:lnSpc>
                <a:spcPts val="8640"/>
              </a:lnSpc>
              <a:spcBef>
                <a:spcPts val="0"/>
              </a:spcBef>
              <a:spcAft>
                <a:spcPts val="0"/>
              </a:spcAft>
              <a:buClrTx/>
              <a:buSzTx/>
              <a:buFontTx/>
              <a:buNone/>
              <a:tabLst/>
              <a:defRPr/>
            </a:pPr>
            <a:r>
              <a:rPr lang="en-US" sz="7200" b="1">
                <a:solidFill>
                  <a:srgbClr val="010204"/>
                </a:solidFill>
                <a:latin typeface="Roboto Slab Bold"/>
                <a:ea typeface="Roboto Slab Bold"/>
                <a:cs typeface="Roboto Slab Bold"/>
                <a:sym typeface="Roboto Slab Bold"/>
              </a:rPr>
              <a:t>DIGNITY: </a:t>
            </a:r>
            <a:r>
              <a:rPr kumimoji="0" lang="en-US" sz="7200" b="1" i="0" u="none" strike="noStrike" kern="1200" cap="none" spc="0" normalizeH="0" baseline="0" noProof="0">
                <a:ln>
                  <a:noFill/>
                </a:ln>
                <a:solidFill>
                  <a:srgbClr val="010204"/>
                </a:solidFill>
                <a:effectLst/>
                <a:uLnTx/>
                <a:uFillTx/>
                <a:latin typeface="Roboto Slab Bold"/>
                <a:ea typeface="Roboto Slab Bold"/>
                <a:cs typeface="Roboto Slab Bold"/>
                <a:sym typeface="Roboto Slab Bold"/>
              </a:rPr>
              <a:t>LEARNING OBJECTIVES</a:t>
            </a:r>
          </a:p>
        </p:txBody>
      </p:sp>
      <p:sp>
        <p:nvSpPr>
          <p:cNvPr id="22" name="TextBox 22"/>
          <p:cNvSpPr txBox="1"/>
          <p:nvPr/>
        </p:nvSpPr>
        <p:spPr>
          <a:xfrm>
            <a:off x="582096" y="5789176"/>
            <a:ext cx="4001956" cy="1856288"/>
          </a:xfrm>
          <a:prstGeom prst="rect">
            <a:avLst/>
          </a:prstGeom>
        </p:spPr>
        <p:txBody>
          <a:bodyPr lIns="0" tIns="0" rIns="0" bIns="0" rtlCol="0" anchor="t">
            <a:spAutoFit/>
          </a:bodyPr>
          <a:lstStyle/>
          <a:p>
            <a:pPr marL="0" marR="0" lvl="0" indent="0" algn="ctr" defTabSz="914400" rtl="0" eaLnBrk="1" fontAlgn="auto" latinLnBrk="0" hangingPunct="1">
              <a:lnSpc>
                <a:spcPts val="3695"/>
              </a:lnSpc>
              <a:spcBef>
                <a:spcPct val="0"/>
              </a:spcBef>
              <a:spcAft>
                <a:spcPts val="0"/>
              </a:spcAft>
              <a:buClrTx/>
              <a:buSzTx/>
              <a:buFontTx/>
              <a:buNone/>
              <a:tabLst/>
              <a:defRPr/>
            </a:pPr>
            <a:r>
              <a:rPr kumimoji="0" lang="en-US" sz="2697" b="0" i="0" u="none" strike="noStrike" kern="1200" cap="none" spc="-53" normalizeH="0" baseline="0" noProof="0">
                <a:ln>
                  <a:noFill/>
                </a:ln>
                <a:solidFill>
                  <a:srgbClr val="010204"/>
                </a:solidFill>
                <a:effectLst/>
                <a:uLnTx/>
                <a:uFillTx/>
                <a:latin typeface="Roboto"/>
                <a:ea typeface="Roboto"/>
                <a:cs typeface="Roboto"/>
                <a:sym typeface="Roboto"/>
              </a:rPr>
              <a:t>Identify behaviors and language that can affirm patient dignity during maternity care.</a:t>
            </a:r>
          </a:p>
        </p:txBody>
      </p:sp>
      <p:sp>
        <p:nvSpPr>
          <p:cNvPr id="23" name="TextBox 23"/>
          <p:cNvSpPr txBox="1"/>
          <p:nvPr/>
        </p:nvSpPr>
        <p:spPr>
          <a:xfrm>
            <a:off x="5022202" y="5789176"/>
            <a:ext cx="4001956" cy="3256463"/>
          </a:xfrm>
          <a:prstGeom prst="rect">
            <a:avLst/>
          </a:prstGeom>
        </p:spPr>
        <p:txBody>
          <a:bodyPr lIns="0" tIns="0" rIns="0" bIns="0" rtlCol="0" anchor="t">
            <a:spAutoFit/>
          </a:bodyPr>
          <a:lstStyle/>
          <a:p>
            <a:pPr marL="0" marR="0" lvl="0" indent="0" algn="ctr" defTabSz="914400" rtl="0" eaLnBrk="1" fontAlgn="auto" latinLnBrk="0" hangingPunct="1">
              <a:lnSpc>
                <a:spcPts val="3695"/>
              </a:lnSpc>
              <a:spcBef>
                <a:spcPct val="0"/>
              </a:spcBef>
              <a:spcAft>
                <a:spcPts val="0"/>
              </a:spcAft>
              <a:buClrTx/>
              <a:buSzTx/>
              <a:buFontTx/>
              <a:buNone/>
              <a:tabLst/>
              <a:defRPr/>
            </a:pPr>
            <a:r>
              <a:rPr kumimoji="0" lang="en-US" sz="2697" b="0" i="0" u="none" strike="noStrike" kern="1200" cap="none" spc="-53" normalizeH="0" baseline="0" noProof="0">
                <a:ln>
                  <a:noFill/>
                </a:ln>
                <a:solidFill>
                  <a:srgbClr val="010204"/>
                </a:solidFill>
                <a:effectLst/>
                <a:uLnTx/>
                <a:uFillTx/>
                <a:latin typeface="Roboto"/>
                <a:ea typeface="Roboto"/>
                <a:cs typeface="Roboto"/>
                <a:sym typeface="Roboto"/>
              </a:rPr>
              <a:t>Describe the impact of maintaining privacy, respectful tone and acknowledging patient identity on maternal health experiences and outcomes.</a:t>
            </a:r>
          </a:p>
        </p:txBody>
      </p:sp>
      <p:sp>
        <p:nvSpPr>
          <p:cNvPr id="24" name="TextBox 24"/>
          <p:cNvSpPr txBox="1"/>
          <p:nvPr/>
        </p:nvSpPr>
        <p:spPr>
          <a:xfrm>
            <a:off x="9462308" y="5789176"/>
            <a:ext cx="4001956" cy="2323013"/>
          </a:xfrm>
          <a:prstGeom prst="rect">
            <a:avLst/>
          </a:prstGeom>
        </p:spPr>
        <p:txBody>
          <a:bodyPr lIns="0" tIns="0" rIns="0" bIns="0" rtlCol="0" anchor="t">
            <a:spAutoFit/>
          </a:bodyPr>
          <a:lstStyle/>
          <a:p>
            <a:pPr marL="0" marR="0" lvl="0" indent="0" algn="ctr" defTabSz="914400" rtl="0" eaLnBrk="1" fontAlgn="auto" latinLnBrk="0" hangingPunct="1">
              <a:lnSpc>
                <a:spcPts val="3695"/>
              </a:lnSpc>
              <a:spcBef>
                <a:spcPct val="0"/>
              </a:spcBef>
              <a:spcAft>
                <a:spcPts val="0"/>
              </a:spcAft>
              <a:buClrTx/>
              <a:buSzTx/>
              <a:buFontTx/>
              <a:buNone/>
              <a:tabLst/>
              <a:defRPr/>
            </a:pPr>
            <a:r>
              <a:rPr kumimoji="0" lang="en-US" sz="2697" b="0" i="0" u="none" strike="noStrike" kern="1200" cap="none" spc="-53" normalizeH="0" baseline="0" noProof="0">
                <a:ln>
                  <a:noFill/>
                </a:ln>
                <a:solidFill>
                  <a:srgbClr val="010204"/>
                </a:solidFill>
                <a:effectLst/>
                <a:uLnTx/>
                <a:uFillTx/>
                <a:latin typeface="Roboto"/>
                <a:ea typeface="Roboto"/>
                <a:cs typeface="Roboto"/>
                <a:sym typeface="Roboto"/>
              </a:rPr>
              <a:t>Practice responding to patient emotions and fears in ways that promote compassion and humanize care.</a:t>
            </a:r>
          </a:p>
        </p:txBody>
      </p:sp>
      <p:sp>
        <p:nvSpPr>
          <p:cNvPr id="25" name="TextBox 25"/>
          <p:cNvSpPr txBox="1"/>
          <p:nvPr/>
        </p:nvSpPr>
        <p:spPr>
          <a:xfrm>
            <a:off x="13902413" y="5789176"/>
            <a:ext cx="4001956" cy="2323013"/>
          </a:xfrm>
          <a:prstGeom prst="rect">
            <a:avLst/>
          </a:prstGeom>
        </p:spPr>
        <p:txBody>
          <a:bodyPr lIns="0" tIns="0" rIns="0" bIns="0" rtlCol="0" anchor="t">
            <a:spAutoFit/>
          </a:bodyPr>
          <a:lstStyle/>
          <a:p>
            <a:pPr marL="0" marR="0" lvl="0" indent="0" algn="ctr" defTabSz="914400" rtl="0" eaLnBrk="1" fontAlgn="auto" latinLnBrk="0" hangingPunct="1">
              <a:lnSpc>
                <a:spcPts val="3695"/>
              </a:lnSpc>
              <a:spcBef>
                <a:spcPct val="0"/>
              </a:spcBef>
              <a:spcAft>
                <a:spcPts val="0"/>
              </a:spcAft>
              <a:buClrTx/>
              <a:buSzTx/>
              <a:buFontTx/>
              <a:buNone/>
              <a:tabLst/>
              <a:defRPr/>
            </a:pPr>
            <a:r>
              <a:rPr kumimoji="0" lang="en-US" sz="2697" b="0" i="0" u="none" strike="noStrike" kern="1200" cap="none" spc="-53" normalizeH="0" baseline="0" noProof="0">
                <a:ln>
                  <a:noFill/>
                </a:ln>
                <a:solidFill>
                  <a:srgbClr val="010204"/>
                </a:solidFill>
                <a:effectLst/>
                <a:uLnTx/>
                <a:uFillTx/>
                <a:latin typeface="Roboto"/>
                <a:ea typeface="Roboto"/>
                <a:cs typeface="Roboto"/>
                <a:sym typeface="Roboto"/>
              </a:rPr>
              <a:t>Demonstrate strategies to preserve patient dignity even during high-stress or emergency clinical situations.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3" name="Group 3"/>
          <p:cNvGrpSpPr/>
          <p:nvPr/>
        </p:nvGrpSpPr>
        <p:grpSpPr>
          <a:xfrm>
            <a:off x="-85844" y="822970"/>
            <a:ext cx="18459689" cy="1506835"/>
            <a:chOff x="0" y="0"/>
            <a:chExt cx="9392053" cy="766658"/>
          </a:xfrm>
        </p:grpSpPr>
        <p:sp>
          <p:nvSpPr>
            <p:cNvPr id="4" name="Freeform 4"/>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8700" y="1028700"/>
            <a:ext cx="16472222" cy="1095375"/>
          </a:xfrm>
          <a:prstGeom prst="rect">
            <a:avLst/>
          </a:prstGeom>
        </p:spPr>
        <p:txBody>
          <a:bodyPr wrap="square" lIns="0" tIns="0" rIns="0" bIns="0" rtlCol="0" anchor="t">
            <a:spAutoFit/>
          </a:bodyPr>
          <a:lstStyle/>
          <a:p>
            <a:pPr algn="ctr">
              <a:lnSpc>
                <a:spcPts val="8640"/>
              </a:lnSpc>
            </a:pPr>
            <a:r>
              <a:rPr lang="en-US" sz="7200" b="1">
                <a:solidFill>
                  <a:srgbClr val="010204"/>
                </a:solidFill>
                <a:latin typeface="Roboto Slab Bold"/>
                <a:ea typeface="Roboto Slab Bold"/>
                <a:cs typeface="Roboto Slab Bold"/>
                <a:sym typeface="Roboto Slab Bold"/>
              </a:rPr>
              <a:t>Agenda</a:t>
            </a:r>
          </a:p>
        </p:txBody>
      </p:sp>
      <p:graphicFrame>
        <p:nvGraphicFramePr>
          <p:cNvPr id="10" name="Content Placeholder 5">
            <a:extLst>
              <a:ext uri="{FF2B5EF4-FFF2-40B4-BE49-F238E27FC236}">
                <a16:creationId xmlns:a16="http://schemas.microsoft.com/office/drawing/2014/main" id="{E7F06C85-6932-E9CD-A5DD-FD96F44289A5}"/>
              </a:ext>
            </a:extLst>
          </p:cNvPr>
          <p:cNvGraphicFramePr>
            <a:graphicFrameLocks/>
          </p:cNvGraphicFramePr>
          <p:nvPr>
            <p:extLst>
              <p:ext uri="{D42A27DB-BD31-4B8C-83A1-F6EECF244321}">
                <p14:modId xmlns:p14="http://schemas.microsoft.com/office/powerpoint/2010/main" val="4011845822"/>
              </p:ext>
            </p:extLst>
          </p:nvPr>
        </p:nvGraphicFramePr>
        <p:xfrm>
          <a:off x="528484" y="2845250"/>
          <a:ext cx="17239940" cy="6413052"/>
        </p:xfrm>
        <a:graphic>
          <a:graphicData uri="http://schemas.openxmlformats.org/drawingml/2006/table">
            <a:tbl>
              <a:tblPr firstRow="1" bandRow="1">
                <a:tableStyleId>{22838BEF-8BB2-4498-84A7-C5851F593DF1}</a:tableStyleId>
              </a:tblPr>
              <a:tblGrid>
                <a:gridCol w="9215137">
                  <a:extLst>
                    <a:ext uri="{9D8B030D-6E8A-4147-A177-3AD203B41FA5}">
                      <a16:colId xmlns:a16="http://schemas.microsoft.com/office/drawing/2014/main" val="3605331769"/>
                    </a:ext>
                  </a:extLst>
                </a:gridCol>
                <a:gridCol w="8024803">
                  <a:extLst>
                    <a:ext uri="{9D8B030D-6E8A-4147-A177-3AD203B41FA5}">
                      <a16:colId xmlns:a16="http://schemas.microsoft.com/office/drawing/2014/main" val="1910438896"/>
                    </a:ext>
                  </a:extLst>
                </a:gridCol>
              </a:tblGrid>
              <a:tr h="1068842">
                <a:tc>
                  <a:txBody>
                    <a:bodyPr/>
                    <a:lstStyle/>
                    <a:p>
                      <a:pPr algn="l"/>
                      <a:r>
                        <a:rPr lang="en-US" sz="3000" b="0">
                          <a:latin typeface="Roboto Slab"/>
                          <a:ea typeface="Roboto Slab"/>
                          <a:cs typeface="Roboto"/>
                        </a:rPr>
                        <a:t>Welcome &amp; Introduction</a:t>
                      </a:r>
                      <a:endParaRPr lang="en-US" sz="3000" b="0">
                        <a:latin typeface="Roboto Slab" pitchFamily="2" charset="0"/>
                        <a:ea typeface="Roboto Slab" pitchFamily="2" charset="0"/>
                        <a:cs typeface="Roboto" panose="02000000000000000000" pitchFamily="2" charset="0"/>
                      </a:endParaRP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6F8"/>
                    </a:solidFill>
                  </a:tcPr>
                </a:tc>
                <a:tc>
                  <a:txBody>
                    <a:bodyPr/>
                    <a:lstStyle/>
                    <a:p>
                      <a:pPr algn="l"/>
                      <a:r>
                        <a:rPr lang="en-US" sz="2700" b="0">
                          <a:latin typeface="Roboto Slab" pitchFamily="2" charset="0"/>
                          <a:ea typeface="Roboto Slab" pitchFamily="2" charset="0"/>
                          <a:cs typeface="Roboto" panose="02000000000000000000" pitchFamily="2" charset="0"/>
                        </a:rPr>
                        <a:t>Dr. Stacy Scott, PhD, MPA</a:t>
                      </a:r>
                    </a:p>
                    <a:p>
                      <a:pPr algn="l"/>
                      <a:r>
                        <a:rPr lang="en-US" sz="2700" b="0">
                          <a:latin typeface="Roboto Slab" pitchFamily="2" charset="0"/>
                          <a:ea typeface="Roboto Slab" pitchFamily="2" charset="0"/>
                          <a:cs typeface="Roboto" panose="02000000000000000000" pitchFamily="2" charset="0"/>
                        </a:rPr>
                        <a:t>Vice President, NICHQ</a:t>
                      </a: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6F8"/>
                    </a:solidFill>
                  </a:tcPr>
                </a:tc>
                <a:extLst>
                  <a:ext uri="{0D108BD9-81ED-4DB2-BD59-A6C34878D82A}">
                    <a16:rowId xmlns:a16="http://schemas.microsoft.com/office/drawing/2014/main" val="2590366109"/>
                  </a:ext>
                </a:extLst>
              </a:tr>
              <a:tr h="1068842">
                <a:tc>
                  <a:txBody>
                    <a:bodyPr/>
                    <a:lstStyle/>
                    <a:p>
                      <a:pPr algn="l"/>
                      <a:r>
                        <a:rPr lang="en-US" sz="3000">
                          <a:latin typeface="Roboto Slab" pitchFamily="2" charset="0"/>
                          <a:ea typeface="Roboto Slab" pitchFamily="2" charset="0"/>
                          <a:cs typeface="Roboto" panose="02000000000000000000" pitchFamily="2" charset="0"/>
                        </a:rPr>
                        <a:t>Toolkit Purpose, Structure, &amp; Audience</a:t>
                      </a: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700">
                          <a:latin typeface="Roboto Slab"/>
                          <a:ea typeface="Roboto Slab"/>
                          <a:cs typeface="Roboto"/>
                        </a:rPr>
                        <a:t>Jacqueline Kellachan, MPH</a:t>
                      </a:r>
                      <a:endParaRPr lang="en-US"/>
                    </a:p>
                    <a:p>
                      <a:pPr algn="l"/>
                      <a:r>
                        <a:rPr lang="en-US" sz="2700">
                          <a:latin typeface="Roboto Slab"/>
                          <a:ea typeface="Roboto Slab"/>
                          <a:cs typeface="Roboto"/>
                        </a:rPr>
                        <a:t>Project Director, NICHQ</a:t>
                      </a: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24790417"/>
                  </a:ext>
                </a:extLst>
              </a:tr>
              <a:tr h="1068842">
                <a:tc>
                  <a:txBody>
                    <a:bodyPr/>
                    <a:lstStyle/>
                    <a:p>
                      <a:pPr algn="l"/>
                      <a:r>
                        <a:rPr lang="en-US" sz="3000">
                          <a:latin typeface="Roboto Slab" pitchFamily="2" charset="0"/>
                          <a:ea typeface="Roboto Slab" pitchFamily="2" charset="0"/>
                          <a:cs typeface="Roboto" panose="02000000000000000000" pitchFamily="2" charset="0"/>
                        </a:rPr>
                        <a:t>Domains of Respectful Maternity Care</a:t>
                      </a: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6F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700">
                          <a:latin typeface="Roboto Slab"/>
                          <a:ea typeface="Roboto Slab"/>
                          <a:cs typeface="Roboto"/>
                        </a:rPr>
                        <a:t>Dr. Stacy Scott, </a:t>
                      </a:r>
                      <a:r>
                        <a:rPr lang="en-US" sz="2700" b="0">
                          <a:latin typeface="Roboto Slab" pitchFamily="2" charset="0"/>
                          <a:ea typeface="Roboto Slab" pitchFamily="2" charset="0"/>
                          <a:cs typeface="Roboto" panose="02000000000000000000" pitchFamily="2" charset="0"/>
                        </a:rPr>
                        <a:t>PhD, MPA</a:t>
                      </a:r>
                      <a:endParaRPr lang="en-US" sz="2700">
                        <a:latin typeface="Roboto Slab"/>
                        <a:ea typeface="Roboto Slab"/>
                        <a:cs typeface="Roboto"/>
                      </a:endParaRPr>
                    </a:p>
                    <a:p>
                      <a:pPr marL="0" marR="0" lvl="0" indent="0" algn="l">
                        <a:lnSpc>
                          <a:spcPct val="100000"/>
                        </a:lnSpc>
                        <a:spcBef>
                          <a:spcPts val="0"/>
                        </a:spcBef>
                        <a:spcAft>
                          <a:spcPts val="0"/>
                        </a:spcAft>
                        <a:buNone/>
                      </a:pPr>
                      <a:r>
                        <a:rPr lang="en-US" sz="2700" b="0" i="0" u="none" strike="noStrike" noProof="0">
                          <a:solidFill>
                            <a:srgbClr val="000000"/>
                          </a:solidFill>
                          <a:latin typeface="Roboto Slab"/>
                          <a:ea typeface="Roboto Slab"/>
                          <a:cs typeface="Roboto Slab"/>
                        </a:rPr>
                        <a:t>Vice President, NICHQ</a:t>
                      </a:r>
                      <a:endParaRPr lang="en-US"/>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F6F8"/>
                    </a:solidFill>
                  </a:tcPr>
                </a:tc>
                <a:extLst>
                  <a:ext uri="{0D108BD9-81ED-4DB2-BD59-A6C34878D82A}">
                    <a16:rowId xmlns:a16="http://schemas.microsoft.com/office/drawing/2014/main" val="1491215114"/>
                  </a:ext>
                </a:extLst>
              </a:tr>
              <a:tr h="1068842">
                <a:tc>
                  <a:txBody>
                    <a:bodyPr/>
                    <a:lstStyle/>
                    <a:p>
                      <a:pPr algn="l"/>
                      <a:r>
                        <a:rPr lang="en-US" sz="3000">
                          <a:latin typeface="Roboto Slab" pitchFamily="2" charset="0"/>
                          <a:ea typeface="Roboto Slab" pitchFamily="2" charset="0"/>
                          <a:cs typeface="Roboto" panose="02000000000000000000" pitchFamily="2" charset="0"/>
                        </a:rPr>
                        <a:t>Using the Toolkit in Clinical Settings</a:t>
                      </a: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700">
                          <a:latin typeface="Roboto Slab"/>
                          <a:ea typeface="Roboto Slab"/>
                          <a:cs typeface="Roboto"/>
                        </a:rPr>
                        <a:t>Dr. </a:t>
                      </a:r>
                      <a:r>
                        <a:rPr lang="en-US" sz="2700" err="1">
                          <a:latin typeface="Roboto Slab"/>
                          <a:ea typeface="Roboto Slab"/>
                          <a:cs typeface="Roboto"/>
                        </a:rPr>
                        <a:t>Zsakeba</a:t>
                      </a:r>
                      <a:r>
                        <a:rPr lang="en-US" sz="2700">
                          <a:latin typeface="Roboto Slab"/>
                          <a:ea typeface="Roboto Slab"/>
                          <a:cs typeface="Roboto"/>
                        </a:rPr>
                        <a:t> Henderson, MD FACOG</a:t>
                      </a:r>
                    </a:p>
                    <a:p>
                      <a:pPr algn="l"/>
                      <a:r>
                        <a:rPr lang="en-US" sz="2700">
                          <a:latin typeface="Roboto Slab" pitchFamily="2" charset="0"/>
                          <a:ea typeface="Roboto Slab" pitchFamily="2" charset="0"/>
                          <a:cs typeface="Roboto" panose="02000000000000000000" pitchFamily="2" charset="0"/>
                        </a:rPr>
                        <a:t>Principal, ESW Consultants</a:t>
                      </a: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6263945"/>
                  </a:ext>
                </a:extLst>
              </a:tr>
              <a:tr h="1068842">
                <a:tc>
                  <a:txBody>
                    <a:bodyPr/>
                    <a:lstStyle/>
                    <a:p>
                      <a:pPr lvl="0" algn="l">
                        <a:buNone/>
                      </a:pPr>
                      <a:r>
                        <a:rPr lang="en-US" sz="3000">
                          <a:latin typeface="Roboto Slab" pitchFamily="2" charset="0"/>
                          <a:ea typeface="Roboto Slab" pitchFamily="2" charset="0"/>
                          <a:cs typeface="Roboto" panose="02000000000000000000" pitchFamily="2" charset="0"/>
                        </a:rPr>
                        <a:t>Evaluation</a:t>
                      </a: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5F7"/>
                    </a:solidFill>
                  </a:tcPr>
                </a:tc>
                <a:tc>
                  <a:txBody>
                    <a:bodyPr/>
                    <a:lstStyle/>
                    <a:p>
                      <a:pPr lvl="0" algn="l">
                        <a:buNone/>
                      </a:pPr>
                      <a:r>
                        <a:rPr lang="en-US" sz="2700">
                          <a:latin typeface="Roboto Slab" pitchFamily="2" charset="0"/>
                          <a:ea typeface="Roboto Slab" pitchFamily="2" charset="0"/>
                          <a:cs typeface="Roboto" panose="02000000000000000000" pitchFamily="2" charset="0"/>
                        </a:rPr>
                        <a:t>Becky Russell, MSPH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700">
                          <a:latin typeface="Roboto Slab" pitchFamily="2" charset="0"/>
                          <a:ea typeface="Roboto Slab" pitchFamily="2" charset="0"/>
                          <a:cs typeface="Roboto" panose="02000000000000000000" pitchFamily="2" charset="0"/>
                        </a:rPr>
                        <a:t>Vice President, NICHQ</a:t>
                      </a: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5F7"/>
                    </a:solidFill>
                  </a:tcPr>
                </a:tc>
                <a:extLst>
                  <a:ext uri="{0D108BD9-81ED-4DB2-BD59-A6C34878D82A}">
                    <a16:rowId xmlns:a16="http://schemas.microsoft.com/office/drawing/2014/main" val="2862410342"/>
                  </a:ext>
                </a:extLst>
              </a:tr>
              <a:tr h="1068842">
                <a:tc>
                  <a:txBody>
                    <a:bodyPr/>
                    <a:lstStyle/>
                    <a:p>
                      <a:pPr lvl="0" algn="l">
                        <a:buNone/>
                      </a:pPr>
                      <a:r>
                        <a:rPr lang="en-US" sz="3000">
                          <a:latin typeface="Roboto Slab" pitchFamily="2" charset="0"/>
                          <a:ea typeface="Roboto Slab" pitchFamily="2" charset="0"/>
                          <a:cs typeface="Roboto" panose="02000000000000000000" pitchFamily="2" charset="0"/>
                        </a:rPr>
                        <a:t>Questions &amp; Next Steps</a:t>
                      </a: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700">
                          <a:latin typeface="Roboto Slab"/>
                          <a:ea typeface="Roboto Slab"/>
                          <a:cs typeface="Roboto"/>
                        </a:rPr>
                        <a:t>Jacqueline Kellachan, MPH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700">
                          <a:latin typeface="Roboto Slab" pitchFamily="2" charset="0"/>
                          <a:ea typeface="Roboto Slab" pitchFamily="2" charset="0"/>
                          <a:cs typeface="Roboto" panose="02000000000000000000" pitchFamily="2" charset="0"/>
                        </a:rPr>
                        <a:t>Project Director, NICHQ</a:t>
                      </a: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8116916"/>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679453" y="3894841"/>
            <a:ext cx="12088043" cy="2205732"/>
          </a:xfrm>
          <a:prstGeom prst="rect">
            <a:avLst/>
          </a:prstGeom>
        </p:spPr>
        <p:txBody>
          <a:bodyPr lIns="0" tIns="0" rIns="0" bIns="0" rtlCol="0" anchor="t">
            <a:spAutoFit/>
          </a:bodyPr>
          <a:lstStyle/>
          <a:p>
            <a:pPr>
              <a:lnSpc>
                <a:spcPts val="8640"/>
              </a:lnSpc>
            </a:pPr>
            <a:r>
              <a:rPr lang="en-US" sz="7200" b="1">
                <a:solidFill>
                  <a:srgbClr val="010204"/>
                </a:solidFill>
                <a:latin typeface="Roboto Slab Bold"/>
                <a:ea typeface="Roboto Slab Bold"/>
                <a:cs typeface="Roboto Slab Bold"/>
                <a:sym typeface="Roboto Slab Bold"/>
              </a:rPr>
              <a:t>What This Looks Like in Practice</a:t>
            </a:r>
          </a:p>
        </p:txBody>
      </p:sp>
      <p:grpSp>
        <p:nvGrpSpPr>
          <p:cNvPr id="3" name="Group 3"/>
          <p:cNvGrpSpPr/>
          <p:nvPr/>
        </p:nvGrpSpPr>
        <p:grpSpPr>
          <a:xfrm rot="-5400000">
            <a:off x="13276092" y="491405"/>
            <a:ext cx="5503313" cy="4520504"/>
            <a:chOff x="0" y="0"/>
            <a:chExt cx="2800015" cy="2299974"/>
          </a:xfrm>
        </p:grpSpPr>
        <p:sp>
          <p:nvSpPr>
            <p:cNvPr id="4" name="Freeform 4"/>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AED9E0"/>
            </a:solidFill>
          </p:spPr>
          <p:txBody>
            <a:bodyPr/>
            <a:lstStyle/>
            <a:p>
              <a:endParaRPr lang="en-US"/>
            </a:p>
          </p:txBody>
        </p:sp>
        <p:sp>
          <p:nvSpPr>
            <p:cNvPr id="5" name="TextBox 5"/>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2886324" y="2388007"/>
            <a:ext cx="7789683" cy="3013669"/>
            <a:chOff x="0" y="0"/>
            <a:chExt cx="3963291" cy="1533316"/>
          </a:xfrm>
        </p:grpSpPr>
        <p:sp>
          <p:nvSpPr>
            <p:cNvPr id="7" name="Freeform 7"/>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8" name="TextBox 8"/>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5400000">
            <a:off x="12391083" y="4390083"/>
            <a:ext cx="10287000" cy="1506835"/>
            <a:chOff x="0" y="0"/>
            <a:chExt cx="5233894" cy="766658"/>
          </a:xfrm>
        </p:grpSpPr>
        <p:sp>
          <p:nvSpPr>
            <p:cNvPr id="10" name="Freeform 10"/>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1" name="TextBox 11"/>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937099"/>
            <a:ext cx="13858581" cy="2412802"/>
            <a:chOff x="0" y="0"/>
            <a:chExt cx="18478108" cy="3217070"/>
          </a:xfrm>
        </p:grpSpPr>
        <p:sp>
          <p:nvSpPr>
            <p:cNvPr id="3" name="TextBox 3"/>
            <p:cNvSpPr txBox="1"/>
            <p:nvPr/>
          </p:nvSpPr>
          <p:spPr>
            <a:xfrm>
              <a:off x="0" y="0"/>
              <a:ext cx="18478108" cy="1409700"/>
            </a:xfrm>
            <a:prstGeom prst="rect">
              <a:avLst/>
            </a:prstGeom>
          </p:spPr>
          <p:txBody>
            <a:bodyPr lIns="0" tIns="0" rIns="0" bIns="0" rtlCol="0" anchor="t">
              <a:spAutoFit/>
            </a:bodyPr>
            <a:lstStyle/>
            <a:p>
              <a:pPr marL="0" marR="0" lvl="0" indent="0" algn="l" defTabSz="914400" rtl="0" eaLnBrk="1" fontAlgn="auto" latinLnBrk="0" hangingPunct="1">
                <a:lnSpc>
                  <a:spcPts val="8399"/>
                </a:lnSpc>
                <a:spcBef>
                  <a:spcPts val="0"/>
                </a:spcBef>
                <a:spcAft>
                  <a:spcPts val="0"/>
                </a:spcAft>
                <a:buClrTx/>
                <a:buSzTx/>
                <a:buFontTx/>
                <a:buNone/>
                <a:tabLst/>
                <a:defRPr/>
              </a:pPr>
              <a:r>
                <a:rPr kumimoji="0" lang="en-US" sz="6999" b="1" i="0" u="none" strike="noStrike" kern="1200" cap="none" spc="0" normalizeH="0" baseline="0" noProof="0">
                  <a:ln>
                    <a:noFill/>
                  </a:ln>
                  <a:solidFill>
                    <a:srgbClr val="010204"/>
                  </a:solidFill>
                  <a:effectLst/>
                  <a:uLnTx/>
                  <a:uFillTx/>
                  <a:latin typeface="Roboto Slab Bold"/>
                  <a:ea typeface="Roboto Slab Bold"/>
                  <a:cs typeface="Roboto Slab Bold"/>
                  <a:sym typeface="Roboto Slab Bold"/>
                </a:rPr>
                <a:t>DIGNITY DOMAIN</a:t>
              </a:r>
            </a:p>
          </p:txBody>
        </p:sp>
        <p:sp>
          <p:nvSpPr>
            <p:cNvPr id="4" name="TextBox 4"/>
            <p:cNvSpPr txBox="1"/>
            <p:nvPr/>
          </p:nvSpPr>
          <p:spPr>
            <a:xfrm>
              <a:off x="0" y="1797845"/>
              <a:ext cx="18478108" cy="1419225"/>
            </a:xfrm>
            <a:prstGeom prst="rect">
              <a:avLst/>
            </a:prstGeom>
          </p:spPr>
          <p:txBody>
            <a:bodyPr lIns="0" tIns="0" rIns="0" bIns="0" rtlCol="0" anchor="t">
              <a:spAutoFit/>
            </a:bodyPr>
            <a:lstStyle/>
            <a:p>
              <a:pPr marL="0" marR="0" lvl="0" indent="0" algn="l" defTabSz="914400" rtl="0" eaLnBrk="1" fontAlgn="auto" latinLnBrk="0" hangingPunct="1">
                <a:lnSpc>
                  <a:spcPts val="8399"/>
                </a:lnSpc>
                <a:spcBef>
                  <a:spcPts val="0"/>
                </a:spcBef>
                <a:spcAft>
                  <a:spcPts val="0"/>
                </a:spcAft>
                <a:buClrTx/>
                <a:buSzTx/>
                <a:buFontTx/>
                <a:buNone/>
                <a:tabLst/>
                <a:defRPr/>
              </a:pPr>
              <a:r>
                <a:rPr kumimoji="0" lang="en-US" sz="6999" b="0" i="0" u="none" strike="noStrike" kern="1200" cap="none" spc="0" normalizeH="0" baseline="0" noProof="0">
                  <a:ln>
                    <a:noFill/>
                  </a:ln>
                  <a:solidFill>
                    <a:srgbClr val="010204"/>
                  </a:solidFill>
                  <a:effectLst/>
                  <a:uLnTx/>
                  <a:uFillTx/>
                  <a:latin typeface="Roboto"/>
                  <a:ea typeface="Roboto"/>
                  <a:cs typeface="Roboto"/>
                  <a:sym typeface="Roboto"/>
                </a:rPr>
                <a:t>Scenario 3: Disrespectful Care</a:t>
              </a:r>
            </a:p>
          </p:txBody>
        </p:sp>
      </p:gr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2800015" cy="23475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47625"/>
              <a:ext cx="3963291" cy="158094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47625"/>
              <a:ext cx="5233894" cy="8142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45352" y="1473663"/>
            <a:ext cx="14997296" cy="7339673"/>
          </a:xfrm>
          <a:custGeom>
            <a:avLst/>
            <a:gdLst/>
            <a:ahLst/>
            <a:cxnLst/>
            <a:rect l="l" t="t" r="r" b="b"/>
            <a:pathLst>
              <a:path w="14997296" h="7339673">
                <a:moveTo>
                  <a:pt x="0" y="0"/>
                </a:moveTo>
                <a:lnTo>
                  <a:pt x="14997296" y="0"/>
                </a:lnTo>
                <a:lnTo>
                  <a:pt x="14997296" y="7339674"/>
                </a:lnTo>
                <a:lnTo>
                  <a:pt x="0" y="7339674"/>
                </a:lnTo>
                <a:lnTo>
                  <a:pt x="0" y="0"/>
                </a:lnTo>
                <a:close/>
              </a:path>
            </a:pathLst>
          </a:custGeom>
          <a:blipFill>
            <a:blip r:embed="rId4"/>
            <a:stretch>
              <a:fillRect l="-10970" t="-32124" r="-10970" b="-340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1645352" y="1473663"/>
            <a:ext cx="14997296" cy="8415050"/>
            <a:chOff x="0" y="0"/>
            <a:chExt cx="3949905" cy="2216310"/>
          </a:xfrm>
        </p:grpSpPr>
        <p:sp>
          <p:nvSpPr>
            <p:cNvPr id="5" name="Freeform 5"/>
            <p:cNvSpPr/>
            <p:nvPr/>
          </p:nvSpPr>
          <p:spPr>
            <a:xfrm>
              <a:off x="0" y="0"/>
              <a:ext cx="3949905" cy="2216309"/>
            </a:xfrm>
            <a:custGeom>
              <a:avLst/>
              <a:gdLst/>
              <a:ahLst/>
              <a:cxnLst/>
              <a:rect l="l" t="t" r="r" b="b"/>
              <a:pathLst>
                <a:path w="3949905" h="2216309">
                  <a:moveTo>
                    <a:pt x="0" y="0"/>
                  </a:moveTo>
                  <a:lnTo>
                    <a:pt x="3949905" y="0"/>
                  </a:lnTo>
                  <a:lnTo>
                    <a:pt x="3949905" y="2216309"/>
                  </a:lnTo>
                  <a:lnTo>
                    <a:pt x="0" y="2216309"/>
                  </a:lnTo>
                  <a:close/>
                </a:path>
              </a:pathLst>
            </a:custGeom>
            <a:solidFill>
              <a:srgbClr val="FEFAF6">
                <a:alpha val="6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66675"/>
              <a:ext cx="3949905" cy="2282985"/>
            </a:xfrm>
            <a:prstGeom prst="rect">
              <a:avLst/>
            </a:prstGeom>
          </p:spPr>
          <p:txBody>
            <a:bodyPr lIns="50800" tIns="50800" rIns="50800" bIns="50800" rtlCol="0" anchor="ct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973770" y="1747680"/>
            <a:ext cx="14340461" cy="7790816"/>
          </a:xfrm>
          <a:prstGeom prst="rect">
            <a:avLst/>
          </a:prstGeom>
        </p:spPr>
        <p:txBody>
          <a:bodyPr lIns="0" tIns="0" rIns="0" bIns="0" rtlCol="0" anchor="t">
            <a:spAutoFit/>
          </a:bodyPr>
          <a:lstStyle/>
          <a:p>
            <a:pPr marL="0" marR="0" lvl="0" indent="0" algn="l" defTabSz="914400" rtl="0" eaLnBrk="1" fontAlgn="auto" latinLnBrk="0" hangingPunct="1">
              <a:lnSpc>
                <a:spcPts val="4759"/>
              </a:lnSpc>
              <a:spcBef>
                <a:spcPts val="0"/>
              </a:spcBef>
              <a:spcAft>
                <a:spcPts val="0"/>
              </a:spcAft>
              <a:buClrTx/>
              <a:buSzTx/>
              <a:buFontTx/>
              <a:buNone/>
              <a:tabLst/>
              <a:defRPr/>
            </a:pPr>
            <a:r>
              <a:rPr kumimoji="0" lang="en-US" sz="3399" b="1" i="0" u="none" strike="noStrike" kern="1200" cap="none" spc="0" normalizeH="0" baseline="0" noProof="0">
                <a:ln>
                  <a:noFill/>
                </a:ln>
                <a:solidFill>
                  <a:srgbClr val="000000"/>
                </a:solidFill>
                <a:effectLst/>
                <a:uLnTx/>
                <a:uFillTx/>
                <a:latin typeface="Roboto Bold"/>
                <a:ea typeface="Roboto Bold"/>
                <a:cs typeface="Roboto Bold"/>
                <a:sym typeface="Roboto Bold"/>
              </a:rPr>
              <a:t>Setting:</a:t>
            </a:r>
          </a:p>
          <a:p>
            <a:pPr marL="734051" marR="0" lvl="1" indent="-367026" algn="l" defTabSz="914400" rtl="0" eaLnBrk="1" fontAlgn="auto" latinLnBrk="0" hangingPunct="1">
              <a:lnSpc>
                <a:spcPts val="4759"/>
              </a:lnSpc>
              <a:spcBef>
                <a:spcPts val="0"/>
              </a:spcBef>
              <a:spcAft>
                <a:spcPts val="0"/>
              </a:spcAft>
              <a:buClrTx/>
              <a:buSzTx/>
              <a:buFont typeface="Arial"/>
              <a:buChar char="•"/>
              <a:tabLst/>
              <a:defRPr/>
            </a:pPr>
            <a:r>
              <a:rPr kumimoji="0" lang="en-US" sz="3399" b="0" i="0" u="none" strike="noStrike" kern="1200" cap="none" spc="0" normalizeH="0" baseline="0" noProof="0">
                <a:ln>
                  <a:noFill/>
                </a:ln>
                <a:solidFill>
                  <a:srgbClr val="000000"/>
                </a:solidFill>
                <a:effectLst/>
                <a:uLnTx/>
                <a:uFillTx/>
                <a:latin typeface="Roboto"/>
                <a:ea typeface="Roboto"/>
                <a:cs typeface="Roboto"/>
                <a:sym typeface="Roboto"/>
              </a:rPr>
              <a:t>Same triage room. Sherice is lying on the bed in pain. The nurse has already asked some questions with the interpreter. The provider arrives.</a:t>
            </a:r>
          </a:p>
          <a:p>
            <a:pPr marL="0" marR="0" lvl="0" indent="0" algn="l" defTabSz="914400" rtl="0" eaLnBrk="1" fontAlgn="auto" latinLnBrk="0" hangingPunct="1">
              <a:lnSpc>
                <a:spcPts val="4759"/>
              </a:lnSpc>
              <a:spcBef>
                <a:spcPts val="0"/>
              </a:spcBef>
              <a:spcAft>
                <a:spcPts val="0"/>
              </a:spcAft>
              <a:buClrTx/>
              <a:buSzTx/>
              <a:buFontTx/>
              <a:buNone/>
              <a:tabLst/>
              <a:defRPr/>
            </a:pPr>
            <a:endParaRPr kumimoji="0" lang="en-US" sz="3399"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ts val="4759"/>
              </a:lnSpc>
              <a:spcBef>
                <a:spcPts val="0"/>
              </a:spcBef>
              <a:spcAft>
                <a:spcPts val="0"/>
              </a:spcAft>
              <a:buClrTx/>
              <a:buSzTx/>
              <a:buFontTx/>
              <a:buNone/>
              <a:tabLst/>
              <a:defRPr/>
            </a:pPr>
            <a:r>
              <a:rPr kumimoji="0" lang="en-US" sz="3399" b="1" i="0" u="none" strike="noStrike" kern="1200" cap="none" spc="0" normalizeH="0" baseline="0" noProof="0">
                <a:ln>
                  <a:noFill/>
                </a:ln>
                <a:solidFill>
                  <a:srgbClr val="000000"/>
                </a:solidFill>
                <a:effectLst/>
                <a:uLnTx/>
                <a:uFillTx/>
                <a:latin typeface="Roboto Bold"/>
                <a:ea typeface="Roboto Bold"/>
                <a:cs typeface="Roboto Bold"/>
                <a:sym typeface="Roboto Bold"/>
              </a:rPr>
              <a:t>Characters:</a:t>
            </a:r>
          </a:p>
          <a:p>
            <a:pPr marL="734051" marR="0" lvl="1" indent="-367026" algn="l" defTabSz="914400" rtl="0" eaLnBrk="1" fontAlgn="auto" latinLnBrk="0" hangingPunct="1">
              <a:lnSpc>
                <a:spcPts val="4759"/>
              </a:lnSpc>
              <a:spcBef>
                <a:spcPts val="0"/>
              </a:spcBef>
              <a:spcAft>
                <a:spcPts val="0"/>
              </a:spcAft>
              <a:buClrTx/>
              <a:buSzTx/>
              <a:buFont typeface="Arial"/>
              <a:buChar char="•"/>
              <a:tabLst/>
              <a:defRPr/>
            </a:pPr>
            <a:r>
              <a:rPr kumimoji="0" lang="en-US" sz="3399" b="1" i="0" u="none" strike="noStrike" kern="1200" cap="none" spc="0" normalizeH="0" baseline="0" noProof="0">
                <a:ln>
                  <a:noFill/>
                </a:ln>
                <a:solidFill>
                  <a:srgbClr val="000000"/>
                </a:solidFill>
                <a:effectLst/>
                <a:uLnTx/>
                <a:uFillTx/>
                <a:latin typeface="Roboto Bold"/>
                <a:ea typeface="Roboto Bold"/>
                <a:cs typeface="Roboto Bold"/>
                <a:sym typeface="Roboto Bold"/>
              </a:rPr>
              <a:t>Patient</a:t>
            </a:r>
            <a:r>
              <a:rPr kumimoji="0" lang="en-US" sz="3399" b="0" i="0" u="none" strike="noStrike" kern="1200" cap="none" spc="0" normalizeH="0" baseline="0" noProof="0">
                <a:ln>
                  <a:noFill/>
                </a:ln>
                <a:solidFill>
                  <a:srgbClr val="000000"/>
                </a:solidFill>
                <a:effectLst/>
                <a:uLnTx/>
                <a:uFillTx/>
                <a:latin typeface="Roboto"/>
                <a:ea typeface="Roboto"/>
                <a:cs typeface="Roboto"/>
                <a:sym typeface="Roboto"/>
              </a:rPr>
              <a:t>:</a:t>
            </a:r>
            <a:r>
              <a:rPr kumimoji="0" lang="en-US" sz="3399" b="1" i="0" u="none" strike="noStrike" kern="1200" cap="none" spc="0" normalizeH="0" baseline="0" noProof="0">
                <a:ln>
                  <a:noFill/>
                </a:ln>
                <a:solidFill>
                  <a:srgbClr val="000000"/>
                </a:solidFill>
                <a:effectLst/>
                <a:uLnTx/>
                <a:uFillTx/>
                <a:latin typeface="Roboto Bold"/>
                <a:ea typeface="Roboto Bold"/>
                <a:cs typeface="Roboto Bold"/>
                <a:sym typeface="Roboto Bold"/>
              </a:rPr>
              <a:t> </a:t>
            </a:r>
            <a:r>
              <a:rPr kumimoji="0" lang="en-US" sz="3399" b="0" i="0" u="none" strike="noStrike" kern="1200" cap="none" spc="0" normalizeH="0" baseline="0" noProof="0">
                <a:ln>
                  <a:noFill/>
                </a:ln>
                <a:solidFill>
                  <a:srgbClr val="000000"/>
                </a:solidFill>
                <a:effectLst/>
                <a:uLnTx/>
                <a:uFillTx/>
                <a:latin typeface="Roboto"/>
                <a:ea typeface="Roboto"/>
                <a:cs typeface="Roboto"/>
                <a:sym typeface="Roboto"/>
              </a:rPr>
              <a:t>29-year-old Black, Spanish-speaking woman named Sherice from the Dominican Republic, has Medicaid coverage for her health care.</a:t>
            </a:r>
          </a:p>
          <a:p>
            <a:pPr marL="734051" marR="0" lvl="1" indent="-367026" algn="l" defTabSz="914400" rtl="0" eaLnBrk="1" fontAlgn="auto" latinLnBrk="0" hangingPunct="1">
              <a:lnSpc>
                <a:spcPts val="4759"/>
              </a:lnSpc>
              <a:spcBef>
                <a:spcPts val="0"/>
              </a:spcBef>
              <a:spcAft>
                <a:spcPts val="0"/>
              </a:spcAft>
              <a:buClrTx/>
              <a:buSzTx/>
              <a:buFont typeface="Arial"/>
              <a:buChar char="•"/>
              <a:tabLst/>
              <a:defRPr/>
            </a:pPr>
            <a:r>
              <a:rPr kumimoji="0" lang="en-US" sz="3399" b="1" i="0" u="none" strike="noStrike" kern="1200" cap="none" spc="0" normalizeH="0" baseline="0" noProof="0">
                <a:ln>
                  <a:noFill/>
                </a:ln>
                <a:solidFill>
                  <a:srgbClr val="000000"/>
                </a:solidFill>
                <a:effectLst/>
                <a:uLnTx/>
                <a:uFillTx/>
                <a:latin typeface="Roboto Bold"/>
                <a:ea typeface="Roboto Bold"/>
                <a:cs typeface="Roboto Bold"/>
                <a:sym typeface="Roboto Bold"/>
              </a:rPr>
              <a:t>Support Person</a:t>
            </a:r>
            <a:r>
              <a:rPr kumimoji="0" lang="en-US" sz="3399" b="0" i="0" u="none" strike="noStrike" kern="1200" cap="none" spc="0" normalizeH="0" baseline="0" noProof="0">
                <a:ln>
                  <a:noFill/>
                </a:ln>
                <a:solidFill>
                  <a:srgbClr val="000000"/>
                </a:solidFill>
                <a:effectLst/>
                <a:uLnTx/>
                <a:uFillTx/>
                <a:latin typeface="Roboto"/>
                <a:ea typeface="Roboto"/>
                <a:cs typeface="Roboto"/>
                <a:sym typeface="Roboto"/>
              </a:rPr>
              <a:t>:</a:t>
            </a:r>
            <a:r>
              <a:rPr kumimoji="0" lang="en-US" sz="3399" b="1" i="0" u="none" strike="noStrike" kern="1200" cap="none" spc="0" normalizeH="0" baseline="0" noProof="0">
                <a:ln>
                  <a:noFill/>
                </a:ln>
                <a:solidFill>
                  <a:srgbClr val="000000"/>
                </a:solidFill>
                <a:effectLst/>
                <a:uLnTx/>
                <a:uFillTx/>
                <a:latin typeface="Roboto Bold"/>
                <a:ea typeface="Roboto Bold"/>
                <a:cs typeface="Roboto Bold"/>
                <a:sym typeface="Roboto Bold"/>
              </a:rPr>
              <a:t> </a:t>
            </a:r>
            <a:r>
              <a:rPr kumimoji="0" lang="en-US" sz="3399" b="0" i="0" u="none" strike="noStrike" kern="1200" cap="none" spc="0" normalizeH="0" baseline="0" noProof="0">
                <a:ln>
                  <a:noFill/>
                </a:ln>
                <a:solidFill>
                  <a:srgbClr val="000000"/>
                </a:solidFill>
                <a:effectLst/>
                <a:uLnTx/>
                <a:uFillTx/>
                <a:latin typeface="Roboto"/>
                <a:ea typeface="Roboto"/>
                <a:cs typeface="Roboto"/>
                <a:sym typeface="Roboto"/>
              </a:rPr>
              <a:t>Her cousin, who is also Spanish-speaking and who speaks limited English.</a:t>
            </a:r>
          </a:p>
          <a:p>
            <a:pPr marL="734051" marR="0" lvl="1" indent="-367026" algn="l" defTabSz="914400" rtl="0" eaLnBrk="1" fontAlgn="auto" latinLnBrk="0" hangingPunct="1">
              <a:lnSpc>
                <a:spcPts val="4759"/>
              </a:lnSpc>
              <a:spcBef>
                <a:spcPts val="0"/>
              </a:spcBef>
              <a:spcAft>
                <a:spcPts val="0"/>
              </a:spcAft>
              <a:buClrTx/>
              <a:buSzTx/>
              <a:buFont typeface="Arial"/>
              <a:buChar char="•"/>
              <a:tabLst/>
              <a:defRPr/>
            </a:pPr>
            <a:r>
              <a:rPr kumimoji="0" lang="en-US" sz="3399" b="1" i="0" u="none" strike="noStrike" kern="1200" cap="none" spc="0" normalizeH="0" baseline="0" noProof="0">
                <a:ln>
                  <a:noFill/>
                </a:ln>
                <a:solidFill>
                  <a:srgbClr val="000000"/>
                </a:solidFill>
                <a:effectLst/>
                <a:uLnTx/>
                <a:uFillTx/>
                <a:latin typeface="Roboto Bold"/>
                <a:ea typeface="Roboto Bold"/>
                <a:cs typeface="Roboto Bold"/>
                <a:sym typeface="Roboto Bold"/>
              </a:rPr>
              <a:t>Obstetrician</a:t>
            </a:r>
            <a:r>
              <a:rPr kumimoji="0" lang="en-US" sz="3399" b="0" i="0" u="none" strike="noStrike" kern="1200" cap="none" spc="0" normalizeH="0" baseline="0" noProof="0">
                <a:ln>
                  <a:noFill/>
                </a:ln>
                <a:solidFill>
                  <a:srgbClr val="000000"/>
                </a:solidFill>
                <a:effectLst/>
                <a:uLnTx/>
                <a:uFillTx/>
                <a:latin typeface="Roboto"/>
                <a:ea typeface="Roboto"/>
                <a:cs typeface="Roboto"/>
                <a:sym typeface="Roboto"/>
              </a:rPr>
              <a:t>: English-speaking, does not speak Spanish.</a:t>
            </a:r>
          </a:p>
          <a:p>
            <a:pPr marL="734051" marR="0" lvl="1" indent="-367026" algn="l" defTabSz="914400" rtl="0" eaLnBrk="1" fontAlgn="auto" latinLnBrk="0" hangingPunct="1">
              <a:lnSpc>
                <a:spcPts val="4759"/>
              </a:lnSpc>
              <a:spcBef>
                <a:spcPct val="0"/>
              </a:spcBef>
              <a:spcAft>
                <a:spcPts val="0"/>
              </a:spcAft>
              <a:buClrTx/>
              <a:buSzTx/>
              <a:buFont typeface="Arial"/>
              <a:buChar char="•"/>
              <a:tabLst/>
              <a:defRPr/>
            </a:pPr>
            <a:r>
              <a:rPr kumimoji="0" lang="en-US" sz="3399" b="1" i="0" u="none" strike="noStrike" kern="1200" cap="none" spc="0" normalizeH="0" baseline="0" noProof="0">
                <a:ln>
                  <a:noFill/>
                </a:ln>
                <a:solidFill>
                  <a:srgbClr val="000000"/>
                </a:solidFill>
                <a:effectLst/>
                <a:uLnTx/>
                <a:uFillTx/>
                <a:latin typeface="Roboto Bold"/>
                <a:ea typeface="Roboto Bold"/>
                <a:cs typeface="Roboto Bold"/>
                <a:sym typeface="Roboto Bold"/>
              </a:rPr>
              <a:t>Interpreter</a:t>
            </a:r>
            <a:r>
              <a:rPr kumimoji="0" lang="en-US" sz="3399" b="0" i="0" u="none" strike="noStrike" kern="1200" cap="none" spc="0" normalizeH="0" baseline="0" noProof="0">
                <a:ln>
                  <a:noFill/>
                </a:ln>
                <a:solidFill>
                  <a:srgbClr val="000000"/>
                </a:solidFill>
                <a:effectLst/>
                <a:uLnTx/>
                <a:uFillTx/>
                <a:latin typeface="Roboto"/>
                <a:ea typeface="Roboto"/>
                <a:cs typeface="Roboto"/>
                <a:sym typeface="Roboto"/>
              </a:rPr>
              <a:t>: Spanish and English-speaking. Accessed through video.</a:t>
            </a:r>
          </a:p>
        </p:txBody>
      </p:sp>
      <p:grpSp>
        <p:nvGrpSpPr>
          <p:cNvPr id="8" name="Group 8"/>
          <p:cNvGrpSpPr/>
          <p:nvPr/>
        </p:nvGrpSpPr>
        <p:grpSpPr>
          <a:xfrm>
            <a:off x="0" y="124308"/>
            <a:ext cx="5408497" cy="1150567"/>
            <a:chOff x="0" y="-23813"/>
            <a:chExt cx="1561771" cy="332241"/>
          </a:xfrm>
        </p:grpSpPr>
        <p:sp>
          <p:nvSpPr>
            <p:cNvPr id="9" name="Freeform 9"/>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23813"/>
              <a:ext cx="1561771" cy="332241"/>
            </a:xfrm>
            <a:prstGeom prst="rect">
              <a:avLst/>
            </a:prstGeom>
          </p:spPr>
          <p:txBody>
            <a:bodyPr lIns="254000" tIns="254000" rIns="254000" bIns="254000" rtlCol="0" anchor="ctr"/>
            <a:lstStyle/>
            <a:p>
              <a:pPr marL="0" marR="0" lvl="0" indent="0" algn="ctr" defTabSz="914400" rtl="0" eaLnBrk="1" fontAlgn="auto" latinLnBrk="0" hangingPunct="1">
                <a:lnSpc>
                  <a:spcPts val="3424"/>
                </a:lnSpc>
                <a:spcBef>
                  <a:spcPts val="0"/>
                </a:spcBef>
                <a:spcAft>
                  <a:spcPts val="0"/>
                </a:spcAft>
                <a:buClrTx/>
                <a:buSzTx/>
                <a:buFontTx/>
                <a:buNone/>
                <a:tabLst/>
                <a:defRPr/>
              </a:pPr>
              <a:r>
                <a:rPr kumimoji="0" lang="en-US" sz="2499" b="1" i="0" u="none" strike="noStrike" kern="1200" cap="none" spc="-49" normalizeH="0" baseline="0" noProof="0">
                  <a:ln>
                    <a:noFill/>
                  </a:ln>
                  <a:solidFill>
                    <a:srgbClr val="010204"/>
                  </a:solidFill>
                  <a:effectLst/>
                  <a:uLnTx/>
                  <a:uFillTx/>
                  <a:latin typeface="Roboto Bold"/>
                  <a:ea typeface="Roboto Bold"/>
                  <a:cs typeface="Roboto Bold"/>
                  <a:sym typeface="Roboto Bold"/>
                </a:rPr>
                <a:t>DIGNITY: DISRESPECT</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154792" y="3898358"/>
            <a:ext cx="9582963" cy="6388642"/>
            <a:chOff x="0" y="0"/>
            <a:chExt cx="12777284" cy="8518190"/>
          </a:xfrm>
        </p:grpSpPr>
        <p:sp>
          <p:nvSpPr>
            <p:cNvPr id="4" name="Freeform 4"/>
            <p:cNvSpPr/>
            <p:nvPr/>
          </p:nvSpPr>
          <p:spPr>
            <a:xfrm>
              <a:off x="0" y="0"/>
              <a:ext cx="12777284" cy="8518190"/>
            </a:xfrm>
            <a:custGeom>
              <a:avLst/>
              <a:gdLst/>
              <a:ahLst/>
              <a:cxnLst/>
              <a:rect l="l" t="t" r="r" b="b"/>
              <a:pathLst>
                <a:path w="12777284" h="8518190">
                  <a:moveTo>
                    <a:pt x="0" y="0"/>
                  </a:moveTo>
                  <a:lnTo>
                    <a:pt x="12777284" y="0"/>
                  </a:lnTo>
                  <a:lnTo>
                    <a:pt x="12777284" y="8518190"/>
                  </a:lnTo>
                  <a:lnTo>
                    <a:pt x="0" y="851819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5859931" y="6967432"/>
              <a:ext cx="1954786" cy="1088971"/>
              <a:chOff x="-6120" y="-35389"/>
              <a:chExt cx="386131" cy="215105"/>
            </a:xfrm>
          </p:grpSpPr>
          <p:sp>
            <p:nvSpPr>
              <p:cNvPr id="6" name="Freeform 6"/>
              <p:cNvSpPr/>
              <p:nvPr/>
            </p:nvSpPr>
            <p:spPr>
              <a:xfrm>
                <a:off x="0" y="0"/>
                <a:ext cx="380011" cy="167480"/>
              </a:xfrm>
              <a:custGeom>
                <a:avLst/>
                <a:gdLst/>
                <a:ahLst/>
                <a:cxnLst/>
                <a:rect l="l" t="t" r="r" b="b"/>
                <a:pathLst>
                  <a:path w="380011" h="167480">
                    <a:moveTo>
                      <a:pt x="83740" y="0"/>
                    </a:moveTo>
                    <a:lnTo>
                      <a:pt x="296271" y="0"/>
                    </a:lnTo>
                    <a:cubicBezTo>
                      <a:pt x="342519" y="0"/>
                      <a:pt x="380011" y="37492"/>
                      <a:pt x="380011" y="83740"/>
                    </a:cubicBezTo>
                    <a:lnTo>
                      <a:pt x="380011" y="83740"/>
                    </a:lnTo>
                    <a:cubicBezTo>
                      <a:pt x="380011" y="129988"/>
                      <a:pt x="342519" y="167480"/>
                      <a:pt x="296271"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B8F2E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6120" y="-35389"/>
                <a:ext cx="380011" cy="2151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r>
                  <a:rPr kumimoji="0" lang="en-US" sz="1899" b="0" i="0" u="none" strike="noStrike" kern="1200" cap="none" spc="0" normalizeH="0" baseline="0" noProof="0">
                    <a:ln>
                      <a:noFill/>
                    </a:ln>
                    <a:solidFill>
                      <a:srgbClr val="000000"/>
                    </a:solidFill>
                    <a:effectLst/>
                    <a:uLnTx/>
                    <a:uFillTx/>
                    <a:latin typeface="Roboto"/>
                    <a:ea typeface="Roboto"/>
                    <a:cs typeface="Roboto"/>
                    <a:sym typeface="Roboto"/>
                  </a:rPr>
                  <a:t>Patient</a:t>
                </a:r>
              </a:p>
            </p:txBody>
          </p:sp>
        </p:grpSp>
      </p:grpSp>
      <p:grpSp>
        <p:nvGrpSpPr>
          <p:cNvPr id="8" name="Group 8"/>
          <p:cNvGrpSpPr/>
          <p:nvPr/>
        </p:nvGrpSpPr>
        <p:grpSpPr>
          <a:xfrm>
            <a:off x="3969201" y="3100541"/>
            <a:ext cx="6805406" cy="7186459"/>
            <a:chOff x="0" y="0"/>
            <a:chExt cx="9073874" cy="9581946"/>
          </a:xfrm>
        </p:grpSpPr>
        <p:sp>
          <p:nvSpPr>
            <p:cNvPr id="9" name="Freeform 9"/>
            <p:cNvSpPr/>
            <p:nvPr/>
          </p:nvSpPr>
          <p:spPr>
            <a:xfrm>
              <a:off x="0" y="0"/>
              <a:ext cx="9073874" cy="9581946"/>
            </a:xfrm>
            <a:custGeom>
              <a:avLst/>
              <a:gdLst/>
              <a:ahLst/>
              <a:cxnLst/>
              <a:rect l="l" t="t" r="r" b="b"/>
              <a:pathLst>
                <a:path w="9073874" h="9581946">
                  <a:moveTo>
                    <a:pt x="0" y="0"/>
                  </a:moveTo>
                  <a:lnTo>
                    <a:pt x="9073874" y="0"/>
                  </a:lnTo>
                  <a:lnTo>
                    <a:pt x="9073874" y="9581946"/>
                  </a:lnTo>
                  <a:lnTo>
                    <a:pt x="0" y="9581946"/>
                  </a:lnTo>
                  <a:lnTo>
                    <a:pt x="0" y="0"/>
                  </a:lnTo>
                  <a:close/>
                </a:path>
              </a:pathLst>
            </a:custGeom>
            <a:blipFill>
              <a:blip r:embed="rId5"/>
              <a:stretch>
                <a:fillRect l="-583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1163650" y="8149626"/>
              <a:ext cx="2804115" cy="1088971"/>
              <a:chOff x="0" y="-35985"/>
              <a:chExt cx="553899" cy="215105"/>
            </a:xfrm>
          </p:grpSpPr>
          <p:sp>
            <p:nvSpPr>
              <p:cNvPr id="11" name="Freeform 11"/>
              <p:cNvSpPr/>
              <p:nvPr/>
            </p:nvSpPr>
            <p:spPr>
              <a:xfrm>
                <a:off x="0" y="0"/>
                <a:ext cx="553899" cy="167480"/>
              </a:xfrm>
              <a:custGeom>
                <a:avLst/>
                <a:gdLst/>
                <a:ahLst/>
                <a:cxnLst/>
                <a:rect l="l" t="t" r="r" b="b"/>
                <a:pathLst>
                  <a:path w="553899" h="167480">
                    <a:moveTo>
                      <a:pt x="83740" y="0"/>
                    </a:moveTo>
                    <a:lnTo>
                      <a:pt x="470159" y="0"/>
                    </a:lnTo>
                    <a:cubicBezTo>
                      <a:pt x="516408" y="0"/>
                      <a:pt x="553899" y="37492"/>
                      <a:pt x="553899" y="83740"/>
                    </a:cubicBezTo>
                    <a:lnTo>
                      <a:pt x="553899" y="83740"/>
                    </a:lnTo>
                    <a:cubicBezTo>
                      <a:pt x="553899" y="129988"/>
                      <a:pt x="516408" y="167480"/>
                      <a:pt x="470159"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F8A69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5985"/>
                <a:ext cx="553899" cy="2151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r>
                  <a:rPr kumimoji="0" lang="en-US" sz="1899"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Tahoma"/>
                  </a:rPr>
                  <a:t>Support Person</a:t>
                </a:r>
              </a:p>
            </p:txBody>
          </p:sp>
        </p:grpSp>
      </p:grpSp>
      <p:grpSp>
        <p:nvGrpSpPr>
          <p:cNvPr id="13" name="Group 13"/>
          <p:cNvGrpSpPr/>
          <p:nvPr/>
        </p:nvGrpSpPr>
        <p:grpSpPr>
          <a:xfrm>
            <a:off x="11543670" y="2340399"/>
            <a:ext cx="6896338" cy="10344507"/>
            <a:chOff x="0" y="0"/>
            <a:chExt cx="9195117" cy="13792676"/>
          </a:xfrm>
        </p:grpSpPr>
        <p:sp>
          <p:nvSpPr>
            <p:cNvPr id="14" name="Freeform 14"/>
            <p:cNvSpPr/>
            <p:nvPr/>
          </p:nvSpPr>
          <p:spPr>
            <a:xfrm>
              <a:off x="0" y="0"/>
              <a:ext cx="9195117" cy="13792676"/>
            </a:xfrm>
            <a:custGeom>
              <a:avLst/>
              <a:gdLst/>
              <a:ahLst/>
              <a:cxnLst/>
              <a:rect l="l" t="t" r="r" b="b"/>
              <a:pathLst>
                <a:path w="9195117" h="13792676">
                  <a:moveTo>
                    <a:pt x="0" y="0"/>
                  </a:moveTo>
                  <a:lnTo>
                    <a:pt x="9195117" y="0"/>
                  </a:lnTo>
                  <a:lnTo>
                    <a:pt x="9195117" y="13792676"/>
                  </a:lnTo>
                  <a:lnTo>
                    <a:pt x="0" y="1379267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1506039" y="9037435"/>
              <a:ext cx="2658917" cy="1088971"/>
              <a:chOff x="0" y="-36826"/>
              <a:chExt cx="525218" cy="215105"/>
            </a:xfrm>
          </p:grpSpPr>
          <p:sp>
            <p:nvSpPr>
              <p:cNvPr id="16" name="Freeform 16"/>
              <p:cNvSpPr/>
              <p:nvPr/>
            </p:nvSpPr>
            <p:spPr>
              <a:xfrm>
                <a:off x="0" y="0"/>
                <a:ext cx="525218" cy="167480"/>
              </a:xfrm>
              <a:custGeom>
                <a:avLst/>
                <a:gdLst/>
                <a:ahLst/>
                <a:cxnLst/>
                <a:rect l="l" t="t" r="r" b="b"/>
                <a:pathLst>
                  <a:path w="525218" h="167480">
                    <a:moveTo>
                      <a:pt x="83740" y="0"/>
                    </a:moveTo>
                    <a:lnTo>
                      <a:pt x="441478" y="0"/>
                    </a:lnTo>
                    <a:cubicBezTo>
                      <a:pt x="487726" y="0"/>
                      <a:pt x="525218" y="37492"/>
                      <a:pt x="525218" y="83740"/>
                    </a:cubicBezTo>
                    <a:lnTo>
                      <a:pt x="525218" y="83740"/>
                    </a:lnTo>
                    <a:cubicBezTo>
                      <a:pt x="525218" y="129988"/>
                      <a:pt x="487726" y="167480"/>
                      <a:pt x="441478"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36826"/>
                <a:ext cx="525218" cy="2151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r>
                  <a:rPr kumimoji="0" lang="en-US" sz="1899"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Tahoma"/>
                  </a:rPr>
                  <a:t>Physician</a:t>
                </a:r>
              </a:p>
            </p:txBody>
          </p:sp>
        </p:grpSp>
      </p:grpSp>
      <p:grpSp>
        <p:nvGrpSpPr>
          <p:cNvPr id="18" name="Group 18"/>
          <p:cNvGrpSpPr/>
          <p:nvPr/>
        </p:nvGrpSpPr>
        <p:grpSpPr>
          <a:xfrm>
            <a:off x="10383008" y="1673845"/>
            <a:ext cx="4230504" cy="1829375"/>
            <a:chOff x="0" y="-144661"/>
            <a:chExt cx="5640672" cy="2439166"/>
          </a:xfrm>
        </p:grpSpPr>
        <p:sp>
          <p:nvSpPr>
            <p:cNvPr id="19" name="AutoShape 19"/>
            <p:cNvSpPr/>
            <p:nvPr/>
          </p:nvSpPr>
          <p:spPr>
            <a:xfrm>
              <a:off x="3652302" y="1620590"/>
              <a:ext cx="930336" cy="673915"/>
            </a:xfrm>
            <a:prstGeom prst="line">
              <a:avLst/>
            </a:prstGeom>
            <a:ln w="76200" cap="rnd">
              <a:solidFill>
                <a:srgbClr val="5E647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20"/>
            <p:cNvGrpSpPr/>
            <p:nvPr/>
          </p:nvGrpSpPr>
          <p:grpSpPr>
            <a:xfrm>
              <a:off x="0" y="-144661"/>
              <a:ext cx="5640672" cy="1997939"/>
              <a:chOff x="0" y="-28575"/>
              <a:chExt cx="1114207" cy="394655"/>
            </a:xfrm>
          </p:grpSpPr>
          <p:sp>
            <p:nvSpPr>
              <p:cNvPr id="21" name="Freeform 21"/>
              <p:cNvSpPr/>
              <p:nvPr/>
            </p:nvSpPr>
            <p:spPr>
              <a:xfrm>
                <a:off x="0" y="0"/>
                <a:ext cx="1114207" cy="337505"/>
              </a:xfrm>
              <a:custGeom>
                <a:avLst/>
                <a:gdLst/>
                <a:ahLst/>
                <a:cxnLst/>
                <a:rect l="l" t="t" r="r" b="b"/>
                <a:pathLst>
                  <a:path w="1114207" h="337505">
                    <a:moveTo>
                      <a:pt x="93331" y="0"/>
                    </a:moveTo>
                    <a:lnTo>
                      <a:pt x="1020876" y="0"/>
                    </a:lnTo>
                    <a:cubicBezTo>
                      <a:pt x="1072421" y="0"/>
                      <a:pt x="1114207" y="41786"/>
                      <a:pt x="1114207" y="93331"/>
                    </a:cubicBezTo>
                    <a:lnTo>
                      <a:pt x="1114207" y="244173"/>
                    </a:lnTo>
                    <a:cubicBezTo>
                      <a:pt x="1114207" y="268926"/>
                      <a:pt x="1104374" y="292666"/>
                      <a:pt x="1086871" y="310168"/>
                    </a:cubicBezTo>
                    <a:cubicBezTo>
                      <a:pt x="1069368" y="327671"/>
                      <a:pt x="1045629" y="337505"/>
                      <a:pt x="1020876" y="337505"/>
                    </a:cubicBezTo>
                    <a:lnTo>
                      <a:pt x="93331" y="337505"/>
                    </a:lnTo>
                    <a:cubicBezTo>
                      <a:pt x="68578" y="337505"/>
                      <a:pt x="44839" y="327671"/>
                      <a:pt x="27336" y="310168"/>
                    </a:cubicBezTo>
                    <a:cubicBezTo>
                      <a:pt x="9833" y="292666"/>
                      <a:pt x="0" y="268926"/>
                      <a:pt x="0" y="244173"/>
                    </a:cubicBezTo>
                    <a:lnTo>
                      <a:pt x="0" y="93331"/>
                    </a:lnTo>
                    <a:cubicBezTo>
                      <a:pt x="0" y="68578"/>
                      <a:pt x="9833" y="44839"/>
                      <a:pt x="27336" y="27336"/>
                    </a:cubicBezTo>
                    <a:cubicBezTo>
                      <a:pt x="44839" y="9833"/>
                      <a:pt x="68578" y="0"/>
                      <a:pt x="93331" y="0"/>
                    </a:cubicBezTo>
                    <a:close/>
                  </a:path>
                </a:pathLst>
              </a:custGeom>
              <a:solidFill>
                <a:srgbClr val="FEFAF6"/>
              </a:solidFill>
              <a:ln w="66675"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28575"/>
                <a:ext cx="1114207" cy="394655"/>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Okay. Let’s see what’s going on.</a:t>
                </a:r>
              </a:p>
            </p:txBody>
          </p:sp>
        </p:grpSp>
      </p:grpSp>
      <p:grpSp>
        <p:nvGrpSpPr>
          <p:cNvPr id="23" name="Group 23"/>
          <p:cNvGrpSpPr/>
          <p:nvPr/>
        </p:nvGrpSpPr>
        <p:grpSpPr>
          <a:xfrm>
            <a:off x="9144000" y="3526361"/>
            <a:ext cx="4207884" cy="4468032"/>
            <a:chOff x="0" y="0"/>
            <a:chExt cx="5610512" cy="5957376"/>
          </a:xfrm>
        </p:grpSpPr>
        <p:grpSp>
          <p:nvGrpSpPr>
            <p:cNvPr id="24" name="Group 24"/>
            <p:cNvGrpSpPr/>
            <p:nvPr/>
          </p:nvGrpSpPr>
          <p:grpSpPr>
            <a:xfrm>
              <a:off x="0" y="0"/>
              <a:ext cx="5610512" cy="5621733"/>
              <a:chOff x="0" y="0"/>
              <a:chExt cx="6350000" cy="6362700"/>
            </a:xfrm>
          </p:grpSpPr>
          <p:sp>
            <p:nvSpPr>
              <p:cNvPr id="25" name="Freeform 25"/>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p:cNvGrpSpPr/>
            <p:nvPr/>
          </p:nvGrpSpPr>
          <p:grpSpPr>
            <a:xfrm>
              <a:off x="1120839" y="4815720"/>
              <a:ext cx="3368834" cy="1141656"/>
              <a:chOff x="0" y="-32688"/>
              <a:chExt cx="828022" cy="280606"/>
            </a:xfrm>
          </p:grpSpPr>
          <p:sp>
            <p:nvSpPr>
              <p:cNvPr id="27" name="Freeform 27"/>
              <p:cNvSpPr/>
              <p:nvPr/>
            </p:nvSpPr>
            <p:spPr>
              <a:xfrm>
                <a:off x="0" y="0"/>
                <a:ext cx="828022" cy="223456"/>
              </a:xfrm>
              <a:custGeom>
                <a:avLst/>
                <a:gdLst/>
                <a:ahLst/>
                <a:cxnLst/>
                <a:rect l="l" t="t" r="r" b="b"/>
                <a:pathLst>
                  <a:path w="828022" h="223456">
                    <a:moveTo>
                      <a:pt x="111728" y="0"/>
                    </a:moveTo>
                    <a:lnTo>
                      <a:pt x="716294" y="0"/>
                    </a:lnTo>
                    <a:cubicBezTo>
                      <a:pt x="778000" y="0"/>
                      <a:pt x="828022" y="50022"/>
                      <a:pt x="828022" y="111728"/>
                    </a:cubicBezTo>
                    <a:lnTo>
                      <a:pt x="828022" y="111728"/>
                    </a:lnTo>
                    <a:cubicBezTo>
                      <a:pt x="828022" y="141360"/>
                      <a:pt x="816251" y="169779"/>
                      <a:pt x="795298" y="190732"/>
                    </a:cubicBezTo>
                    <a:cubicBezTo>
                      <a:pt x="774345" y="211685"/>
                      <a:pt x="745926" y="223456"/>
                      <a:pt x="716294" y="223456"/>
                    </a:cubicBezTo>
                    <a:lnTo>
                      <a:pt x="111728" y="223456"/>
                    </a:lnTo>
                    <a:cubicBezTo>
                      <a:pt x="50022" y="223456"/>
                      <a:pt x="0" y="173434"/>
                      <a:pt x="0" y="111728"/>
                    </a:cubicBezTo>
                    <a:lnTo>
                      <a:pt x="0" y="111728"/>
                    </a:lnTo>
                    <a:cubicBezTo>
                      <a:pt x="0" y="50022"/>
                      <a:pt x="50022" y="0"/>
                      <a:pt x="111728" y="0"/>
                    </a:cubicBezTo>
                    <a:close/>
                  </a:path>
                </a:pathLst>
              </a:custGeom>
              <a:solidFill>
                <a:srgbClr val="FEFAF6"/>
              </a:solidFill>
              <a:ln w="66675" cap="rnd">
                <a:solidFill>
                  <a:srgbClr val="FAF3DD"/>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0" y="-32688"/>
                <a:ext cx="828022" cy="280606"/>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Video Interpreter</a:t>
                </a:r>
              </a:p>
            </p:txBody>
          </p:sp>
        </p:grpSp>
      </p:grpSp>
      <p:grpSp>
        <p:nvGrpSpPr>
          <p:cNvPr id="32" name="Group 32"/>
          <p:cNvGrpSpPr/>
          <p:nvPr/>
        </p:nvGrpSpPr>
        <p:grpSpPr>
          <a:xfrm>
            <a:off x="0" y="124308"/>
            <a:ext cx="5408497" cy="1150567"/>
            <a:chOff x="0" y="-23813"/>
            <a:chExt cx="1561771" cy="332241"/>
          </a:xfrm>
        </p:grpSpPr>
        <p:sp>
          <p:nvSpPr>
            <p:cNvPr id="33" name="Freeform 33"/>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p:cNvSpPr txBox="1"/>
            <p:nvPr/>
          </p:nvSpPr>
          <p:spPr>
            <a:xfrm>
              <a:off x="0" y="-23813"/>
              <a:ext cx="1561771" cy="332241"/>
            </a:xfrm>
            <a:prstGeom prst="rect">
              <a:avLst/>
            </a:prstGeom>
          </p:spPr>
          <p:txBody>
            <a:bodyPr lIns="254000" tIns="254000" rIns="254000" bIns="254000" rtlCol="0" anchor="ctr"/>
            <a:lstStyle/>
            <a:p>
              <a:pPr marL="0" marR="0" lvl="0" indent="0" algn="ctr" defTabSz="914400" rtl="0" eaLnBrk="1" fontAlgn="auto" latinLnBrk="0" hangingPunct="1">
                <a:lnSpc>
                  <a:spcPts val="3424"/>
                </a:lnSpc>
                <a:spcBef>
                  <a:spcPts val="0"/>
                </a:spcBef>
                <a:spcAft>
                  <a:spcPts val="0"/>
                </a:spcAft>
                <a:buClrTx/>
                <a:buSzTx/>
                <a:buFontTx/>
                <a:buNone/>
                <a:tabLst/>
                <a:defRPr/>
              </a:pPr>
              <a:r>
                <a:rPr kumimoji="0" lang="en-US" sz="2499" b="1" i="0" u="none" strike="noStrike" kern="1200" cap="none" spc="-49" normalizeH="0" baseline="0" noProof="0">
                  <a:ln>
                    <a:noFill/>
                  </a:ln>
                  <a:solidFill>
                    <a:srgbClr val="010204"/>
                  </a:solidFill>
                  <a:effectLst/>
                  <a:uLnTx/>
                  <a:uFillTx/>
                  <a:latin typeface="Roboto Bold"/>
                  <a:ea typeface="Roboto Bold"/>
                  <a:cs typeface="Roboto Bold"/>
                  <a:sym typeface="Roboto Bold"/>
                </a:rPr>
                <a:t>DIGNITY: DISRESPECT</a:t>
              </a:r>
            </a:p>
          </p:txBody>
        </p:sp>
      </p:grpSp>
      <p:grpSp>
        <p:nvGrpSpPr>
          <p:cNvPr id="29" name="Group 29"/>
          <p:cNvGrpSpPr/>
          <p:nvPr/>
        </p:nvGrpSpPr>
        <p:grpSpPr>
          <a:xfrm>
            <a:off x="3468560" y="9119873"/>
            <a:ext cx="14819440" cy="1300906"/>
            <a:chOff x="0" y="-31441"/>
            <a:chExt cx="3903062" cy="342626"/>
          </a:xfrm>
        </p:grpSpPr>
        <p:sp>
          <p:nvSpPr>
            <p:cNvPr id="30" name="Freeform 30"/>
            <p:cNvSpPr/>
            <p:nvPr/>
          </p:nvSpPr>
          <p:spPr>
            <a:xfrm>
              <a:off x="0" y="0"/>
              <a:ext cx="3903062" cy="275951"/>
            </a:xfrm>
            <a:custGeom>
              <a:avLst/>
              <a:gdLst/>
              <a:ahLst/>
              <a:cxnLst/>
              <a:rect l="l" t="t" r="r" b="b"/>
              <a:pathLst>
                <a:path w="3903062" h="275951">
                  <a:moveTo>
                    <a:pt x="0" y="0"/>
                  </a:moveTo>
                  <a:lnTo>
                    <a:pt x="3903062" y="0"/>
                  </a:lnTo>
                  <a:lnTo>
                    <a:pt x="3903062" y="275951"/>
                  </a:lnTo>
                  <a:lnTo>
                    <a:pt x="0" y="275951"/>
                  </a:lnTo>
                  <a:close/>
                </a:path>
              </a:pathLst>
            </a:custGeom>
            <a:solidFill>
              <a:srgbClr val="FEFA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p:cNvSpPr txBox="1"/>
            <p:nvPr/>
          </p:nvSpPr>
          <p:spPr>
            <a:xfrm>
              <a:off x="0" y="-31441"/>
              <a:ext cx="3903062" cy="342626"/>
            </a:xfrm>
            <a:prstGeom prst="rect">
              <a:avLst/>
            </a:prstGeom>
          </p:spPr>
          <p:txBody>
            <a:bodyPr lIns="50800" tIns="50800" rIns="50800" bIns="50800" rtlCol="0" anchor="ctr"/>
            <a:lstStyle/>
            <a:p>
              <a:pPr marL="0" marR="0" lvl="0" indent="0" algn="ctr" defTabSz="914400" rtl="0" eaLnBrk="1" fontAlgn="auto" latinLnBrk="0" hangingPunct="1">
                <a:lnSpc>
                  <a:spcPts val="4199"/>
                </a:lnSpc>
                <a:spcBef>
                  <a:spcPts val="0"/>
                </a:spcBef>
                <a:spcAft>
                  <a:spcPts val="0"/>
                </a:spcAft>
                <a:buClrTx/>
                <a:buSzTx/>
                <a:buFontTx/>
                <a:buNone/>
                <a:tabLst/>
                <a:defRPr/>
              </a:pPr>
              <a:r>
                <a:rPr kumimoji="0" lang="en-US" sz="2999" b="1" i="1" u="none" strike="noStrike" kern="1200" cap="none" spc="0" normalizeH="0" baseline="0" noProof="0">
                  <a:ln>
                    <a:noFill/>
                  </a:ln>
                  <a:solidFill>
                    <a:srgbClr val="000000"/>
                  </a:solidFill>
                  <a:effectLst/>
                  <a:uLnTx/>
                  <a:uFillTx/>
                  <a:latin typeface="Roboto Bold Italics"/>
                  <a:ea typeface="Roboto Bold Italics"/>
                  <a:cs typeface="Roboto Bold Italics"/>
                  <a:sym typeface="Roboto Bold Italics"/>
                </a:rPr>
                <a:t>Interpreter interprets the entire conversation with the obstetrician in Spanish.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543670" y="2340399"/>
            <a:ext cx="6896338" cy="10344507"/>
          </a:xfrm>
          <a:custGeom>
            <a:avLst/>
            <a:gdLst/>
            <a:ahLst/>
            <a:cxnLst/>
            <a:rect l="l" t="t" r="r" b="b"/>
            <a:pathLst>
              <a:path w="6896338" h="10344507">
                <a:moveTo>
                  <a:pt x="0" y="0"/>
                </a:moveTo>
                <a:lnTo>
                  <a:pt x="6896338" y="0"/>
                </a:lnTo>
                <a:lnTo>
                  <a:pt x="6896338" y="10344507"/>
                </a:lnTo>
                <a:lnTo>
                  <a:pt x="0" y="1034450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222868" y="2060806"/>
            <a:ext cx="3746333" cy="1814531"/>
            <a:chOff x="0" y="-141264"/>
            <a:chExt cx="4995111" cy="2419374"/>
          </a:xfrm>
        </p:grpSpPr>
        <p:sp>
          <p:nvSpPr>
            <p:cNvPr id="10" name="AutoShape 10"/>
            <p:cNvSpPr/>
            <p:nvPr/>
          </p:nvSpPr>
          <p:spPr>
            <a:xfrm>
              <a:off x="2657064" y="1637711"/>
              <a:ext cx="870872" cy="640399"/>
            </a:xfrm>
            <a:prstGeom prst="line">
              <a:avLst/>
            </a:prstGeom>
            <a:ln w="76200" cap="rnd">
              <a:solidFill>
                <a:srgbClr val="B8F2E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0" y="-141264"/>
              <a:ext cx="4995111" cy="1997939"/>
              <a:chOff x="0" y="-27904"/>
              <a:chExt cx="986689" cy="394655"/>
            </a:xfrm>
          </p:grpSpPr>
          <p:sp>
            <p:nvSpPr>
              <p:cNvPr id="8" name="Freeform 8"/>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27904"/>
                <a:ext cx="986689" cy="394655"/>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a:t>
                </a:r>
                <a:r>
                  <a:rPr kumimoji="0" lang="en-US" sz="2000" b="0" i="0" u="none" strike="noStrike" kern="1200" cap="none" spc="0" normalizeH="0" baseline="0" noProof="0" err="1">
                    <a:ln>
                      <a:noFill/>
                    </a:ln>
                    <a:solidFill>
                      <a:srgbClr val="000000"/>
                    </a:solidFill>
                    <a:effectLst/>
                    <a:uLnTx/>
                    <a:uFillTx/>
                    <a:latin typeface="Roboto"/>
                    <a:ea typeface="Roboto"/>
                    <a:cs typeface="Roboto"/>
                    <a:sym typeface="Roboto"/>
                  </a:rPr>
                  <a:t>Aquí</a:t>
                </a: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 Hay </a:t>
                </a:r>
                <a:r>
                  <a:rPr kumimoji="0" lang="en-US" sz="2000" b="0" i="0" u="none" strike="noStrike" kern="1200" cap="none" spc="0" normalizeH="0" baseline="0" noProof="0" err="1">
                    <a:ln>
                      <a:noFill/>
                    </a:ln>
                    <a:solidFill>
                      <a:srgbClr val="000000"/>
                    </a:solidFill>
                    <a:effectLst/>
                    <a:uLnTx/>
                    <a:uFillTx/>
                    <a:latin typeface="Roboto"/>
                    <a:ea typeface="Roboto"/>
                    <a:cs typeface="Roboto"/>
                    <a:sym typeface="Roboto"/>
                  </a:rPr>
                  <a:t>gente</a:t>
                </a: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a:t>
                </a:r>
              </a:p>
            </p:txBody>
          </p:sp>
        </p:grpSp>
      </p:grpSp>
      <p:grpSp>
        <p:nvGrpSpPr>
          <p:cNvPr id="11" name="Group 11"/>
          <p:cNvGrpSpPr/>
          <p:nvPr/>
        </p:nvGrpSpPr>
        <p:grpSpPr>
          <a:xfrm>
            <a:off x="6185278" y="1357088"/>
            <a:ext cx="4116739" cy="2148658"/>
            <a:chOff x="-43937" y="-136956"/>
            <a:chExt cx="5488985" cy="2864877"/>
          </a:xfrm>
        </p:grpSpPr>
        <p:sp>
          <p:nvSpPr>
            <p:cNvPr id="15" name="AutoShape 15"/>
            <p:cNvSpPr/>
            <p:nvPr/>
          </p:nvSpPr>
          <p:spPr>
            <a:xfrm flipV="1">
              <a:off x="2076962" y="1661740"/>
              <a:ext cx="1110768" cy="1066181"/>
            </a:xfrm>
            <a:prstGeom prst="line">
              <a:avLst/>
            </a:prstGeom>
            <a:ln w="76200" cap="rnd">
              <a:solidFill>
                <a:srgbClr val="FFB7A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43937" y="-136956"/>
              <a:ext cx="5488985" cy="1997939"/>
              <a:chOff x="-8679" y="-27053"/>
              <a:chExt cx="1084244" cy="394655"/>
            </a:xfrm>
          </p:grpSpPr>
          <p:sp>
            <p:nvSpPr>
              <p:cNvPr id="13" name="Freeform 13"/>
              <p:cNvSpPr/>
              <p:nvPr/>
            </p:nvSpPr>
            <p:spPr>
              <a:xfrm>
                <a:off x="0" y="0"/>
                <a:ext cx="1075565" cy="337505"/>
              </a:xfrm>
              <a:custGeom>
                <a:avLst/>
                <a:gdLst/>
                <a:ahLst/>
                <a:cxnLst/>
                <a:rect l="l" t="t" r="r" b="b"/>
                <a:pathLst>
                  <a:path w="1075565" h="337505">
                    <a:moveTo>
                      <a:pt x="96684" y="0"/>
                    </a:moveTo>
                    <a:lnTo>
                      <a:pt x="978881" y="0"/>
                    </a:lnTo>
                    <a:cubicBezTo>
                      <a:pt x="1004523" y="0"/>
                      <a:pt x="1029115" y="10186"/>
                      <a:pt x="1047247" y="28318"/>
                    </a:cubicBezTo>
                    <a:cubicBezTo>
                      <a:pt x="1065379" y="46450"/>
                      <a:pt x="1075565" y="71042"/>
                      <a:pt x="1075565" y="96684"/>
                    </a:cubicBezTo>
                    <a:lnTo>
                      <a:pt x="1075565" y="240820"/>
                    </a:lnTo>
                    <a:cubicBezTo>
                      <a:pt x="1075565" y="266463"/>
                      <a:pt x="1065379" y="291055"/>
                      <a:pt x="1047247" y="309186"/>
                    </a:cubicBezTo>
                    <a:cubicBezTo>
                      <a:pt x="1029115" y="327318"/>
                      <a:pt x="1004523" y="337505"/>
                      <a:pt x="978881" y="337505"/>
                    </a:cubicBezTo>
                    <a:lnTo>
                      <a:pt x="96684" y="337505"/>
                    </a:lnTo>
                    <a:cubicBezTo>
                      <a:pt x="71042" y="337505"/>
                      <a:pt x="46450" y="327318"/>
                      <a:pt x="28318" y="309186"/>
                    </a:cubicBezTo>
                    <a:cubicBezTo>
                      <a:pt x="10186" y="291055"/>
                      <a:pt x="0" y="266463"/>
                      <a:pt x="0" y="240820"/>
                    </a:cubicBezTo>
                    <a:lnTo>
                      <a:pt x="0" y="96684"/>
                    </a:lnTo>
                    <a:cubicBezTo>
                      <a:pt x="0" y="71042"/>
                      <a:pt x="10186" y="46450"/>
                      <a:pt x="28318" y="28318"/>
                    </a:cubicBezTo>
                    <a:cubicBezTo>
                      <a:pt x="46450" y="10186"/>
                      <a:pt x="71042" y="0"/>
                      <a:pt x="96684" y="0"/>
                    </a:cubicBezTo>
                    <a:close/>
                  </a:path>
                </a:pathLst>
              </a:custGeom>
              <a:solidFill>
                <a:srgbClr val="FEFAF6"/>
              </a:solidFill>
              <a:ln w="66675" cap="rnd">
                <a:solidFill>
                  <a:srgbClr val="FFB7A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8679" y="-27053"/>
                <a:ext cx="1075565" cy="394655"/>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She… want privacy…</a:t>
                </a:r>
              </a:p>
            </p:txBody>
          </p:sp>
        </p:grpSp>
      </p:grpSp>
      <p:grpSp>
        <p:nvGrpSpPr>
          <p:cNvPr id="16" name="Group 16"/>
          <p:cNvGrpSpPr/>
          <p:nvPr/>
        </p:nvGrpSpPr>
        <p:grpSpPr>
          <a:xfrm>
            <a:off x="9919721" y="69846"/>
            <a:ext cx="5506955" cy="1498454"/>
            <a:chOff x="0" y="-28575"/>
            <a:chExt cx="1450391" cy="394655"/>
          </a:xfrm>
        </p:grpSpPr>
        <p:sp>
          <p:nvSpPr>
            <p:cNvPr id="17" name="Freeform 17"/>
            <p:cNvSpPr/>
            <p:nvPr/>
          </p:nvSpPr>
          <p:spPr>
            <a:xfrm>
              <a:off x="0" y="0"/>
              <a:ext cx="1450391" cy="337505"/>
            </a:xfrm>
            <a:custGeom>
              <a:avLst/>
              <a:gdLst/>
              <a:ahLst/>
              <a:cxnLst/>
              <a:rect l="l" t="t" r="r" b="b"/>
              <a:pathLst>
                <a:path w="1450391" h="337505">
                  <a:moveTo>
                    <a:pt x="71698" y="0"/>
                  </a:moveTo>
                  <a:lnTo>
                    <a:pt x="1378693" y="0"/>
                  </a:lnTo>
                  <a:cubicBezTo>
                    <a:pt x="1397709" y="0"/>
                    <a:pt x="1415946" y="7554"/>
                    <a:pt x="1429392" y="21000"/>
                  </a:cubicBezTo>
                  <a:cubicBezTo>
                    <a:pt x="1442838" y="34446"/>
                    <a:pt x="1450391" y="52683"/>
                    <a:pt x="1450391" y="71698"/>
                  </a:cubicBezTo>
                  <a:lnTo>
                    <a:pt x="1450391" y="265807"/>
                  </a:lnTo>
                  <a:cubicBezTo>
                    <a:pt x="1450391" y="284822"/>
                    <a:pt x="1442838" y="303059"/>
                    <a:pt x="1429392" y="316505"/>
                  </a:cubicBezTo>
                  <a:cubicBezTo>
                    <a:pt x="1415946" y="329951"/>
                    <a:pt x="1397709" y="337505"/>
                    <a:pt x="1378693" y="337505"/>
                  </a:cubicBezTo>
                  <a:lnTo>
                    <a:pt x="71698" y="337505"/>
                  </a:lnTo>
                  <a:cubicBezTo>
                    <a:pt x="32100" y="337505"/>
                    <a:pt x="0" y="305404"/>
                    <a:pt x="0" y="265807"/>
                  </a:cubicBezTo>
                  <a:lnTo>
                    <a:pt x="0" y="71698"/>
                  </a:lnTo>
                  <a:cubicBezTo>
                    <a:pt x="0" y="52683"/>
                    <a:pt x="7554" y="34446"/>
                    <a:pt x="21000" y="21000"/>
                  </a:cubicBezTo>
                  <a:cubicBezTo>
                    <a:pt x="34446" y="7554"/>
                    <a:pt x="52683" y="0"/>
                    <a:pt x="71698" y="0"/>
                  </a:cubicBezTo>
                  <a:close/>
                </a:path>
              </a:pathLst>
            </a:custGeom>
            <a:solidFill>
              <a:srgbClr val="FEFAF6"/>
            </a:solidFill>
            <a:ln w="66675"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28575"/>
              <a:ext cx="1450391" cy="394655"/>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I’m going to check you now.</a:t>
              </a:r>
            </a:p>
          </p:txBody>
        </p:sp>
      </p:grpSp>
      <p:grpSp>
        <p:nvGrpSpPr>
          <p:cNvPr id="19" name="Group 19"/>
          <p:cNvGrpSpPr/>
          <p:nvPr/>
        </p:nvGrpSpPr>
        <p:grpSpPr>
          <a:xfrm>
            <a:off x="10573862" y="1459805"/>
            <a:ext cx="4230504" cy="2438554"/>
            <a:chOff x="0" y="0"/>
            <a:chExt cx="5640672" cy="3251404"/>
          </a:xfrm>
        </p:grpSpPr>
        <p:sp>
          <p:nvSpPr>
            <p:cNvPr id="20" name="AutoShape 20"/>
            <p:cNvSpPr/>
            <p:nvPr/>
          </p:nvSpPr>
          <p:spPr>
            <a:xfrm>
              <a:off x="3652302" y="2577489"/>
              <a:ext cx="930336" cy="673915"/>
            </a:xfrm>
            <a:prstGeom prst="line">
              <a:avLst/>
            </a:prstGeom>
            <a:ln w="76200" cap="rnd">
              <a:solidFill>
                <a:srgbClr val="5E647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1"/>
            <p:cNvGrpSpPr/>
            <p:nvPr/>
          </p:nvGrpSpPr>
          <p:grpSpPr>
            <a:xfrm>
              <a:off x="0" y="813939"/>
              <a:ext cx="5640672" cy="1997939"/>
              <a:chOff x="0" y="-28239"/>
              <a:chExt cx="1114207" cy="394655"/>
            </a:xfrm>
          </p:grpSpPr>
          <p:sp>
            <p:nvSpPr>
              <p:cNvPr id="22" name="Freeform 22"/>
              <p:cNvSpPr/>
              <p:nvPr/>
            </p:nvSpPr>
            <p:spPr>
              <a:xfrm>
                <a:off x="0" y="0"/>
                <a:ext cx="1114207" cy="337505"/>
              </a:xfrm>
              <a:custGeom>
                <a:avLst/>
                <a:gdLst/>
                <a:ahLst/>
                <a:cxnLst/>
                <a:rect l="l" t="t" r="r" b="b"/>
                <a:pathLst>
                  <a:path w="1114207" h="337505">
                    <a:moveTo>
                      <a:pt x="93331" y="0"/>
                    </a:moveTo>
                    <a:lnTo>
                      <a:pt x="1020876" y="0"/>
                    </a:lnTo>
                    <a:cubicBezTo>
                      <a:pt x="1072421" y="0"/>
                      <a:pt x="1114207" y="41786"/>
                      <a:pt x="1114207" y="93331"/>
                    </a:cubicBezTo>
                    <a:lnTo>
                      <a:pt x="1114207" y="244173"/>
                    </a:lnTo>
                    <a:cubicBezTo>
                      <a:pt x="1114207" y="268926"/>
                      <a:pt x="1104374" y="292666"/>
                      <a:pt x="1086871" y="310168"/>
                    </a:cubicBezTo>
                    <a:cubicBezTo>
                      <a:pt x="1069368" y="327671"/>
                      <a:pt x="1045629" y="337505"/>
                      <a:pt x="1020876" y="337505"/>
                    </a:cubicBezTo>
                    <a:lnTo>
                      <a:pt x="93331" y="337505"/>
                    </a:lnTo>
                    <a:cubicBezTo>
                      <a:pt x="68578" y="337505"/>
                      <a:pt x="44839" y="327671"/>
                      <a:pt x="27336" y="310168"/>
                    </a:cubicBezTo>
                    <a:cubicBezTo>
                      <a:pt x="9833" y="292666"/>
                      <a:pt x="0" y="268926"/>
                      <a:pt x="0" y="244173"/>
                    </a:cubicBezTo>
                    <a:lnTo>
                      <a:pt x="0" y="93331"/>
                    </a:lnTo>
                    <a:cubicBezTo>
                      <a:pt x="0" y="68578"/>
                      <a:pt x="9833" y="44839"/>
                      <a:pt x="27336" y="27336"/>
                    </a:cubicBezTo>
                    <a:cubicBezTo>
                      <a:pt x="44839" y="9833"/>
                      <a:pt x="68578" y="0"/>
                      <a:pt x="93331" y="0"/>
                    </a:cubicBezTo>
                    <a:close/>
                  </a:path>
                </a:pathLst>
              </a:custGeom>
              <a:solidFill>
                <a:srgbClr val="FEFAF6"/>
              </a:solidFill>
              <a:ln w="66675"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0" y="-28239"/>
                <a:ext cx="1114207" cy="394655"/>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Ok, sorry about that. </a:t>
                </a:r>
              </a:p>
            </p:txBody>
          </p:sp>
        </p:grpSp>
        <p:sp>
          <p:nvSpPr>
            <p:cNvPr id="24" name="AutoShape 24"/>
            <p:cNvSpPr/>
            <p:nvPr/>
          </p:nvSpPr>
          <p:spPr>
            <a:xfrm>
              <a:off x="4632250" y="0"/>
              <a:ext cx="0" cy="956899"/>
            </a:xfrm>
            <a:prstGeom prst="line">
              <a:avLst/>
            </a:prstGeom>
            <a:ln w="76200" cap="flat">
              <a:solidFill>
                <a:srgbClr val="5E647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p:cNvGrpSpPr/>
          <p:nvPr/>
        </p:nvGrpSpPr>
        <p:grpSpPr>
          <a:xfrm>
            <a:off x="9144000" y="3526361"/>
            <a:ext cx="4207884" cy="4216300"/>
            <a:chOff x="0" y="0"/>
            <a:chExt cx="6350000" cy="6362700"/>
          </a:xfrm>
        </p:grpSpPr>
        <p:sp>
          <p:nvSpPr>
            <p:cNvPr id="26" name="Freeform 26"/>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0" y="9078342"/>
            <a:ext cx="18288000" cy="1300906"/>
            <a:chOff x="0" y="-42379"/>
            <a:chExt cx="4816593" cy="342626"/>
          </a:xfrm>
        </p:grpSpPr>
        <p:sp>
          <p:nvSpPr>
            <p:cNvPr id="28" name="Freeform 28"/>
            <p:cNvSpPr/>
            <p:nvPr/>
          </p:nvSpPr>
          <p:spPr>
            <a:xfrm>
              <a:off x="0" y="0"/>
              <a:ext cx="4816592" cy="275951"/>
            </a:xfrm>
            <a:custGeom>
              <a:avLst/>
              <a:gdLst/>
              <a:ahLst/>
              <a:cxnLst/>
              <a:rect l="l" t="t" r="r" b="b"/>
              <a:pathLst>
                <a:path w="4816592" h="275951">
                  <a:moveTo>
                    <a:pt x="0" y="0"/>
                  </a:moveTo>
                  <a:lnTo>
                    <a:pt x="4816592" y="0"/>
                  </a:lnTo>
                  <a:lnTo>
                    <a:pt x="4816592" y="275951"/>
                  </a:lnTo>
                  <a:lnTo>
                    <a:pt x="0" y="275951"/>
                  </a:lnTo>
                  <a:close/>
                </a:path>
              </a:pathLst>
            </a:custGeom>
            <a:solidFill>
              <a:srgbClr val="FEFA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0" y="-42379"/>
              <a:ext cx="4816593" cy="342626"/>
            </a:xfrm>
            <a:prstGeom prst="rect">
              <a:avLst/>
            </a:prstGeom>
          </p:spPr>
          <p:txBody>
            <a:bodyPr lIns="50800" tIns="50800" rIns="50800" bIns="50800" rtlCol="0" anchor="ctr"/>
            <a:lstStyle/>
            <a:p>
              <a:pPr marL="0" marR="0" lvl="0" indent="0" algn="ctr" defTabSz="914400" rtl="0" eaLnBrk="1" fontAlgn="auto" latinLnBrk="0" hangingPunct="1">
                <a:lnSpc>
                  <a:spcPts val="4199"/>
                </a:lnSpc>
                <a:spcBef>
                  <a:spcPts val="0"/>
                </a:spcBef>
                <a:spcAft>
                  <a:spcPts val="0"/>
                </a:spcAft>
                <a:buClrTx/>
                <a:buSzTx/>
                <a:buFontTx/>
                <a:buNone/>
                <a:tabLst/>
                <a:defRPr/>
              </a:pPr>
              <a:r>
                <a:rPr kumimoji="0" lang="en-US" sz="2999" b="1" i="1" u="none" strike="noStrike" kern="1200" cap="none" spc="0" normalizeH="0" baseline="0" noProof="0">
                  <a:ln>
                    <a:noFill/>
                  </a:ln>
                  <a:solidFill>
                    <a:srgbClr val="000000"/>
                  </a:solidFill>
                  <a:effectLst/>
                  <a:uLnTx/>
                  <a:uFillTx/>
                  <a:latin typeface="Roboto Bold Italics"/>
                  <a:ea typeface="Roboto Bold Italics"/>
                  <a:cs typeface="Roboto Bold Italics"/>
                  <a:sym typeface="Roboto Bold Italics"/>
                </a:rPr>
                <a:t>The obstetrician closes the curtain while starting to reach and lift the patient’s gown for the exam.</a:t>
              </a:r>
            </a:p>
          </p:txBody>
        </p:sp>
      </p:grpSp>
      <p:grpSp>
        <p:nvGrpSpPr>
          <p:cNvPr id="30" name="Group 30"/>
          <p:cNvGrpSpPr/>
          <p:nvPr/>
        </p:nvGrpSpPr>
        <p:grpSpPr>
          <a:xfrm>
            <a:off x="0" y="92248"/>
            <a:ext cx="5408497" cy="1150567"/>
            <a:chOff x="0" y="-33071"/>
            <a:chExt cx="1561771" cy="332241"/>
          </a:xfrm>
        </p:grpSpPr>
        <p:sp>
          <p:nvSpPr>
            <p:cNvPr id="31" name="Freeform 31"/>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0" y="-33071"/>
              <a:ext cx="1561771" cy="332241"/>
            </a:xfrm>
            <a:prstGeom prst="rect">
              <a:avLst/>
            </a:prstGeom>
          </p:spPr>
          <p:txBody>
            <a:bodyPr lIns="254000" tIns="254000" rIns="254000" bIns="254000" rtlCol="0" anchor="ctr"/>
            <a:lstStyle/>
            <a:p>
              <a:pPr marL="0" marR="0" lvl="0" indent="0" algn="ctr" defTabSz="914400" rtl="0" eaLnBrk="1" fontAlgn="auto" latinLnBrk="0" hangingPunct="1">
                <a:lnSpc>
                  <a:spcPts val="3424"/>
                </a:lnSpc>
                <a:spcBef>
                  <a:spcPts val="0"/>
                </a:spcBef>
                <a:spcAft>
                  <a:spcPts val="0"/>
                </a:spcAft>
                <a:buClrTx/>
                <a:buSzTx/>
                <a:buFontTx/>
                <a:buNone/>
                <a:tabLst/>
                <a:defRPr/>
              </a:pPr>
              <a:r>
                <a:rPr kumimoji="0" lang="en-US" sz="2499" b="1" i="0" u="none" strike="noStrike" kern="1200" cap="none" spc="-49" normalizeH="0" baseline="0" noProof="0">
                  <a:ln>
                    <a:noFill/>
                  </a:ln>
                  <a:solidFill>
                    <a:srgbClr val="010204"/>
                  </a:solidFill>
                  <a:effectLst/>
                  <a:uLnTx/>
                  <a:uFillTx/>
                  <a:latin typeface="Roboto Bold"/>
                  <a:ea typeface="Roboto Bold"/>
                  <a:cs typeface="Roboto Bold"/>
                  <a:sym typeface="Roboto Bold"/>
                </a:rPr>
                <a:t>DIGNITY: DISRESPECT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1543670" y="2340399"/>
            <a:ext cx="6896338" cy="10344507"/>
          </a:xfrm>
          <a:custGeom>
            <a:avLst/>
            <a:gdLst/>
            <a:ahLst/>
            <a:cxnLst/>
            <a:rect l="l" t="t" r="r" b="b"/>
            <a:pathLst>
              <a:path w="6896338" h="10344507">
                <a:moveTo>
                  <a:pt x="0" y="0"/>
                </a:moveTo>
                <a:lnTo>
                  <a:pt x="6896338" y="0"/>
                </a:lnTo>
                <a:lnTo>
                  <a:pt x="6896338" y="10344507"/>
                </a:lnTo>
                <a:lnTo>
                  <a:pt x="0" y="10344507"/>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9543250" y="1894168"/>
            <a:ext cx="5261116" cy="1653162"/>
            <a:chOff x="0" y="-144661"/>
            <a:chExt cx="7014822" cy="2204216"/>
          </a:xfrm>
        </p:grpSpPr>
        <p:sp>
          <p:nvSpPr>
            <p:cNvPr id="7" name="AutoShape 7"/>
            <p:cNvSpPr/>
            <p:nvPr/>
          </p:nvSpPr>
          <p:spPr>
            <a:xfrm>
              <a:off x="4338478" y="1463835"/>
              <a:ext cx="1360557" cy="595720"/>
            </a:xfrm>
            <a:prstGeom prst="line">
              <a:avLst/>
            </a:prstGeom>
            <a:ln w="76200" cap="rnd">
              <a:solidFill>
                <a:srgbClr val="5E6472"/>
              </a:solidFill>
              <a:prstDash val="solid"/>
              <a:headEnd type="none" w="sm" len="sm"/>
              <a:tailEnd type="none" w="sm" len="sm"/>
            </a:ln>
          </p:spPr>
          <p:txBody>
            <a:bodyPr/>
            <a:lstStyle/>
            <a:p>
              <a:endParaRPr lang="en-US"/>
            </a:p>
          </p:txBody>
        </p:sp>
        <p:grpSp>
          <p:nvGrpSpPr>
            <p:cNvPr id="8" name="Group 8"/>
            <p:cNvGrpSpPr/>
            <p:nvPr/>
          </p:nvGrpSpPr>
          <p:grpSpPr>
            <a:xfrm>
              <a:off x="0" y="-144661"/>
              <a:ext cx="7014822" cy="1997939"/>
              <a:chOff x="0" y="-28575"/>
              <a:chExt cx="1385644" cy="394655"/>
            </a:xfrm>
          </p:grpSpPr>
          <p:sp>
            <p:nvSpPr>
              <p:cNvPr id="9" name="Freeform 9"/>
              <p:cNvSpPr/>
              <p:nvPr/>
            </p:nvSpPr>
            <p:spPr>
              <a:xfrm>
                <a:off x="0" y="0"/>
                <a:ext cx="1385644" cy="337505"/>
              </a:xfrm>
              <a:custGeom>
                <a:avLst/>
                <a:gdLst/>
                <a:ahLst/>
                <a:cxnLst/>
                <a:rect l="l" t="t" r="r" b="b"/>
                <a:pathLst>
                  <a:path w="1385644" h="337505">
                    <a:moveTo>
                      <a:pt x="75048" y="0"/>
                    </a:moveTo>
                    <a:lnTo>
                      <a:pt x="1310595" y="0"/>
                    </a:lnTo>
                    <a:cubicBezTo>
                      <a:pt x="1352044" y="0"/>
                      <a:pt x="1385644" y="33600"/>
                      <a:pt x="1385644" y="75048"/>
                    </a:cubicBezTo>
                    <a:lnTo>
                      <a:pt x="1385644" y="262456"/>
                    </a:lnTo>
                    <a:cubicBezTo>
                      <a:pt x="1385644" y="303904"/>
                      <a:pt x="1352044" y="337505"/>
                      <a:pt x="1310595" y="337505"/>
                    </a:cubicBezTo>
                    <a:lnTo>
                      <a:pt x="75048" y="337505"/>
                    </a:lnTo>
                    <a:cubicBezTo>
                      <a:pt x="33600" y="337505"/>
                      <a:pt x="0" y="303904"/>
                      <a:pt x="0" y="262456"/>
                    </a:cubicBezTo>
                    <a:lnTo>
                      <a:pt x="0" y="75048"/>
                    </a:lnTo>
                    <a:cubicBezTo>
                      <a:pt x="0" y="33600"/>
                      <a:pt x="33600" y="0"/>
                      <a:pt x="75048"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28575"/>
                <a:ext cx="1385644"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This exam should not hurt if you just let your legs flop apart and relax.</a:t>
                </a:r>
              </a:p>
            </p:txBody>
          </p:sp>
        </p:grpSp>
      </p:grpSp>
      <p:grpSp>
        <p:nvGrpSpPr>
          <p:cNvPr id="11" name="Group 11"/>
          <p:cNvGrpSpPr/>
          <p:nvPr/>
        </p:nvGrpSpPr>
        <p:grpSpPr>
          <a:xfrm>
            <a:off x="9144000" y="3526361"/>
            <a:ext cx="4207884" cy="4216300"/>
            <a:chOff x="0" y="0"/>
            <a:chExt cx="6350000" cy="6362700"/>
          </a:xfrm>
        </p:grpSpPr>
        <p:sp>
          <p:nvSpPr>
            <p:cNvPr id="12" name="Freeform 12"/>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3" name="Group 13"/>
          <p:cNvGrpSpPr/>
          <p:nvPr/>
        </p:nvGrpSpPr>
        <p:grpSpPr>
          <a:xfrm>
            <a:off x="10248866" y="9117697"/>
            <a:ext cx="8039134" cy="1300906"/>
            <a:chOff x="0" y="-32014"/>
            <a:chExt cx="2117303" cy="342626"/>
          </a:xfrm>
        </p:grpSpPr>
        <p:sp>
          <p:nvSpPr>
            <p:cNvPr id="14" name="Freeform 14"/>
            <p:cNvSpPr/>
            <p:nvPr/>
          </p:nvSpPr>
          <p:spPr>
            <a:xfrm>
              <a:off x="0" y="0"/>
              <a:ext cx="2117303" cy="275951"/>
            </a:xfrm>
            <a:custGeom>
              <a:avLst/>
              <a:gdLst/>
              <a:ahLst/>
              <a:cxnLst/>
              <a:rect l="l" t="t" r="r" b="b"/>
              <a:pathLst>
                <a:path w="2117303" h="275951">
                  <a:moveTo>
                    <a:pt x="0" y="0"/>
                  </a:moveTo>
                  <a:lnTo>
                    <a:pt x="2117303" y="0"/>
                  </a:lnTo>
                  <a:lnTo>
                    <a:pt x="2117303" y="275951"/>
                  </a:lnTo>
                  <a:lnTo>
                    <a:pt x="0" y="275951"/>
                  </a:lnTo>
                  <a:close/>
                </a:path>
              </a:pathLst>
            </a:custGeom>
            <a:solidFill>
              <a:srgbClr val="FEFAF6"/>
            </a:solidFill>
          </p:spPr>
          <p:txBody>
            <a:bodyPr/>
            <a:lstStyle/>
            <a:p>
              <a:endParaRPr lang="en-US"/>
            </a:p>
          </p:txBody>
        </p:sp>
        <p:sp>
          <p:nvSpPr>
            <p:cNvPr id="15" name="TextBox 15"/>
            <p:cNvSpPr txBox="1"/>
            <p:nvPr/>
          </p:nvSpPr>
          <p:spPr>
            <a:xfrm>
              <a:off x="0" y="-32014"/>
              <a:ext cx="2117303" cy="342626"/>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obstetrician proceeds to start the exam.</a:t>
              </a:r>
            </a:p>
          </p:txBody>
        </p:sp>
      </p:grpSp>
      <p:grpSp>
        <p:nvGrpSpPr>
          <p:cNvPr id="16" name="Group 16"/>
          <p:cNvGrpSpPr/>
          <p:nvPr/>
        </p:nvGrpSpPr>
        <p:grpSpPr>
          <a:xfrm>
            <a:off x="-29737" y="124308"/>
            <a:ext cx="5438234" cy="1150567"/>
            <a:chOff x="-8587" y="-23813"/>
            <a:chExt cx="1570358" cy="332241"/>
          </a:xfrm>
        </p:grpSpPr>
        <p:sp>
          <p:nvSpPr>
            <p:cNvPr id="17" name="Freeform 17"/>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18" name="TextBox 18"/>
            <p:cNvSpPr txBox="1"/>
            <p:nvPr/>
          </p:nvSpPr>
          <p:spPr>
            <a:xfrm>
              <a:off x="-8587"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DISRESPECT</a:t>
              </a:r>
            </a:p>
          </p:txBody>
        </p:sp>
      </p:grpSp>
    </p:spTree>
    <p:extLst>
      <p:ext uri="{BB962C8B-B14F-4D97-AF65-F5344CB8AC3E}">
        <p14:creationId xmlns:p14="http://schemas.microsoft.com/office/powerpoint/2010/main" val="1806257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1543670" y="2340399"/>
            <a:ext cx="6896338" cy="10344507"/>
          </a:xfrm>
          <a:custGeom>
            <a:avLst/>
            <a:gdLst/>
            <a:ahLst/>
            <a:cxnLst/>
            <a:rect l="l" t="t" r="r" b="b"/>
            <a:pathLst>
              <a:path w="6896338" h="10344507">
                <a:moveTo>
                  <a:pt x="0" y="0"/>
                </a:moveTo>
                <a:lnTo>
                  <a:pt x="6896338" y="0"/>
                </a:lnTo>
                <a:lnTo>
                  <a:pt x="6896338" y="10344507"/>
                </a:lnTo>
                <a:lnTo>
                  <a:pt x="0" y="10344507"/>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222868" y="2027113"/>
            <a:ext cx="3746333" cy="1848224"/>
            <a:chOff x="0" y="-186189"/>
            <a:chExt cx="4995111" cy="2464299"/>
          </a:xfrm>
        </p:grpSpPr>
        <p:sp>
          <p:nvSpPr>
            <p:cNvPr id="10" name="AutoShape 10"/>
            <p:cNvSpPr/>
            <p:nvPr/>
          </p:nvSpPr>
          <p:spPr>
            <a:xfrm>
              <a:off x="2657064" y="1637711"/>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nvGrpSpPr>
            <p:cNvPr id="7" name="Group 7"/>
            <p:cNvGrpSpPr/>
            <p:nvPr/>
          </p:nvGrpSpPr>
          <p:grpSpPr>
            <a:xfrm>
              <a:off x="0" y="-186189"/>
              <a:ext cx="4995111" cy="1997939"/>
              <a:chOff x="0" y="-36778"/>
              <a:chExt cx="986689" cy="394655"/>
            </a:xfrm>
          </p:grpSpPr>
          <p:sp>
            <p:nvSpPr>
              <p:cNvPr id="8" name="Freeform 8"/>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9" name="TextBox 9"/>
              <p:cNvSpPr txBox="1"/>
              <p:nvPr/>
            </p:nvSpPr>
            <p:spPr>
              <a:xfrm>
                <a:off x="0" y="-36778"/>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Por favor…</a:t>
                </a:r>
              </a:p>
            </p:txBody>
          </p:sp>
        </p:grpSp>
      </p:grpSp>
      <p:grpSp>
        <p:nvGrpSpPr>
          <p:cNvPr id="11" name="Group 11"/>
          <p:cNvGrpSpPr/>
          <p:nvPr/>
        </p:nvGrpSpPr>
        <p:grpSpPr>
          <a:xfrm>
            <a:off x="9543250" y="1901454"/>
            <a:ext cx="5261116" cy="1645876"/>
            <a:chOff x="0" y="-134946"/>
            <a:chExt cx="7014822" cy="2194501"/>
          </a:xfrm>
        </p:grpSpPr>
        <p:sp>
          <p:nvSpPr>
            <p:cNvPr id="12" name="AutoShape 12"/>
            <p:cNvSpPr/>
            <p:nvPr/>
          </p:nvSpPr>
          <p:spPr>
            <a:xfrm>
              <a:off x="4542055" y="1385640"/>
              <a:ext cx="1156980"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3" name="Group 13"/>
            <p:cNvGrpSpPr/>
            <p:nvPr/>
          </p:nvGrpSpPr>
          <p:grpSpPr>
            <a:xfrm>
              <a:off x="0" y="-134946"/>
              <a:ext cx="7014822" cy="2021483"/>
              <a:chOff x="0" y="-26656"/>
              <a:chExt cx="1385644" cy="399305"/>
            </a:xfrm>
          </p:grpSpPr>
          <p:sp>
            <p:nvSpPr>
              <p:cNvPr id="14" name="Freeform 14"/>
              <p:cNvSpPr/>
              <p:nvPr/>
            </p:nvSpPr>
            <p:spPr>
              <a:xfrm>
                <a:off x="0" y="0"/>
                <a:ext cx="1385644" cy="342155"/>
              </a:xfrm>
              <a:custGeom>
                <a:avLst/>
                <a:gdLst/>
                <a:ahLst/>
                <a:cxnLst/>
                <a:rect l="l" t="t" r="r" b="b"/>
                <a:pathLst>
                  <a:path w="1385644" h="342155">
                    <a:moveTo>
                      <a:pt x="75048" y="0"/>
                    </a:moveTo>
                    <a:lnTo>
                      <a:pt x="1310595" y="0"/>
                    </a:lnTo>
                    <a:cubicBezTo>
                      <a:pt x="1352044" y="0"/>
                      <a:pt x="1385644" y="33600"/>
                      <a:pt x="1385644" y="75048"/>
                    </a:cubicBezTo>
                    <a:lnTo>
                      <a:pt x="1385644" y="267107"/>
                    </a:lnTo>
                    <a:cubicBezTo>
                      <a:pt x="1385644" y="308555"/>
                      <a:pt x="1352044" y="342155"/>
                      <a:pt x="1310595" y="342155"/>
                    </a:cubicBezTo>
                    <a:lnTo>
                      <a:pt x="75048" y="342155"/>
                    </a:lnTo>
                    <a:cubicBezTo>
                      <a:pt x="33600" y="342155"/>
                      <a:pt x="0" y="308555"/>
                      <a:pt x="0" y="267107"/>
                    </a:cubicBezTo>
                    <a:lnTo>
                      <a:pt x="0" y="75048"/>
                    </a:lnTo>
                    <a:cubicBezTo>
                      <a:pt x="0" y="33600"/>
                      <a:pt x="33600" y="0"/>
                      <a:pt x="75048" y="0"/>
                    </a:cubicBezTo>
                    <a:close/>
                  </a:path>
                </a:pathLst>
              </a:custGeom>
              <a:solidFill>
                <a:srgbClr val="FEFAF6"/>
              </a:solidFill>
              <a:ln w="66675" cap="rnd">
                <a:solidFill>
                  <a:srgbClr val="5E6472"/>
                </a:solidFill>
                <a:prstDash val="solid"/>
                <a:round/>
              </a:ln>
            </p:spPr>
            <p:txBody>
              <a:bodyPr/>
              <a:lstStyle/>
              <a:p>
                <a:endParaRPr lang="en-US"/>
              </a:p>
            </p:txBody>
          </p:sp>
          <p:sp>
            <p:nvSpPr>
              <p:cNvPr id="15" name="TextBox 15"/>
              <p:cNvSpPr txBox="1"/>
              <p:nvPr/>
            </p:nvSpPr>
            <p:spPr>
              <a:xfrm>
                <a:off x="0" y="-26656"/>
                <a:ext cx="1385644" cy="39930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Relax. If you don’t relax the exam will be uncomfortable and I won’t be able to tell how far along you are. </a:t>
                </a:r>
              </a:p>
            </p:txBody>
          </p:sp>
        </p:grpSp>
      </p:grpSp>
      <p:grpSp>
        <p:nvGrpSpPr>
          <p:cNvPr id="16" name="Group 16"/>
          <p:cNvGrpSpPr/>
          <p:nvPr/>
        </p:nvGrpSpPr>
        <p:grpSpPr>
          <a:xfrm>
            <a:off x="9144000" y="3526361"/>
            <a:ext cx="4207884" cy="4216300"/>
            <a:chOff x="0" y="0"/>
            <a:chExt cx="6350000" cy="6362700"/>
          </a:xfrm>
        </p:grpSpPr>
        <p:sp>
          <p:nvSpPr>
            <p:cNvPr id="17" name="Freeform 17"/>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8" name="Group 18"/>
          <p:cNvGrpSpPr/>
          <p:nvPr/>
        </p:nvGrpSpPr>
        <p:grpSpPr>
          <a:xfrm>
            <a:off x="7099773" y="9101880"/>
            <a:ext cx="11188227" cy="1300906"/>
            <a:chOff x="0" y="-41197"/>
            <a:chExt cx="2946693" cy="342626"/>
          </a:xfrm>
        </p:grpSpPr>
        <p:sp>
          <p:nvSpPr>
            <p:cNvPr id="19" name="Freeform 19"/>
            <p:cNvSpPr/>
            <p:nvPr/>
          </p:nvSpPr>
          <p:spPr>
            <a:xfrm>
              <a:off x="0" y="0"/>
              <a:ext cx="2946693" cy="275951"/>
            </a:xfrm>
            <a:custGeom>
              <a:avLst/>
              <a:gdLst/>
              <a:ahLst/>
              <a:cxnLst/>
              <a:rect l="l" t="t" r="r" b="b"/>
              <a:pathLst>
                <a:path w="2946693" h="275951">
                  <a:moveTo>
                    <a:pt x="0" y="0"/>
                  </a:moveTo>
                  <a:lnTo>
                    <a:pt x="2946693" y="0"/>
                  </a:lnTo>
                  <a:lnTo>
                    <a:pt x="2946693" y="275951"/>
                  </a:lnTo>
                  <a:lnTo>
                    <a:pt x="0" y="275951"/>
                  </a:lnTo>
                  <a:close/>
                </a:path>
              </a:pathLst>
            </a:custGeom>
            <a:solidFill>
              <a:srgbClr val="FEFAF6"/>
            </a:solidFill>
          </p:spPr>
          <p:txBody>
            <a:bodyPr/>
            <a:lstStyle/>
            <a:p>
              <a:endParaRPr lang="en-US"/>
            </a:p>
          </p:txBody>
        </p:sp>
        <p:sp>
          <p:nvSpPr>
            <p:cNvPr id="20" name="TextBox 20"/>
            <p:cNvSpPr txBox="1"/>
            <p:nvPr/>
          </p:nvSpPr>
          <p:spPr>
            <a:xfrm>
              <a:off x="0" y="-41197"/>
              <a:ext cx="2946693" cy="342626"/>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patient is visibly tense, squeezing her cousin’s hand.</a:t>
              </a:r>
            </a:p>
          </p:txBody>
        </p:sp>
      </p:grpSp>
      <p:grpSp>
        <p:nvGrpSpPr>
          <p:cNvPr id="21" name="Group 21"/>
          <p:cNvGrpSpPr/>
          <p:nvPr/>
        </p:nvGrpSpPr>
        <p:grpSpPr>
          <a:xfrm>
            <a:off x="-5576" y="124308"/>
            <a:ext cx="5414073" cy="1150567"/>
            <a:chOff x="-1610" y="-23813"/>
            <a:chExt cx="1563381" cy="332241"/>
          </a:xfrm>
        </p:grpSpPr>
        <p:sp>
          <p:nvSpPr>
            <p:cNvPr id="22" name="Freeform 22"/>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23" name="TextBox 23"/>
            <p:cNvSpPr txBox="1"/>
            <p:nvPr/>
          </p:nvSpPr>
          <p:spPr>
            <a:xfrm>
              <a:off x="-1610"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DISRESPECT</a:t>
              </a:r>
            </a:p>
          </p:txBody>
        </p:sp>
      </p:grpSp>
    </p:spTree>
    <p:extLst>
      <p:ext uri="{BB962C8B-B14F-4D97-AF65-F5344CB8AC3E}">
        <p14:creationId xmlns:p14="http://schemas.microsoft.com/office/powerpoint/2010/main" val="49731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1543670" y="2340399"/>
            <a:ext cx="6896338" cy="10344507"/>
          </a:xfrm>
          <a:custGeom>
            <a:avLst/>
            <a:gdLst/>
            <a:ahLst/>
            <a:cxnLst/>
            <a:rect l="l" t="t" r="r" b="b"/>
            <a:pathLst>
              <a:path w="6896338" h="10344507">
                <a:moveTo>
                  <a:pt x="0" y="0"/>
                </a:moveTo>
                <a:lnTo>
                  <a:pt x="6896338" y="0"/>
                </a:lnTo>
                <a:lnTo>
                  <a:pt x="6896338" y="10344507"/>
                </a:lnTo>
                <a:lnTo>
                  <a:pt x="0" y="10344507"/>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a:off x="9518597" y="1754252"/>
            <a:ext cx="5112635" cy="1793078"/>
            <a:chOff x="0" y="-119607"/>
            <a:chExt cx="6816847" cy="2390771"/>
          </a:xfrm>
        </p:grpSpPr>
        <p:sp>
          <p:nvSpPr>
            <p:cNvPr id="7" name="AutoShape 7"/>
            <p:cNvSpPr/>
            <p:nvPr/>
          </p:nvSpPr>
          <p:spPr>
            <a:xfrm>
              <a:off x="4610808" y="1597249"/>
              <a:ext cx="1140191"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8" name="Group 8"/>
            <p:cNvGrpSpPr/>
            <p:nvPr/>
          </p:nvGrpSpPr>
          <p:grpSpPr>
            <a:xfrm>
              <a:off x="0" y="-119607"/>
              <a:ext cx="6816847" cy="2310041"/>
              <a:chOff x="0" y="-23626"/>
              <a:chExt cx="1346538" cy="456304"/>
            </a:xfrm>
          </p:grpSpPr>
          <p:sp>
            <p:nvSpPr>
              <p:cNvPr id="9" name="Freeform 9"/>
              <p:cNvSpPr/>
              <p:nvPr/>
            </p:nvSpPr>
            <p:spPr>
              <a:xfrm>
                <a:off x="0" y="0"/>
                <a:ext cx="1346538" cy="399154"/>
              </a:xfrm>
              <a:custGeom>
                <a:avLst/>
                <a:gdLst/>
                <a:ahLst/>
                <a:cxnLst/>
                <a:rect l="l" t="t" r="r" b="b"/>
                <a:pathLst>
                  <a:path w="1346538" h="399154">
                    <a:moveTo>
                      <a:pt x="77228" y="0"/>
                    </a:moveTo>
                    <a:lnTo>
                      <a:pt x="1269310" y="0"/>
                    </a:lnTo>
                    <a:cubicBezTo>
                      <a:pt x="1311962" y="0"/>
                      <a:pt x="1346538" y="34576"/>
                      <a:pt x="1346538" y="77228"/>
                    </a:cubicBezTo>
                    <a:lnTo>
                      <a:pt x="1346538" y="321926"/>
                    </a:lnTo>
                    <a:cubicBezTo>
                      <a:pt x="1346538" y="364578"/>
                      <a:pt x="1311962" y="399154"/>
                      <a:pt x="1269310" y="399154"/>
                    </a:cubicBezTo>
                    <a:lnTo>
                      <a:pt x="77228" y="399154"/>
                    </a:lnTo>
                    <a:cubicBezTo>
                      <a:pt x="34576" y="399154"/>
                      <a:pt x="0" y="364578"/>
                      <a:pt x="0" y="321926"/>
                    </a:cubicBezTo>
                    <a:lnTo>
                      <a:pt x="0" y="77228"/>
                    </a:lnTo>
                    <a:cubicBezTo>
                      <a:pt x="0" y="34576"/>
                      <a:pt x="34576" y="0"/>
                      <a:pt x="77228"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23626"/>
                <a:ext cx="1346538" cy="456304"/>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 You’re barely dilated. You aren’t in real labor yet. Just wait and we will check you again in a bit.</a:t>
                </a:r>
              </a:p>
            </p:txBody>
          </p:sp>
        </p:grpSp>
      </p:grpSp>
      <p:grpSp>
        <p:nvGrpSpPr>
          <p:cNvPr id="11" name="Group 11"/>
          <p:cNvGrpSpPr/>
          <p:nvPr/>
        </p:nvGrpSpPr>
        <p:grpSpPr>
          <a:xfrm>
            <a:off x="9144000" y="3526361"/>
            <a:ext cx="4207884" cy="4216300"/>
            <a:chOff x="0" y="0"/>
            <a:chExt cx="6350000" cy="6362700"/>
          </a:xfrm>
        </p:grpSpPr>
        <p:sp>
          <p:nvSpPr>
            <p:cNvPr id="12" name="Freeform 12"/>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3" name="Group 13"/>
          <p:cNvGrpSpPr/>
          <p:nvPr/>
        </p:nvGrpSpPr>
        <p:grpSpPr>
          <a:xfrm>
            <a:off x="8722033" y="9125565"/>
            <a:ext cx="9565967" cy="1300906"/>
            <a:chOff x="0" y="-34959"/>
            <a:chExt cx="2519432" cy="342626"/>
          </a:xfrm>
        </p:grpSpPr>
        <p:sp>
          <p:nvSpPr>
            <p:cNvPr id="14" name="Freeform 14"/>
            <p:cNvSpPr/>
            <p:nvPr/>
          </p:nvSpPr>
          <p:spPr>
            <a:xfrm>
              <a:off x="0" y="0"/>
              <a:ext cx="2519431" cy="275951"/>
            </a:xfrm>
            <a:custGeom>
              <a:avLst/>
              <a:gdLst/>
              <a:ahLst/>
              <a:cxnLst/>
              <a:rect l="l" t="t" r="r" b="b"/>
              <a:pathLst>
                <a:path w="2519431" h="275951">
                  <a:moveTo>
                    <a:pt x="0" y="0"/>
                  </a:moveTo>
                  <a:lnTo>
                    <a:pt x="2519431" y="0"/>
                  </a:lnTo>
                  <a:lnTo>
                    <a:pt x="2519431" y="275951"/>
                  </a:lnTo>
                  <a:lnTo>
                    <a:pt x="0" y="275951"/>
                  </a:lnTo>
                  <a:close/>
                </a:path>
              </a:pathLst>
            </a:custGeom>
            <a:solidFill>
              <a:srgbClr val="FEFAF6"/>
            </a:solidFill>
          </p:spPr>
          <p:txBody>
            <a:bodyPr/>
            <a:lstStyle/>
            <a:p>
              <a:endParaRPr lang="en-US"/>
            </a:p>
          </p:txBody>
        </p:sp>
        <p:sp>
          <p:nvSpPr>
            <p:cNvPr id="15" name="TextBox 15"/>
            <p:cNvSpPr txBox="1"/>
            <p:nvPr/>
          </p:nvSpPr>
          <p:spPr>
            <a:xfrm>
              <a:off x="0" y="-34959"/>
              <a:ext cx="2519432" cy="342626"/>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patient is lying there, exposed, crying softly.</a:t>
              </a:r>
            </a:p>
          </p:txBody>
        </p:sp>
      </p:grpSp>
      <p:grpSp>
        <p:nvGrpSpPr>
          <p:cNvPr id="16" name="Group 16"/>
          <p:cNvGrpSpPr/>
          <p:nvPr/>
        </p:nvGrpSpPr>
        <p:grpSpPr>
          <a:xfrm>
            <a:off x="0" y="124308"/>
            <a:ext cx="5408497" cy="1150567"/>
            <a:chOff x="0" y="-23813"/>
            <a:chExt cx="1561771" cy="332241"/>
          </a:xfrm>
        </p:grpSpPr>
        <p:sp>
          <p:nvSpPr>
            <p:cNvPr id="17" name="Freeform 17"/>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18" name="TextBox 18"/>
            <p:cNvSpPr txBox="1"/>
            <p:nvPr/>
          </p:nvSpPr>
          <p:spPr>
            <a:xfrm>
              <a:off x="0"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DISRESPECT</a:t>
              </a:r>
            </a:p>
          </p:txBody>
        </p:sp>
      </p:grpSp>
    </p:spTree>
    <p:extLst>
      <p:ext uri="{BB962C8B-B14F-4D97-AF65-F5344CB8AC3E}">
        <p14:creationId xmlns:p14="http://schemas.microsoft.com/office/powerpoint/2010/main" val="3999208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9392053" cy="8142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1028700" y="1147763"/>
            <a:ext cx="15135315" cy="847725"/>
          </a:xfrm>
          <a:prstGeom prst="rect">
            <a:avLst/>
          </a:prstGeom>
        </p:spPr>
        <p:txBody>
          <a:bodyPr wrap="square" lIns="0" tIns="0" rIns="0" bIns="0" rtlCol="0" anchor="t">
            <a:spAutoFit/>
          </a:bodyPr>
          <a:lstStyle/>
          <a:p>
            <a:pPr marL="0" marR="0" lvl="0" indent="0" algn="l" defTabSz="914400" rtl="0" eaLnBrk="1" fontAlgn="auto" latinLnBrk="0" hangingPunct="1">
              <a:lnSpc>
                <a:spcPts val="6600"/>
              </a:lnSpc>
              <a:spcBef>
                <a:spcPts val="0"/>
              </a:spcBef>
              <a:spcAft>
                <a:spcPts val="0"/>
              </a:spcAft>
              <a:buClrTx/>
              <a:buSzTx/>
              <a:buFontTx/>
              <a:buNone/>
              <a:tabLst/>
              <a:defRPr/>
            </a:pPr>
            <a:r>
              <a:rPr kumimoji="0" lang="en-US" sz="5500" b="1" i="0" u="none" strike="noStrike" kern="1200" cap="none" spc="0" normalizeH="0" baseline="0" noProof="0">
                <a:ln>
                  <a:noFill/>
                </a:ln>
                <a:solidFill>
                  <a:srgbClr val="010204"/>
                </a:solidFill>
                <a:effectLst/>
                <a:uLnTx/>
                <a:uFillTx/>
                <a:latin typeface="Roboto Slab Bold"/>
                <a:ea typeface="Roboto Slab Bold"/>
                <a:cs typeface="Roboto Slab Bold"/>
                <a:sym typeface="Roboto Slab Bold"/>
              </a:rPr>
              <a:t>DISRESPECTFUL PRACTICES HIGHLIGHTED</a:t>
            </a:r>
          </a:p>
        </p:txBody>
      </p:sp>
      <p:grpSp>
        <p:nvGrpSpPr>
          <p:cNvPr id="6" name="Group 6"/>
          <p:cNvGrpSpPr/>
          <p:nvPr/>
        </p:nvGrpSpPr>
        <p:grpSpPr>
          <a:xfrm>
            <a:off x="1677896" y="2714711"/>
            <a:ext cx="7439140" cy="1819275"/>
            <a:chOff x="0" y="0"/>
            <a:chExt cx="9918853" cy="2425700"/>
          </a:xfrm>
        </p:grpSpPr>
        <p:grpSp>
          <p:nvGrpSpPr>
            <p:cNvPr id="7" name="Group 7"/>
            <p:cNvGrpSpPr/>
            <p:nvPr/>
          </p:nvGrpSpPr>
          <p:grpSpPr>
            <a:xfrm>
              <a:off x="203200" y="203200"/>
              <a:ext cx="9715653" cy="2222500"/>
              <a:chOff x="0" y="0"/>
              <a:chExt cx="1919141" cy="439012"/>
            </a:xfrm>
          </p:grpSpPr>
          <p:sp>
            <p:nvSpPr>
              <p:cNvPr id="8" name="Freeform 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1919141" cy="477112"/>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53342" y="517102"/>
              <a:ext cx="8415369"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0" y="0"/>
              <a:ext cx="9715653" cy="2222500"/>
              <a:chOff x="0" y="0"/>
              <a:chExt cx="1919141" cy="439012"/>
            </a:xfrm>
          </p:grpSpPr>
          <p:sp>
            <p:nvSpPr>
              <p:cNvPr id="12" name="Freeform 1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650142" y="313902"/>
              <a:ext cx="8415369" cy="15280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r>
                <a:rPr kumimoji="0" lang="en-US" sz="3350" b="0" i="0" u="none" strike="noStrike" kern="1200" cap="none" spc="0" normalizeH="0" baseline="0" noProof="0">
                  <a:ln>
                    <a:noFill/>
                  </a:ln>
                  <a:solidFill>
                    <a:srgbClr val="010204"/>
                  </a:solidFill>
                  <a:effectLst/>
                  <a:uLnTx/>
                  <a:uFillTx/>
                  <a:latin typeface="Roboto"/>
                  <a:ea typeface="Roboto"/>
                  <a:cs typeface="Roboto"/>
                  <a:sym typeface="Roboto"/>
                </a:rPr>
                <a:t>No introduction or use of her name</a:t>
              </a:r>
            </a:p>
          </p:txBody>
        </p:sp>
      </p:grpSp>
      <p:grpSp>
        <p:nvGrpSpPr>
          <p:cNvPr id="15" name="Group 15"/>
          <p:cNvGrpSpPr/>
          <p:nvPr/>
        </p:nvGrpSpPr>
        <p:grpSpPr>
          <a:xfrm>
            <a:off x="9323364" y="2714711"/>
            <a:ext cx="7439140" cy="1819275"/>
            <a:chOff x="0" y="0"/>
            <a:chExt cx="9918853" cy="2425700"/>
          </a:xfrm>
        </p:grpSpPr>
        <p:grpSp>
          <p:nvGrpSpPr>
            <p:cNvPr id="16" name="Group 16"/>
            <p:cNvGrpSpPr/>
            <p:nvPr/>
          </p:nvGrpSpPr>
          <p:grpSpPr>
            <a:xfrm>
              <a:off x="203200" y="203200"/>
              <a:ext cx="9715653" cy="2222500"/>
              <a:chOff x="0" y="0"/>
              <a:chExt cx="1919141" cy="439012"/>
            </a:xfrm>
          </p:grpSpPr>
          <p:sp>
            <p:nvSpPr>
              <p:cNvPr id="17" name="Freeform 1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1919141" cy="477112"/>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88966" y="517102"/>
              <a:ext cx="9156820"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20"/>
            <p:cNvGrpSpPr/>
            <p:nvPr/>
          </p:nvGrpSpPr>
          <p:grpSpPr>
            <a:xfrm>
              <a:off x="0" y="0"/>
              <a:ext cx="9715653" cy="2222500"/>
              <a:chOff x="0" y="0"/>
              <a:chExt cx="1919141" cy="439012"/>
            </a:xfrm>
          </p:grpSpPr>
          <p:sp>
            <p:nvSpPr>
              <p:cNvPr id="21" name="Freeform 2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279416" y="707602"/>
              <a:ext cx="9156820"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r>
                <a:rPr kumimoji="0" lang="en-US" sz="3350" b="0" i="0" u="none" strike="noStrike" kern="1200" cap="none" spc="0" normalizeH="0" baseline="0" noProof="0">
                  <a:ln>
                    <a:noFill/>
                  </a:ln>
                  <a:solidFill>
                    <a:srgbClr val="010204"/>
                  </a:solidFill>
                  <a:effectLst/>
                  <a:uLnTx/>
                  <a:uFillTx/>
                  <a:latin typeface="Roboto"/>
                  <a:ea typeface="Roboto"/>
                  <a:cs typeface="Roboto"/>
                  <a:sym typeface="Roboto"/>
                </a:rPr>
                <a:t>No explanation before touching</a:t>
              </a:r>
            </a:p>
          </p:txBody>
        </p:sp>
      </p:grpSp>
      <p:grpSp>
        <p:nvGrpSpPr>
          <p:cNvPr id="24" name="Group 24"/>
          <p:cNvGrpSpPr/>
          <p:nvPr/>
        </p:nvGrpSpPr>
        <p:grpSpPr>
          <a:xfrm>
            <a:off x="1677896" y="4637586"/>
            <a:ext cx="7439140" cy="1819275"/>
            <a:chOff x="0" y="0"/>
            <a:chExt cx="9918853" cy="2425700"/>
          </a:xfrm>
        </p:grpSpPr>
        <p:grpSp>
          <p:nvGrpSpPr>
            <p:cNvPr id="25" name="Group 25"/>
            <p:cNvGrpSpPr/>
            <p:nvPr/>
          </p:nvGrpSpPr>
          <p:grpSpPr>
            <a:xfrm>
              <a:off x="203200" y="203200"/>
              <a:ext cx="9715653" cy="2222500"/>
              <a:chOff x="0" y="0"/>
              <a:chExt cx="1919141" cy="439012"/>
            </a:xfrm>
          </p:grpSpPr>
          <p:sp>
            <p:nvSpPr>
              <p:cNvPr id="26" name="Freeform 2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38100"/>
                <a:ext cx="1919141" cy="477112"/>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p:cNvSpPr txBox="1"/>
            <p:nvPr/>
          </p:nvSpPr>
          <p:spPr>
            <a:xfrm>
              <a:off x="1001185" y="517102"/>
              <a:ext cx="8119683"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roup 29"/>
            <p:cNvGrpSpPr/>
            <p:nvPr/>
          </p:nvGrpSpPr>
          <p:grpSpPr>
            <a:xfrm>
              <a:off x="0" y="0"/>
              <a:ext cx="9715653" cy="2222500"/>
              <a:chOff x="0" y="0"/>
              <a:chExt cx="1919141" cy="439012"/>
            </a:xfrm>
          </p:grpSpPr>
          <p:sp>
            <p:nvSpPr>
              <p:cNvPr id="30" name="Freeform 3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2"/>
            <p:cNvSpPr txBox="1"/>
            <p:nvPr/>
          </p:nvSpPr>
          <p:spPr>
            <a:xfrm>
              <a:off x="500593" y="707601"/>
              <a:ext cx="8714468" cy="740622"/>
            </a:xfrm>
            <a:prstGeom prst="rect">
              <a:avLst/>
            </a:prstGeom>
          </p:spPr>
          <p:txBody>
            <a:bodyPr lIns="0" tIns="0" rIns="0" bIns="0" rtlCol="0" anchor="t">
              <a:spAutoFit/>
            </a:bodyPr>
            <a:lstStyle/>
            <a:p>
              <a:pPr marL="0" marR="0" lvl="0" indent="0" algn="ctr" defTabSz="914400" rtl="0" eaLnBrk="1" fontAlgn="auto" latinLnBrk="0" hangingPunct="1">
                <a:lnSpc>
                  <a:spcPts val="4689"/>
                </a:lnSpc>
                <a:spcBef>
                  <a:spcPct val="0"/>
                </a:spcBef>
                <a:spcAft>
                  <a:spcPts val="0"/>
                </a:spcAft>
                <a:buClrTx/>
                <a:buSzTx/>
                <a:buFontTx/>
                <a:buNone/>
                <a:tabLst/>
                <a:defRPr/>
              </a:pPr>
              <a:r>
                <a:rPr kumimoji="0" lang="en-US" sz="3349" b="0" i="0" u="none" strike="noStrike" kern="1200" cap="none" spc="0" normalizeH="0" baseline="0" noProof="0">
                  <a:ln>
                    <a:noFill/>
                  </a:ln>
                  <a:solidFill>
                    <a:srgbClr val="010204"/>
                  </a:solidFill>
                  <a:effectLst/>
                  <a:uLnTx/>
                  <a:uFillTx/>
                  <a:latin typeface="Roboto"/>
                  <a:ea typeface="Roboto"/>
                  <a:cs typeface="Roboto"/>
                  <a:sym typeface="Roboto"/>
                </a:rPr>
                <a:t>Dismisses request for privacy</a:t>
              </a:r>
            </a:p>
          </p:txBody>
        </p:sp>
      </p:grpSp>
      <p:grpSp>
        <p:nvGrpSpPr>
          <p:cNvPr id="33" name="Group 33"/>
          <p:cNvGrpSpPr/>
          <p:nvPr/>
        </p:nvGrpSpPr>
        <p:grpSpPr>
          <a:xfrm>
            <a:off x="9323364" y="4637586"/>
            <a:ext cx="7439140" cy="1819275"/>
            <a:chOff x="0" y="0"/>
            <a:chExt cx="9918853" cy="2425700"/>
          </a:xfrm>
        </p:grpSpPr>
        <p:grpSp>
          <p:nvGrpSpPr>
            <p:cNvPr id="34" name="Group 34"/>
            <p:cNvGrpSpPr/>
            <p:nvPr/>
          </p:nvGrpSpPr>
          <p:grpSpPr>
            <a:xfrm>
              <a:off x="203200" y="203200"/>
              <a:ext cx="9715653" cy="2222500"/>
              <a:chOff x="0" y="0"/>
              <a:chExt cx="1919141" cy="439012"/>
            </a:xfrm>
          </p:grpSpPr>
          <p:sp>
            <p:nvSpPr>
              <p:cNvPr id="35" name="Freeform 35"/>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0" y="-38100"/>
                <a:ext cx="1919141" cy="477112"/>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TextBox 37"/>
            <p:cNvSpPr txBox="1"/>
            <p:nvPr/>
          </p:nvSpPr>
          <p:spPr>
            <a:xfrm>
              <a:off x="1007535" y="286385"/>
              <a:ext cx="8119683" cy="643254"/>
            </a:xfrm>
            <a:prstGeom prst="rect">
              <a:avLst/>
            </a:prstGeom>
          </p:spPr>
          <p:txBody>
            <a:bodyPr lIns="0" tIns="0" rIns="0" bIns="0" rtlCol="0" anchor="t">
              <a:spAutoFit/>
            </a:bodyPr>
            <a:lstStyle/>
            <a:p>
              <a:pPr marL="0" marR="0" lvl="0" indent="0" algn="ctr" defTabSz="914400" rtl="0" eaLnBrk="1" fontAlgn="auto" latinLnBrk="0" hangingPunct="1">
                <a:lnSpc>
                  <a:spcPts val="39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8" name="Group 38"/>
            <p:cNvGrpSpPr/>
            <p:nvPr/>
          </p:nvGrpSpPr>
          <p:grpSpPr>
            <a:xfrm>
              <a:off x="0" y="0"/>
              <a:ext cx="9715653" cy="2222500"/>
              <a:chOff x="0" y="0"/>
              <a:chExt cx="1919141" cy="439012"/>
            </a:xfrm>
          </p:grpSpPr>
          <p:sp>
            <p:nvSpPr>
              <p:cNvPr id="39" name="Freeform 39"/>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TextBox 40"/>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TextBox 41"/>
            <p:cNvSpPr txBox="1"/>
            <p:nvPr/>
          </p:nvSpPr>
          <p:spPr>
            <a:xfrm>
              <a:off x="1001185" y="707602"/>
              <a:ext cx="8119683"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r>
                <a:rPr kumimoji="0" lang="en-US" sz="3350" b="0" i="0" u="none" strike="noStrike" kern="1200" cap="none" spc="0" normalizeH="0" baseline="0" noProof="0">
                  <a:ln>
                    <a:noFill/>
                  </a:ln>
                  <a:solidFill>
                    <a:srgbClr val="010204"/>
                  </a:solidFill>
                  <a:effectLst/>
                  <a:uLnTx/>
                  <a:uFillTx/>
                  <a:latin typeface="Roboto"/>
                  <a:ea typeface="Roboto"/>
                  <a:cs typeface="Roboto"/>
                  <a:sym typeface="Roboto"/>
                </a:rPr>
                <a:t>No draping or effort to cover her</a:t>
              </a:r>
            </a:p>
          </p:txBody>
        </p:sp>
      </p:grpSp>
      <p:grpSp>
        <p:nvGrpSpPr>
          <p:cNvPr id="42" name="Group 42"/>
          <p:cNvGrpSpPr/>
          <p:nvPr/>
        </p:nvGrpSpPr>
        <p:grpSpPr>
          <a:xfrm>
            <a:off x="1677896" y="6561636"/>
            <a:ext cx="7439140" cy="1819275"/>
            <a:chOff x="0" y="0"/>
            <a:chExt cx="9918853" cy="2425700"/>
          </a:xfrm>
        </p:grpSpPr>
        <p:grpSp>
          <p:nvGrpSpPr>
            <p:cNvPr id="43" name="Group 43"/>
            <p:cNvGrpSpPr/>
            <p:nvPr/>
          </p:nvGrpSpPr>
          <p:grpSpPr>
            <a:xfrm>
              <a:off x="203200" y="203200"/>
              <a:ext cx="9715653" cy="2222500"/>
              <a:chOff x="0" y="0"/>
              <a:chExt cx="1919141" cy="439012"/>
            </a:xfrm>
          </p:grpSpPr>
          <p:sp>
            <p:nvSpPr>
              <p:cNvPr id="44" name="Freeform 4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5"/>
              <p:cNvSpPr txBox="1"/>
              <p:nvPr/>
            </p:nvSpPr>
            <p:spPr>
              <a:xfrm>
                <a:off x="0" y="-38100"/>
                <a:ext cx="1919141" cy="477112"/>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TextBox 46"/>
            <p:cNvSpPr txBox="1"/>
            <p:nvPr/>
          </p:nvSpPr>
          <p:spPr>
            <a:xfrm>
              <a:off x="1001185" y="622935"/>
              <a:ext cx="8119683" cy="643255"/>
            </a:xfrm>
            <a:prstGeom prst="rect">
              <a:avLst/>
            </a:prstGeom>
          </p:spPr>
          <p:txBody>
            <a:bodyPr lIns="0" tIns="0" rIns="0" bIns="0" rtlCol="0" anchor="t">
              <a:spAutoFit/>
            </a:bodyPr>
            <a:lstStyle/>
            <a:p>
              <a:pPr marL="0" marR="0" lvl="0" indent="0" algn="ctr" defTabSz="914400" rtl="0" eaLnBrk="1" fontAlgn="auto" latinLnBrk="0" hangingPunct="1">
                <a:lnSpc>
                  <a:spcPts val="39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7"/>
            <p:cNvGrpSpPr/>
            <p:nvPr/>
          </p:nvGrpSpPr>
          <p:grpSpPr>
            <a:xfrm>
              <a:off x="0" y="0"/>
              <a:ext cx="9715653" cy="2222500"/>
              <a:chOff x="0" y="0"/>
              <a:chExt cx="1919141" cy="439012"/>
            </a:xfrm>
          </p:grpSpPr>
          <p:sp>
            <p:nvSpPr>
              <p:cNvPr id="48" name="Freeform 4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TextBox 49"/>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0" name="TextBox 50"/>
            <p:cNvSpPr txBox="1"/>
            <p:nvPr/>
          </p:nvSpPr>
          <p:spPr>
            <a:xfrm>
              <a:off x="797985" y="707601"/>
              <a:ext cx="8119683" cy="740622"/>
            </a:xfrm>
            <a:prstGeom prst="rect">
              <a:avLst/>
            </a:prstGeom>
          </p:spPr>
          <p:txBody>
            <a:bodyPr lIns="0" tIns="0" rIns="0" bIns="0" rtlCol="0" anchor="t">
              <a:spAutoFit/>
            </a:bodyPr>
            <a:lstStyle/>
            <a:p>
              <a:pPr marL="0" marR="0" lvl="0" indent="0" algn="ctr" defTabSz="914400" rtl="0" eaLnBrk="1" fontAlgn="auto" latinLnBrk="0" hangingPunct="1">
                <a:lnSpc>
                  <a:spcPts val="4689"/>
                </a:lnSpc>
                <a:spcBef>
                  <a:spcPct val="0"/>
                </a:spcBef>
                <a:spcAft>
                  <a:spcPts val="0"/>
                </a:spcAft>
                <a:buClrTx/>
                <a:buSzTx/>
                <a:buFontTx/>
                <a:buNone/>
                <a:tabLst/>
                <a:defRPr/>
              </a:pPr>
              <a:r>
                <a:rPr kumimoji="0" lang="en-US" sz="3349" b="0" i="0" u="none" strike="noStrike" kern="1200" cap="none" spc="0" normalizeH="0" baseline="0" noProof="0">
                  <a:ln>
                    <a:noFill/>
                  </a:ln>
                  <a:solidFill>
                    <a:srgbClr val="010204"/>
                  </a:solidFill>
                  <a:effectLst/>
                  <a:uLnTx/>
                  <a:uFillTx/>
                  <a:latin typeface="Roboto"/>
                  <a:ea typeface="Roboto"/>
                  <a:cs typeface="Roboto"/>
                  <a:sym typeface="Roboto"/>
                </a:rPr>
                <a:t>Rushes and is rough</a:t>
              </a:r>
            </a:p>
          </p:txBody>
        </p:sp>
      </p:grpSp>
      <p:grpSp>
        <p:nvGrpSpPr>
          <p:cNvPr id="51" name="Group 51"/>
          <p:cNvGrpSpPr/>
          <p:nvPr/>
        </p:nvGrpSpPr>
        <p:grpSpPr>
          <a:xfrm>
            <a:off x="9323364" y="6561636"/>
            <a:ext cx="7439140" cy="1819275"/>
            <a:chOff x="0" y="0"/>
            <a:chExt cx="9918853" cy="2425700"/>
          </a:xfrm>
        </p:grpSpPr>
        <p:grpSp>
          <p:nvGrpSpPr>
            <p:cNvPr id="52" name="Group 52"/>
            <p:cNvGrpSpPr/>
            <p:nvPr/>
          </p:nvGrpSpPr>
          <p:grpSpPr>
            <a:xfrm>
              <a:off x="203200" y="203200"/>
              <a:ext cx="9715653" cy="2222500"/>
              <a:chOff x="0" y="0"/>
              <a:chExt cx="1919141" cy="439012"/>
            </a:xfrm>
          </p:grpSpPr>
          <p:sp>
            <p:nvSpPr>
              <p:cNvPr id="53" name="Freeform 53"/>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54"/>
              <p:cNvSpPr txBox="1"/>
              <p:nvPr/>
            </p:nvSpPr>
            <p:spPr>
              <a:xfrm>
                <a:off x="0" y="-38100"/>
                <a:ext cx="1919141" cy="477112"/>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5" name="TextBox 55"/>
            <p:cNvSpPr txBox="1"/>
            <p:nvPr/>
          </p:nvSpPr>
          <p:spPr>
            <a:xfrm>
              <a:off x="1007535" y="517102"/>
              <a:ext cx="8119683"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6" name="Group 56"/>
            <p:cNvGrpSpPr/>
            <p:nvPr/>
          </p:nvGrpSpPr>
          <p:grpSpPr>
            <a:xfrm>
              <a:off x="0" y="0"/>
              <a:ext cx="9715653" cy="2222500"/>
              <a:chOff x="0" y="0"/>
              <a:chExt cx="1919141" cy="439012"/>
            </a:xfrm>
          </p:grpSpPr>
          <p:sp>
            <p:nvSpPr>
              <p:cNvPr id="57" name="Freeform 5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TextBox 58"/>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9" name="TextBox 59"/>
            <p:cNvSpPr txBox="1"/>
            <p:nvPr/>
          </p:nvSpPr>
          <p:spPr>
            <a:xfrm>
              <a:off x="804335" y="313902"/>
              <a:ext cx="8119683" cy="15280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r>
                <a:rPr kumimoji="0" lang="en-US" sz="3350" b="0" i="0" u="none" strike="noStrike" kern="1200" cap="none" spc="0" normalizeH="0" baseline="0" noProof="0">
                  <a:ln>
                    <a:noFill/>
                  </a:ln>
                  <a:solidFill>
                    <a:srgbClr val="010204"/>
                  </a:solidFill>
                  <a:effectLst/>
                  <a:uLnTx/>
                  <a:uFillTx/>
                  <a:latin typeface="Roboto"/>
                  <a:ea typeface="Roboto"/>
                  <a:cs typeface="Roboto"/>
                  <a:sym typeface="Roboto"/>
                </a:rPr>
                <a:t>No empathy or emotional support</a:t>
              </a:r>
            </a:p>
          </p:txBody>
        </p:sp>
      </p:grpSp>
      <p:grpSp>
        <p:nvGrpSpPr>
          <p:cNvPr id="60" name="Group 60"/>
          <p:cNvGrpSpPr/>
          <p:nvPr/>
        </p:nvGrpSpPr>
        <p:grpSpPr>
          <a:xfrm>
            <a:off x="5500630" y="8485686"/>
            <a:ext cx="7439140" cy="1628775"/>
            <a:chOff x="0" y="0"/>
            <a:chExt cx="9918853" cy="2171700"/>
          </a:xfrm>
        </p:grpSpPr>
        <p:grpSp>
          <p:nvGrpSpPr>
            <p:cNvPr id="61" name="Group 61"/>
            <p:cNvGrpSpPr/>
            <p:nvPr/>
          </p:nvGrpSpPr>
          <p:grpSpPr>
            <a:xfrm>
              <a:off x="203200" y="203200"/>
              <a:ext cx="9715653" cy="1968500"/>
              <a:chOff x="0" y="0"/>
              <a:chExt cx="1919141" cy="388840"/>
            </a:xfrm>
          </p:grpSpPr>
          <p:sp>
            <p:nvSpPr>
              <p:cNvPr id="62" name="Freeform 62"/>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TextBox 63"/>
              <p:cNvSpPr txBox="1"/>
              <p:nvPr/>
            </p:nvSpPr>
            <p:spPr>
              <a:xfrm>
                <a:off x="0" y="-38100"/>
                <a:ext cx="1919141" cy="42694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4" name="TextBox 64"/>
            <p:cNvSpPr txBox="1"/>
            <p:nvPr/>
          </p:nvSpPr>
          <p:spPr>
            <a:xfrm>
              <a:off x="1001185" y="878387"/>
              <a:ext cx="8119683" cy="643254"/>
            </a:xfrm>
            <a:prstGeom prst="rect">
              <a:avLst/>
            </a:prstGeom>
          </p:spPr>
          <p:txBody>
            <a:bodyPr lIns="0" tIns="0" rIns="0" bIns="0" rtlCol="0" anchor="t">
              <a:spAutoFit/>
            </a:bodyPr>
            <a:lstStyle/>
            <a:p>
              <a:pPr marL="0" marR="0" lvl="0" indent="0" algn="ctr" defTabSz="914400" rtl="0" eaLnBrk="1" fontAlgn="auto" latinLnBrk="0" hangingPunct="1">
                <a:lnSpc>
                  <a:spcPts val="39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5" name="Group 65"/>
            <p:cNvGrpSpPr/>
            <p:nvPr/>
          </p:nvGrpSpPr>
          <p:grpSpPr>
            <a:xfrm>
              <a:off x="0" y="0"/>
              <a:ext cx="9715653" cy="1968500"/>
              <a:chOff x="0" y="0"/>
              <a:chExt cx="1919141" cy="388840"/>
            </a:xfrm>
          </p:grpSpPr>
          <p:sp>
            <p:nvSpPr>
              <p:cNvPr id="66" name="Freeform 66"/>
              <p:cNvSpPr/>
              <p:nvPr/>
            </p:nvSpPr>
            <p:spPr>
              <a:xfrm>
                <a:off x="0" y="0"/>
                <a:ext cx="1919141" cy="388840"/>
              </a:xfrm>
              <a:custGeom>
                <a:avLst/>
                <a:gdLst/>
                <a:ahLst/>
                <a:cxnLst/>
                <a:rect l="l" t="t" r="r" b="b"/>
                <a:pathLst>
                  <a:path w="1919141" h="388840">
                    <a:moveTo>
                      <a:pt x="66935" y="0"/>
                    </a:moveTo>
                    <a:lnTo>
                      <a:pt x="1852206" y="0"/>
                    </a:lnTo>
                    <a:cubicBezTo>
                      <a:pt x="1869958" y="0"/>
                      <a:pt x="1886984" y="7052"/>
                      <a:pt x="1899536" y="19605"/>
                    </a:cubicBezTo>
                    <a:cubicBezTo>
                      <a:pt x="1912089" y="32158"/>
                      <a:pt x="1919141" y="49183"/>
                      <a:pt x="1919141" y="66935"/>
                    </a:cubicBezTo>
                    <a:lnTo>
                      <a:pt x="1919141" y="321904"/>
                    </a:lnTo>
                    <a:cubicBezTo>
                      <a:pt x="1919141" y="339656"/>
                      <a:pt x="1912089" y="356682"/>
                      <a:pt x="1899536" y="369235"/>
                    </a:cubicBezTo>
                    <a:cubicBezTo>
                      <a:pt x="1886984" y="381787"/>
                      <a:pt x="1869958" y="388840"/>
                      <a:pt x="1852206" y="388840"/>
                    </a:cubicBezTo>
                    <a:lnTo>
                      <a:pt x="66935" y="388840"/>
                    </a:lnTo>
                    <a:cubicBezTo>
                      <a:pt x="49183" y="388840"/>
                      <a:pt x="32158" y="381787"/>
                      <a:pt x="19605" y="369235"/>
                    </a:cubicBezTo>
                    <a:cubicBezTo>
                      <a:pt x="7052" y="356682"/>
                      <a:pt x="0" y="339656"/>
                      <a:pt x="0" y="321904"/>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TextBox 67"/>
              <p:cNvSpPr txBox="1"/>
              <p:nvPr/>
            </p:nvSpPr>
            <p:spPr>
              <a:xfrm>
                <a:off x="0" y="-47625"/>
                <a:ext cx="1919141" cy="436465"/>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8" name="TextBox 68"/>
            <p:cNvSpPr txBox="1"/>
            <p:nvPr/>
          </p:nvSpPr>
          <p:spPr>
            <a:xfrm>
              <a:off x="797985" y="186902"/>
              <a:ext cx="8119683" cy="15280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r>
                <a:rPr kumimoji="0" lang="en-US" sz="3350" b="0" i="0" u="none" strike="noStrike" kern="1200" cap="none" spc="0" normalizeH="0" baseline="0" noProof="0">
                  <a:ln>
                    <a:noFill/>
                  </a:ln>
                  <a:solidFill>
                    <a:srgbClr val="010204"/>
                  </a:solidFill>
                  <a:effectLst/>
                  <a:uLnTx/>
                  <a:uFillTx/>
                  <a:latin typeface="Roboto"/>
                  <a:ea typeface="Roboto"/>
                  <a:cs typeface="Roboto"/>
                  <a:sym typeface="Roboto"/>
                </a:rPr>
                <a:t>Talks about her loudly in front of others</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937099"/>
            <a:ext cx="13858581" cy="2412802"/>
            <a:chOff x="0" y="0"/>
            <a:chExt cx="18478108" cy="3217070"/>
          </a:xfrm>
        </p:grpSpPr>
        <p:sp>
          <p:nvSpPr>
            <p:cNvPr id="3" name="TextBox 3"/>
            <p:cNvSpPr txBox="1"/>
            <p:nvPr/>
          </p:nvSpPr>
          <p:spPr>
            <a:xfrm>
              <a:off x="0" y="0"/>
              <a:ext cx="18478108" cy="1409700"/>
            </a:xfrm>
            <a:prstGeom prst="rect">
              <a:avLst/>
            </a:prstGeom>
          </p:spPr>
          <p:txBody>
            <a:bodyPr lIns="0" tIns="0" rIns="0" bIns="0" rtlCol="0" anchor="t">
              <a:spAutoFit/>
            </a:bodyPr>
            <a:lstStyle/>
            <a:p>
              <a:pPr marL="0" marR="0" lvl="0" indent="0" algn="l" defTabSz="914400" rtl="0" eaLnBrk="1" fontAlgn="auto" latinLnBrk="0" hangingPunct="1">
                <a:lnSpc>
                  <a:spcPts val="8399"/>
                </a:lnSpc>
                <a:spcBef>
                  <a:spcPts val="0"/>
                </a:spcBef>
                <a:spcAft>
                  <a:spcPts val="0"/>
                </a:spcAft>
                <a:buClrTx/>
                <a:buSzTx/>
                <a:buFontTx/>
                <a:buNone/>
                <a:tabLst/>
                <a:defRPr/>
              </a:pPr>
              <a:r>
                <a:rPr kumimoji="0" lang="en-US" sz="6999" b="1" i="0" u="none" strike="noStrike" kern="1200" cap="none" spc="0" normalizeH="0" baseline="0" noProof="0">
                  <a:ln>
                    <a:noFill/>
                  </a:ln>
                  <a:solidFill>
                    <a:srgbClr val="010204"/>
                  </a:solidFill>
                  <a:effectLst/>
                  <a:uLnTx/>
                  <a:uFillTx/>
                  <a:latin typeface="Roboto Slab Bold"/>
                  <a:ea typeface="Roboto Slab Bold"/>
                  <a:cs typeface="Roboto Slab Bold"/>
                  <a:sym typeface="Roboto Slab Bold"/>
                </a:rPr>
                <a:t>DIGNITY DOMAIN</a:t>
              </a:r>
            </a:p>
          </p:txBody>
        </p:sp>
        <p:sp>
          <p:nvSpPr>
            <p:cNvPr id="4" name="TextBox 4"/>
            <p:cNvSpPr txBox="1"/>
            <p:nvPr/>
          </p:nvSpPr>
          <p:spPr>
            <a:xfrm>
              <a:off x="0" y="1797845"/>
              <a:ext cx="18478108" cy="1419225"/>
            </a:xfrm>
            <a:prstGeom prst="rect">
              <a:avLst/>
            </a:prstGeom>
          </p:spPr>
          <p:txBody>
            <a:bodyPr lIns="0" tIns="0" rIns="0" bIns="0" rtlCol="0" anchor="t">
              <a:spAutoFit/>
            </a:bodyPr>
            <a:lstStyle/>
            <a:p>
              <a:pPr marL="0" marR="0" lvl="0" indent="0" algn="l" defTabSz="914400" rtl="0" eaLnBrk="1" fontAlgn="auto" latinLnBrk="0" hangingPunct="1">
                <a:lnSpc>
                  <a:spcPts val="8399"/>
                </a:lnSpc>
                <a:spcBef>
                  <a:spcPts val="0"/>
                </a:spcBef>
                <a:spcAft>
                  <a:spcPts val="0"/>
                </a:spcAft>
                <a:buClrTx/>
                <a:buSzTx/>
                <a:buFontTx/>
                <a:buNone/>
                <a:tabLst/>
                <a:defRPr/>
              </a:pPr>
              <a:r>
                <a:rPr kumimoji="0" lang="en-US" sz="6999" b="0" i="0" u="none" strike="noStrike" kern="1200" cap="none" spc="0" normalizeH="0" baseline="0" noProof="0">
                  <a:ln>
                    <a:noFill/>
                  </a:ln>
                  <a:solidFill>
                    <a:srgbClr val="010204"/>
                  </a:solidFill>
                  <a:effectLst/>
                  <a:uLnTx/>
                  <a:uFillTx/>
                  <a:latin typeface="Roboto"/>
                  <a:ea typeface="Roboto"/>
                  <a:cs typeface="Roboto"/>
                  <a:sym typeface="Roboto"/>
                </a:rPr>
                <a:t>Scenario 4: Respectful Care</a:t>
              </a:r>
            </a:p>
          </p:txBody>
        </p:sp>
      </p:gr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2800015" cy="23475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47625"/>
              <a:ext cx="3963291" cy="158094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47625"/>
              <a:ext cx="5233894" cy="8142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3540079"/>
            <a:ext cx="16230600" cy="3504293"/>
          </a:xfrm>
          <a:prstGeom prst="rect">
            <a:avLst/>
          </a:prstGeom>
        </p:spPr>
        <p:txBody>
          <a:bodyPr lIns="0" tIns="0" rIns="0" bIns="0" rtlCol="0" anchor="t">
            <a:spAutoFit/>
          </a:bodyPr>
          <a:lstStyle/>
          <a:p>
            <a:pPr algn="ctr">
              <a:lnSpc>
                <a:spcPts val="4589"/>
              </a:lnSpc>
            </a:pPr>
            <a:r>
              <a:rPr lang="en-US" sz="3200" i="1" dirty="0">
                <a:solidFill>
                  <a:srgbClr val="000000"/>
                </a:solidFill>
                <a:latin typeface="Roboto Italics"/>
                <a:ea typeface="Roboto Italics"/>
                <a:cs typeface="Roboto Italics"/>
                <a:sym typeface="Roboto Italics"/>
              </a:rPr>
              <a:t>This presentation is supported by the Centers for Disease Control and Prevention (CDC) of the U.S. </a:t>
            </a:r>
            <a:r>
              <a:rPr lang="en-US" sz="3200" i="1">
                <a:solidFill>
                  <a:srgbClr val="000000"/>
                </a:solidFill>
                <a:latin typeface="Roboto Italics"/>
                <a:ea typeface="Roboto Italics"/>
                <a:cs typeface="Roboto Italics"/>
                <a:sym typeface="Roboto Italics"/>
              </a:rPr>
              <a:t>Department of Health and Human Services (HHS) as part of a financial assistance subaward totaling $450,000 with 100 percent funded by CDC/HHS. </a:t>
            </a:r>
            <a:r>
              <a:rPr lang="en-US" sz="3200" i="1" dirty="0">
                <a:solidFill>
                  <a:srgbClr val="000000"/>
                </a:solidFill>
                <a:latin typeface="Roboto Italics"/>
                <a:ea typeface="Roboto Italics"/>
                <a:cs typeface="Roboto Italics"/>
                <a:sym typeface="Roboto Italics"/>
              </a:rPr>
              <a:t>The contents are those of the author(s) and do not necessarily represent the views of, nor an endorsement by, CDC/HHS, or the U.S. Government.</a:t>
            </a:r>
          </a:p>
          <a:p>
            <a:pPr algn="ctr">
              <a:lnSpc>
                <a:spcPts val="4589"/>
              </a:lnSpc>
            </a:pPr>
            <a:endParaRPr lang="en-US" sz="3503" i="1" dirty="0">
              <a:solidFill>
                <a:srgbClr val="000000"/>
              </a:solidFill>
              <a:latin typeface="Roboto Italics"/>
              <a:ea typeface="Roboto Italics"/>
              <a:cs typeface="Roboto Italics"/>
              <a:sym typeface="Roboto Italics"/>
            </a:endParaRPr>
          </a:p>
        </p:txBody>
      </p:sp>
      <p:grpSp>
        <p:nvGrpSpPr>
          <p:cNvPr id="3" name="Group 3"/>
          <p:cNvGrpSpPr/>
          <p:nvPr/>
        </p:nvGrpSpPr>
        <p:grpSpPr>
          <a:xfrm>
            <a:off x="-85844" y="822970"/>
            <a:ext cx="18459689" cy="1506835"/>
            <a:chOff x="0" y="0"/>
            <a:chExt cx="9392053" cy="766658"/>
          </a:xfrm>
        </p:grpSpPr>
        <p:sp>
          <p:nvSpPr>
            <p:cNvPr id="4" name="Freeform 4"/>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0" y="1028700"/>
            <a:ext cx="18288000" cy="1095375"/>
          </a:xfrm>
          <a:prstGeom prst="rect">
            <a:avLst/>
          </a:prstGeom>
        </p:spPr>
        <p:txBody>
          <a:bodyPr lIns="0" tIns="0" rIns="0" bIns="0" rtlCol="0" anchor="t">
            <a:spAutoFit/>
          </a:bodyPr>
          <a:lstStyle/>
          <a:p>
            <a:pPr algn="ctr">
              <a:lnSpc>
                <a:spcPts val="8640"/>
              </a:lnSpc>
            </a:pPr>
            <a:r>
              <a:rPr lang="en-US" sz="7200" b="1" dirty="0">
                <a:solidFill>
                  <a:srgbClr val="010204"/>
                </a:solidFill>
                <a:latin typeface="Roboto Slab Bold"/>
                <a:ea typeface="Roboto Slab Bold"/>
                <a:cs typeface="Roboto Slab Bold"/>
                <a:sym typeface="Roboto Slab Bold"/>
              </a:rPr>
              <a:t>FUNDING ACKNOWLEDGEMENT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45352" y="1473663"/>
            <a:ext cx="14997296" cy="7339673"/>
          </a:xfrm>
          <a:custGeom>
            <a:avLst/>
            <a:gdLst/>
            <a:ahLst/>
            <a:cxnLst/>
            <a:rect l="l" t="t" r="r" b="b"/>
            <a:pathLst>
              <a:path w="14997296" h="7339673">
                <a:moveTo>
                  <a:pt x="0" y="0"/>
                </a:moveTo>
                <a:lnTo>
                  <a:pt x="14997296" y="0"/>
                </a:lnTo>
                <a:lnTo>
                  <a:pt x="14997296" y="7339674"/>
                </a:lnTo>
                <a:lnTo>
                  <a:pt x="0" y="7339674"/>
                </a:lnTo>
                <a:lnTo>
                  <a:pt x="0" y="0"/>
                </a:lnTo>
                <a:close/>
              </a:path>
            </a:pathLst>
          </a:custGeom>
          <a:blipFill>
            <a:blip r:embed="rId4"/>
            <a:stretch>
              <a:fillRect l="-10970" t="-32124" r="-10970" b="-340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645352" y="1473663"/>
            <a:ext cx="14997296" cy="7149652"/>
          </a:xfrm>
          <a:custGeom>
            <a:avLst/>
            <a:gdLst/>
            <a:ahLst/>
            <a:cxnLst/>
            <a:rect l="l" t="t" r="r" b="b"/>
            <a:pathLst>
              <a:path w="14997296" h="7149652">
                <a:moveTo>
                  <a:pt x="0" y="0"/>
                </a:moveTo>
                <a:lnTo>
                  <a:pt x="14997296" y="0"/>
                </a:lnTo>
                <a:lnTo>
                  <a:pt x="14997296" y="7149652"/>
                </a:lnTo>
                <a:lnTo>
                  <a:pt x="0" y="7149652"/>
                </a:lnTo>
                <a:lnTo>
                  <a:pt x="0" y="0"/>
                </a:lnTo>
                <a:close/>
              </a:path>
            </a:pathLst>
          </a:custGeom>
          <a:blipFill>
            <a:blip r:embed="rId4"/>
            <a:stretch>
              <a:fillRect l="-10970" t="-32978" r="-10970" b="-376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1645352" y="1473663"/>
            <a:ext cx="14997296" cy="7149652"/>
            <a:chOff x="0" y="0"/>
            <a:chExt cx="3949905" cy="1883036"/>
          </a:xfrm>
        </p:grpSpPr>
        <p:sp>
          <p:nvSpPr>
            <p:cNvPr id="6" name="Freeform 6"/>
            <p:cNvSpPr/>
            <p:nvPr/>
          </p:nvSpPr>
          <p:spPr>
            <a:xfrm>
              <a:off x="0" y="0"/>
              <a:ext cx="3949905" cy="1883036"/>
            </a:xfrm>
            <a:custGeom>
              <a:avLst/>
              <a:gdLst/>
              <a:ahLst/>
              <a:cxnLst/>
              <a:rect l="l" t="t" r="r" b="b"/>
              <a:pathLst>
                <a:path w="3949905" h="1883036">
                  <a:moveTo>
                    <a:pt x="0" y="0"/>
                  </a:moveTo>
                  <a:lnTo>
                    <a:pt x="3949905" y="0"/>
                  </a:lnTo>
                  <a:lnTo>
                    <a:pt x="3949905" y="1883036"/>
                  </a:lnTo>
                  <a:lnTo>
                    <a:pt x="0" y="1883036"/>
                  </a:lnTo>
                  <a:close/>
                </a:path>
              </a:pathLst>
            </a:custGeom>
            <a:solidFill>
              <a:srgbClr val="FEFAF6">
                <a:alpha val="6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66675"/>
              <a:ext cx="3949905" cy="1949711"/>
            </a:xfrm>
            <a:prstGeom prst="rect">
              <a:avLst/>
            </a:prstGeom>
          </p:spPr>
          <p:txBody>
            <a:bodyPr lIns="50800" tIns="50800" rIns="50800" bIns="50800" rtlCol="0" anchor="ct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1811448" y="1699988"/>
            <a:ext cx="14685393" cy="6590666"/>
          </a:xfrm>
          <a:prstGeom prst="rect">
            <a:avLst/>
          </a:prstGeom>
        </p:spPr>
        <p:txBody>
          <a:bodyPr lIns="0" tIns="0" rIns="0" bIns="0" rtlCol="0" anchor="t">
            <a:spAutoFit/>
          </a:bodyPr>
          <a:lstStyle/>
          <a:p>
            <a:pPr marL="0" marR="0" lvl="0" indent="0" algn="l" defTabSz="914400" rtl="0" eaLnBrk="1" fontAlgn="auto" latinLnBrk="0" hangingPunct="1">
              <a:lnSpc>
                <a:spcPts val="4759"/>
              </a:lnSpc>
              <a:spcBef>
                <a:spcPts val="0"/>
              </a:spcBef>
              <a:spcAft>
                <a:spcPts val="0"/>
              </a:spcAft>
              <a:buClrTx/>
              <a:buSzTx/>
              <a:buFontTx/>
              <a:buNone/>
              <a:tabLst/>
              <a:defRPr/>
            </a:pPr>
            <a:r>
              <a:rPr kumimoji="0" lang="en-US" sz="3399" b="1" i="0" u="none" strike="noStrike" kern="1200" cap="none" spc="0" normalizeH="0" baseline="0" noProof="0">
                <a:ln>
                  <a:noFill/>
                </a:ln>
                <a:solidFill>
                  <a:srgbClr val="000000"/>
                </a:solidFill>
                <a:effectLst/>
                <a:uLnTx/>
                <a:uFillTx/>
                <a:latin typeface="Roboto Bold"/>
                <a:ea typeface="Roboto Bold"/>
                <a:cs typeface="Roboto Bold"/>
                <a:sym typeface="Roboto Bold"/>
              </a:rPr>
              <a:t>Setting:</a:t>
            </a:r>
          </a:p>
          <a:p>
            <a:pPr marL="734051" marR="0" lvl="1" indent="-367026" algn="l" defTabSz="914400" rtl="0" eaLnBrk="1" fontAlgn="auto" latinLnBrk="0" hangingPunct="1">
              <a:lnSpc>
                <a:spcPts val="4759"/>
              </a:lnSpc>
              <a:spcBef>
                <a:spcPts val="0"/>
              </a:spcBef>
              <a:spcAft>
                <a:spcPts val="0"/>
              </a:spcAft>
              <a:buClrTx/>
              <a:buSzTx/>
              <a:buFont typeface="Arial"/>
              <a:buChar char="•"/>
              <a:tabLst/>
              <a:defRPr/>
            </a:pPr>
            <a:r>
              <a:rPr kumimoji="0" lang="en-US" sz="3399" b="0" i="0" u="none" strike="noStrike" kern="1200" cap="none" spc="0" normalizeH="0" baseline="0" noProof="0">
                <a:ln>
                  <a:noFill/>
                </a:ln>
                <a:solidFill>
                  <a:srgbClr val="000000"/>
                </a:solidFill>
                <a:effectLst/>
                <a:uLnTx/>
                <a:uFillTx/>
                <a:latin typeface="Roboto"/>
                <a:ea typeface="Roboto"/>
                <a:cs typeface="Roboto"/>
                <a:sym typeface="Roboto"/>
              </a:rPr>
              <a:t>Same triage room. Provider arrives after nurse has completed intake with interpreter.</a:t>
            </a:r>
          </a:p>
          <a:p>
            <a:pPr marL="0" marR="0" lvl="0" indent="0" algn="l" defTabSz="914400" rtl="0" eaLnBrk="1" fontAlgn="auto" latinLnBrk="0" hangingPunct="1">
              <a:lnSpc>
                <a:spcPts val="4759"/>
              </a:lnSpc>
              <a:spcBef>
                <a:spcPts val="0"/>
              </a:spcBef>
              <a:spcAft>
                <a:spcPts val="0"/>
              </a:spcAft>
              <a:buClrTx/>
              <a:buSzTx/>
              <a:buFontTx/>
              <a:buNone/>
              <a:tabLst/>
              <a:defRPr/>
            </a:pPr>
            <a:endParaRPr kumimoji="0" lang="en-US" sz="3399" b="0" i="0" u="none" strike="noStrike" kern="1200" cap="none" spc="0" normalizeH="0" baseline="0" noProof="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ts val="4759"/>
              </a:lnSpc>
              <a:spcBef>
                <a:spcPts val="0"/>
              </a:spcBef>
              <a:spcAft>
                <a:spcPts val="0"/>
              </a:spcAft>
              <a:buClrTx/>
              <a:buSzTx/>
              <a:buFontTx/>
              <a:buNone/>
              <a:tabLst/>
              <a:defRPr/>
            </a:pPr>
            <a:r>
              <a:rPr kumimoji="0" lang="en-US" sz="3399" b="1" i="0" u="none" strike="noStrike" kern="1200" cap="none" spc="0" normalizeH="0" baseline="0" noProof="0">
                <a:ln>
                  <a:noFill/>
                </a:ln>
                <a:solidFill>
                  <a:srgbClr val="000000"/>
                </a:solidFill>
                <a:effectLst/>
                <a:uLnTx/>
                <a:uFillTx/>
                <a:latin typeface="Roboto Bold"/>
                <a:ea typeface="Roboto Bold"/>
                <a:cs typeface="Roboto Bold"/>
                <a:sym typeface="Roboto Bold"/>
              </a:rPr>
              <a:t>Characters:</a:t>
            </a:r>
          </a:p>
          <a:p>
            <a:pPr marL="734051" marR="0" lvl="1" indent="-367026" algn="l" defTabSz="914400" rtl="0" eaLnBrk="1" fontAlgn="auto" latinLnBrk="0" hangingPunct="1">
              <a:lnSpc>
                <a:spcPts val="4759"/>
              </a:lnSpc>
              <a:spcBef>
                <a:spcPts val="0"/>
              </a:spcBef>
              <a:spcAft>
                <a:spcPts val="0"/>
              </a:spcAft>
              <a:buClrTx/>
              <a:buSzTx/>
              <a:buFont typeface="Arial"/>
              <a:buChar char="•"/>
              <a:tabLst/>
              <a:defRPr/>
            </a:pPr>
            <a:r>
              <a:rPr kumimoji="0" lang="en-US" sz="3399" b="1" i="0" u="none" strike="noStrike" kern="1200" cap="none" spc="0" normalizeH="0" baseline="0" noProof="0">
                <a:ln>
                  <a:noFill/>
                </a:ln>
                <a:solidFill>
                  <a:srgbClr val="000000"/>
                </a:solidFill>
                <a:effectLst/>
                <a:uLnTx/>
                <a:uFillTx/>
                <a:latin typeface="Roboto Bold"/>
                <a:ea typeface="Roboto Bold"/>
                <a:cs typeface="Roboto Bold"/>
                <a:sym typeface="Roboto Bold"/>
              </a:rPr>
              <a:t>Patient: </a:t>
            </a:r>
            <a:r>
              <a:rPr kumimoji="0" lang="en-US" sz="3399" b="0" i="0" u="none" strike="noStrike" kern="1200" cap="none" spc="0" normalizeH="0" baseline="0" noProof="0">
                <a:ln>
                  <a:noFill/>
                </a:ln>
                <a:solidFill>
                  <a:srgbClr val="000000"/>
                </a:solidFill>
                <a:effectLst/>
                <a:uLnTx/>
                <a:uFillTx/>
                <a:latin typeface="Roboto"/>
                <a:ea typeface="Roboto"/>
                <a:cs typeface="Roboto"/>
                <a:sym typeface="Roboto"/>
              </a:rPr>
              <a:t>29-year-old Black, Spanish-speaking woman named Sherice from the Dominican Republic, has Medicaid coverage for her health care.</a:t>
            </a:r>
          </a:p>
          <a:p>
            <a:pPr marL="734051" marR="0" lvl="1" indent="-367026" algn="l" defTabSz="914400" rtl="0" eaLnBrk="1" fontAlgn="auto" latinLnBrk="0" hangingPunct="1">
              <a:lnSpc>
                <a:spcPts val="4759"/>
              </a:lnSpc>
              <a:spcBef>
                <a:spcPts val="0"/>
              </a:spcBef>
              <a:spcAft>
                <a:spcPts val="0"/>
              </a:spcAft>
              <a:buClrTx/>
              <a:buSzTx/>
              <a:buFont typeface="Arial"/>
              <a:buChar char="•"/>
              <a:tabLst/>
              <a:defRPr/>
            </a:pPr>
            <a:r>
              <a:rPr kumimoji="0" lang="en-US" sz="3399" b="1" i="0" u="none" strike="noStrike" kern="1200" cap="none" spc="0" normalizeH="0" baseline="0" noProof="0">
                <a:ln>
                  <a:noFill/>
                </a:ln>
                <a:solidFill>
                  <a:srgbClr val="000000"/>
                </a:solidFill>
                <a:effectLst/>
                <a:uLnTx/>
                <a:uFillTx/>
                <a:latin typeface="Roboto Bold"/>
                <a:ea typeface="Roboto Bold"/>
                <a:cs typeface="Roboto Bold"/>
                <a:sym typeface="Roboto Bold"/>
              </a:rPr>
              <a:t>Support Person: </a:t>
            </a:r>
            <a:r>
              <a:rPr kumimoji="0" lang="en-US" sz="3399" b="0" i="0" u="none" strike="noStrike" kern="1200" cap="none" spc="0" normalizeH="0" baseline="0" noProof="0">
                <a:ln>
                  <a:noFill/>
                </a:ln>
                <a:solidFill>
                  <a:srgbClr val="000000"/>
                </a:solidFill>
                <a:effectLst/>
                <a:uLnTx/>
                <a:uFillTx/>
                <a:latin typeface="Roboto"/>
                <a:ea typeface="Roboto"/>
                <a:cs typeface="Roboto"/>
                <a:sym typeface="Roboto"/>
              </a:rPr>
              <a:t>Her cousin, who is also Spanish-speaking and who speaks limited English.</a:t>
            </a:r>
          </a:p>
          <a:p>
            <a:pPr marL="734051" marR="0" lvl="1" indent="-367026" algn="l" defTabSz="914400" rtl="0" eaLnBrk="1" fontAlgn="auto" latinLnBrk="0" hangingPunct="1">
              <a:lnSpc>
                <a:spcPts val="4759"/>
              </a:lnSpc>
              <a:spcBef>
                <a:spcPts val="0"/>
              </a:spcBef>
              <a:spcAft>
                <a:spcPts val="0"/>
              </a:spcAft>
              <a:buClrTx/>
              <a:buSzTx/>
              <a:buFont typeface="Arial"/>
              <a:buChar char="•"/>
              <a:tabLst/>
              <a:defRPr/>
            </a:pPr>
            <a:r>
              <a:rPr kumimoji="0" lang="en-US" sz="3399" b="1" i="0" u="none" strike="noStrike" kern="1200" cap="none" spc="0" normalizeH="0" baseline="0" noProof="0">
                <a:ln>
                  <a:noFill/>
                </a:ln>
                <a:solidFill>
                  <a:srgbClr val="000000"/>
                </a:solidFill>
                <a:effectLst/>
                <a:uLnTx/>
                <a:uFillTx/>
                <a:latin typeface="Roboto Bold"/>
                <a:ea typeface="Roboto Bold"/>
                <a:cs typeface="Roboto Bold"/>
                <a:sym typeface="Roboto Bold"/>
              </a:rPr>
              <a:t>Obstetrician: </a:t>
            </a:r>
            <a:r>
              <a:rPr kumimoji="0" lang="en-US" sz="3399" b="0" i="0" u="none" strike="noStrike" kern="1200" cap="none" spc="0" normalizeH="0" baseline="0" noProof="0">
                <a:ln>
                  <a:noFill/>
                </a:ln>
                <a:solidFill>
                  <a:srgbClr val="000000"/>
                </a:solidFill>
                <a:effectLst/>
                <a:uLnTx/>
                <a:uFillTx/>
                <a:latin typeface="Roboto"/>
                <a:ea typeface="Roboto"/>
                <a:cs typeface="Roboto"/>
                <a:sym typeface="Roboto"/>
              </a:rPr>
              <a:t>English-speaking, does not speak Spanish.</a:t>
            </a:r>
          </a:p>
          <a:p>
            <a:pPr marL="734051" marR="0" lvl="1" indent="-367026" algn="l" defTabSz="914400" rtl="0" eaLnBrk="1" fontAlgn="auto" latinLnBrk="0" hangingPunct="1">
              <a:lnSpc>
                <a:spcPts val="4759"/>
              </a:lnSpc>
              <a:spcBef>
                <a:spcPct val="0"/>
              </a:spcBef>
              <a:spcAft>
                <a:spcPts val="0"/>
              </a:spcAft>
              <a:buClrTx/>
              <a:buSzTx/>
              <a:buFont typeface="Arial"/>
              <a:buChar char="•"/>
              <a:tabLst/>
              <a:defRPr/>
            </a:pPr>
            <a:r>
              <a:rPr kumimoji="0" lang="en-US" sz="3399" b="1" i="0" u="none" strike="noStrike" kern="1200" cap="none" spc="0" normalizeH="0" baseline="0" noProof="0">
                <a:ln>
                  <a:noFill/>
                </a:ln>
                <a:solidFill>
                  <a:srgbClr val="000000"/>
                </a:solidFill>
                <a:effectLst/>
                <a:uLnTx/>
                <a:uFillTx/>
                <a:latin typeface="Roboto Bold"/>
                <a:ea typeface="Roboto Bold"/>
                <a:cs typeface="Roboto Bold"/>
                <a:sym typeface="Roboto Bold"/>
              </a:rPr>
              <a:t>Interpreter: </a:t>
            </a:r>
            <a:r>
              <a:rPr kumimoji="0" lang="en-US" sz="3399" b="0" i="0" u="none" strike="noStrike" kern="1200" cap="none" spc="0" normalizeH="0" baseline="0" noProof="0">
                <a:ln>
                  <a:noFill/>
                </a:ln>
                <a:solidFill>
                  <a:srgbClr val="000000"/>
                </a:solidFill>
                <a:effectLst/>
                <a:uLnTx/>
                <a:uFillTx/>
                <a:latin typeface="Roboto"/>
                <a:ea typeface="Roboto"/>
                <a:cs typeface="Roboto"/>
                <a:sym typeface="Roboto"/>
              </a:rPr>
              <a:t>Spanish and English-speaking. Accessed through video.</a:t>
            </a:r>
          </a:p>
        </p:txBody>
      </p:sp>
      <p:grpSp>
        <p:nvGrpSpPr>
          <p:cNvPr id="9" name="Group 9"/>
          <p:cNvGrpSpPr/>
          <p:nvPr/>
        </p:nvGrpSpPr>
        <p:grpSpPr>
          <a:xfrm>
            <a:off x="0" y="124308"/>
            <a:ext cx="5408497" cy="1150567"/>
            <a:chOff x="0" y="-23813"/>
            <a:chExt cx="1561771" cy="332241"/>
          </a:xfrm>
        </p:grpSpPr>
        <p:sp>
          <p:nvSpPr>
            <p:cNvPr id="10" name="Freeform 10"/>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23813"/>
              <a:ext cx="1561771" cy="332241"/>
            </a:xfrm>
            <a:prstGeom prst="rect">
              <a:avLst/>
            </a:prstGeom>
          </p:spPr>
          <p:txBody>
            <a:bodyPr lIns="254000" tIns="254000" rIns="254000" bIns="254000" rtlCol="0" anchor="ctr"/>
            <a:lstStyle/>
            <a:p>
              <a:pPr marL="0" marR="0" lvl="0" indent="0" algn="ctr" defTabSz="914400" rtl="0" eaLnBrk="1" fontAlgn="auto" latinLnBrk="0" hangingPunct="1">
                <a:lnSpc>
                  <a:spcPts val="3424"/>
                </a:lnSpc>
                <a:spcBef>
                  <a:spcPts val="0"/>
                </a:spcBef>
                <a:spcAft>
                  <a:spcPts val="0"/>
                </a:spcAft>
                <a:buClrTx/>
                <a:buSzTx/>
                <a:buFontTx/>
                <a:buNone/>
                <a:tabLst/>
                <a:defRPr/>
              </a:pPr>
              <a:r>
                <a:rPr kumimoji="0" lang="en-US" sz="2499" b="1" i="0" u="none" strike="noStrike" kern="1200" cap="none" spc="-49" normalizeH="0" baseline="0" noProof="0">
                  <a:ln>
                    <a:noFill/>
                  </a:ln>
                  <a:solidFill>
                    <a:srgbClr val="010204"/>
                  </a:solidFill>
                  <a:effectLst/>
                  <a:uLnTx/>
                  <a:uFillTx/>
                  <a:latin typeface="Roboto Bold"/>
                  <a:ea typeface="Roboto Bold"/>
                  <a:cs typeface="Roboto Bold"/>
                  <a:sym typeface="Roboto Bold"/>
                </a:rPr>
                <a:t>DIGNITY: RESPECT</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154792" y="3898358"/>
            <a:ext cx="9582963" cy="6388642"/>
            <a:chOff x="0" y="0"/>
            <a:chExt cx="12777284" cy="8518190"/>
          </a:xfrm>
        </p:grpSpPr>
        <p:sp>
          <p:nvSpPr>
            <p:cNvPr id="4" name="Freeform 4"/>
            <p:cNvSpPr/>
            <p:nvPr/>
          </p:nvSpPr>
          <p:spPr>
            <a:xfrm>
              <a:off x="0" y="0"/>
              <a:ext cx="12777284" cy="8518190"/>
            </a:xfrm>
            <a:custGeom>
              <a:avLst/>
              <a:gdLst/>
              <a:ahLst/>
              <a:cxnLst/>
              <a:rect l="l" t="t" r="r" b="b"/>
              <a:pathLst>
                <a:path w="12777284" h="8518190">
                  <a:moveTo>
                    <a:pt x="0" y="0"/>
                  </a:moveTo>
                  <a:lnTo>
                    <a:pt x="12777284" y="0"/>
                  </a:lnTo>
                  <a:lnTo>
                    <a:pt x="12777284" y="8518190"/>
                  </a:lnTo>
                  <a:lnTo>
                    <a:pt x="0" y="851819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5890913" y="6965084"/>
              <a:ext cx="1923804" cy="1088971"/>
              <a:chOff x="0" y="-35853"/>
              <a:chExt cx="380011" cy="215105"/>
            </a:xfrm>
          </p:grpSpPr>
          <p:sp>
            <p:nvSpPr>
              <p:cNvPr id="6" name="Freeform 6"/>
              <p:cNvSpPr/>
              <p:nvPr/>
            </p:nvSpPr>
            <p:spPr>
              <a:xfrm>
                <a:off x="0" y="0"/>
                <a:ext cx="380011" cy="167480"/>
              </a:xfrm>
              <a:custGeom>
                <a:avLst/>
                <a:gdLst/>
                <a:ahLst/>
                <a:cxnLst/>
                <a:rect l="l" t="t" r="r" b="b"/>
                <a:pathLst>
                  <a:path w="380011" h="167480">
                    <a:moveTo>
                      <a:pt x="83740" y="0"/>
                    </a:moveTo>
                    <a:lnTo>
                      <a:pt x="296271" y="0"/>
                    </a:lnTo>
                    <a:cubicBezTo>
                      <a:pt x="342519" y="0"/>
                      <a:pt x="380011" y="37492"/>
                      <a:pt x="380011" y="83740"/>
                    </a:cubicBezTo>
                    <a:lnTo>
                      <a:pt x="380011" y="83740"/>
                    </a:lnTo>
                    <a:cubicBezTo>
                      <a:pt x="380011" y="129988"/>
                      <a:pt x="342519" y="167480"/>
                      <a:pt x="296271"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B8F2E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5853"/>
                <a:ext cx="380011" cy="2151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r>
                  <a:rPr kumimoji="0" lang="en-US" sz="1899" b="0" i="0" u="none" strike="noStrike" kern="1200" cap="none" spc="0" normalizeH="0" baseline="0" noProof="0">
                    <a:ln>
                      <a:noFill/>
                    </a:ln>
                    <a:solidFill>
                      <a:srgbClr val="000000"/>
                    </a:solidFill>
                    <a:effectLst/>
                    <a:uLnTx/>
                    <a:uFillTx/>
                    <a:latin typeface="Roboto"/>
                    <a:ea typeface="Roboto"/>
                    <a:cs typeface="Roboto"/>
                    <a:sym typeface="Roboto"/>
                  </a:rPr>
                  <a:t>Patient</a:t>
                </a:r>
              </a:p>
            </p:txBody>
          </p:sp>
        </p:grpSp>
      </p:grpSp>
      <p:grpSp>
        <p:nvGrpSpPr>
          <p:cNvPr id="8" name="Group 8"/>
          <p:cNvGrpSpPr/>
          <p:nvPr/>
        </p:nvGrpSpPr>
        <p:grpSpPr>
          <a:xfrm>
            <a:off x="3969201" y="3100541"/>
            <a:ext cx="6805406" cy="7186459"/>
            <a:chOff x="0" y="0"/>
            <a:chExt cx="9073874" cy="9581946"/>
          </a:xfrm>
        </p:grpSpPr>
        <p:sp>
          <p:nvSpPr>
            <p:cNvPr id="9" name="Freeform 9"/>
            <p:cNvSpPr/>
            <p:nvPr/>
          </p:nvSpPr>
          <p:spPr>
            <a:xfrm>
              <a:off x="0" y="0"/>
              <a:ext cx="9073874" cy="9581946"/>
            </a:xfrm>
            <a:custGeom>
              <a:avLst/>
              <a:gdLst/>
              <a:ahLst/>
              <a:cxnLst/>
              <a:rect l="l" t="t" r="r" b="b"/>
              <a:pathLst>
                <a:path w="9073874" h="9581946">
                  <a:moveTo>
                    <a:pt x="0" y="0"/>
                  </a:moveTo>
                  <a:lnTo>
                    <a:pt x="9073874" y="0"/>
                  </a:lnTo>
                  <a:lnTo>
                    <a:pt x="9073874" y="9581946"/>
                  </a:lnTo>
                  <a:lnTo>
                    <a:pt x="0" y="9581946"/>
                  </a:lnTo>
                  <a:lnTo>
                    <a:pt x="0" y="0"/>
                  </a:lnTo>
                  <a:close/>
                </a:path>
              </a:pathLst>
            </a:custGeom>
            <a:blipFill>
              <a:blip r:embed="rId5"/>
              <a:stretch>
                <a:fillRect l="-583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1163650" y="8164763"/>
              <a:ext cx="2804115" cy="1088971"/>
              <a:chOff x="0" y="-32995"/>
              <a:chExt cx="553899" cy="215105"/>
            </a:xfrm>
          </p:grpSpPr>
          <p:sp>
            <p:nvSpPr>
              <p:cNvPr id="11" name="Freeform 11"/>
              <p:cNvSpPr/>
              <p:nvPr/>
            </p:nvSpPr>
            <p:spPr>
              <a:xfrm>
                <a:off x="0" y="0"/>
                <a:ext cx="553899" cy="167480"/>
              </a:xfrm>
              <a:custGeom>
                <a:avLst/>
                <a:gdLst/>
                <a:ahLst/>
                <a:cxnLst/>
                <a:rect l="l" t="t" r="r" b="b"/>
                <a:pathLst>
                  <a:path w="553899" h="167480">
                    <a:moveTo>
                      <a:pt x="83740" y="0"/>
                    </a:moveTo>
                    <a:lnTo>
                      <a:pt x="470159" y="0"/>
                    </a:lnTo>
                    <a:cubicBezTo>
                      <a:pt x="516408" y="0"/>
                      <a:pt x="553899" y="37492"/>
                      <a:pt x="553899" y="83740"/>
                    </a:cubicBezTo>
                    <a:lnTo>
                      <a:pt x="553899" y="83740"/>
                    </a:lnTo>
                    <a:cubicBezTo>
                      <a:pt x="553899" y="129988"/>
                      <a:pt x="516408" y="167480"/>
                      <a:pt x="470159"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F8A69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2995"/>
                <a:ext cx="553899" cy="2151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r>
                  <a:rPr kumimoji="0" lang="en-US" sz="1899"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Tahoma"/>
                  </a:rPr>
                  <a:t>Support Person</a:t>
                </a:r>
              </a:p>
            </p:txBody>
          </p:sp>
        </p:grpSp>
      </p:grpSp>
      <p:grpSp>
        <p:nvGrpSpPr>
          <p:cNvPr id="18" name="Group 18"/>
          <p:cNvGrpSpPr/>
          <p:nvPr/>
        </p:nvGrpSpPr>
        <p:grpSpPr>
          <a:xfrm>
            <a:off x="9919721" y="74577"/>
            <a:ext cx="5506955" cy="1498454"/>
            <a:chOff x="0" y="-27329"/>
            <a:chExt cx="1450391" cy="394655"/>
          </a:xfrm>
        </p:grpSpPr>
        <p:sp>
          <p:nvSpPr>
            <p:cNvPr id="19" name="Freeform 19"/>
            <p:cNvSpPr/>
            <p:nvPr/>
          </p:nvSpPr>
          <p:spPr>
            <a:xfrm>
              <a:off x="0" y="0"/>
              <a:ext cx="1450391" cy="337505"/>
            </a:xfrm>
            <a:custGeom>
              <a:avLst/>
              <a:gdLst/>
              <a:ahLst/>
              <a:cxnLst/>
              <a:rect l="l" t="t" r="r" b="b"/>
              <a:pathLst>
                <a:path w="1450391" h="337505">
                  <a:moveTo>
                    <a:pt x="71698" y="0"/>
                  </a:moveTo>
                  <a:lnTo>
                    <a:pt x="1378693" y="0"/>
                  </a:lnTo>
                  <a:cubicBezTo>
                    <a:pt x="1397709" y="0"/>
                    <a:pt x="1415946" y="7554"/>
                    <a:pt x="1429392" y="21000"/>
                  </a:cubicBezTo>
                  <a:cubicBezTo>
                    <a:pt x="1442838" y="34446"/>
                    <a:pt x="1450391" y="52683"/>
                    <a:pt x="1450391" y="71698"/>
                  </a:cubicBezTo>
                  <a:lnTo>
                    <a:pt x="1450391" y="265807"/>
                  </a:lnTo>
                  <a:cubicBezTo>
                    <a:pt x="1450391" y="284822"/>
                    <a:pt x="1442838" y="303059"/>
                    <a:pt x="1429392" y="316505"/>
                  </a:cubicBezTo>
                  <a:cubicBezTo>
                    <a:pt x="1415946" y="329951"/>
                    <a:pt x="1397709" y="337505"/>
                    <a:pt x="1378693" y="337505"/>
                  </a:cubicBezTo>
                  <a:lnTo>
                    <a:pt x="71698" y="337505"/>
                  </a:lnTo>
                  <a:cubicBezTo>
                    <a:pt x="32100" y="337505"/>
                    <a:pt x="0" y="305404"/>
                    <a:pt x="0" y="265807"/>
                  </a:cubicBezTo>
                  <a:lnTo>
                    <a:pt x="0" y="71698"/>
                  </a:lnTo>
                  <a:cubicBezTo>
                    <a:pt x="0" y="52683"/>
                    <a:pt x="7554" y="34446"/>
                    <a:pt x="21000" y="21000"/>
                  </a:cubicBezTo>
                  <a:cubicBezTo>
                    <a:pt x="34446" y="7554"/>
                    <a:pt x="52683" y="0"/>
                    <a:pt x="71698" y="0"/>
                  </a:cubicBezTo>
                  <a:close/>
                </a:path>
              </a:pathLst>
            </a:custGeom>
            <a:solidFill>
              <a:srgbClr val="FEFAF6"/>
            </a:solidFill>
            <a:ln w="66675"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0" y="-27329"/>
              <a:ext cx="1450391" cy="394655"/>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Hi. May I come in?</a:t>
              </a:r>
            </a:p>
          </p:txBody>
        </p:sp>
      </p:grpSp>
      <p:grpSp>
        <p:nvGrpSpPr>
          <p:cNvPr id="21" name="Group 21"/>
          <p:cNvGrpSpPr/>
          <p:nvPr/>
        </p:nvGrpSpPr>
        <p:grpSpPr>
          <a:xfrm>
            <a:off x="10192154" y="1459805"/>
            <a:ext cx="4612212" cy="2438553"/>
            <a:chOff x="0" y="0"/>
            <a:chExt cx="6149617" cy="3251404"/>
          </a:xfrm>
        </p:grpSpPr>
        <p:sp>
          <p:nvSpPr>
            <p:cNvPr id="22" name="AutoShape 22"/>
            <p:cNvSpPr/>
            <p:nvPr/>
          </p:nvSpPr>
          <p:spPr>
            <a:xfrm>
              <a:off x="3981840" y="2577489"/>
              <a:ext cx="1014278" cy="673915"/>
            </a:xfrm>
            <a:prstGeom prst="line">
              <a:avLst/>
            </a:prstGeom>
            <a:ln w="76200" cap="rnd">
              <a:solidFill>
                <a:srgbClr val="5E647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0" y="855676"/>
              <a:ext cx="6149617" cy="1997939"/>
              <a:chOff x="0" y="-27579"/>
              <a:chExt cx="1214739" cy="394655"/>
            </a:xfrm>
          </p:grpSpPr>
          <p:sp>
            <p:nvSpPr>
              <p:cNvPr id="24" name="Freeform 24"/>
              <p:cNvSpPr/>
              <p:nvPr/>
            </p:nvSpPr>
            <p:spPr>
              <a:xfrm>
                <a:off x="0" y="0"/>
                <a:ext cx="1214739" cy="337505"/>
              </a:xfrm>
              <a:custGeom>
                <a:avLst/>
                <a:gdLst/>
                <a:ahLst/>
                <a:cxnLst/>
                <a:rect l="l" t="t" r="r" b="b"/>
                <a:pathLst>
                  <a:path w="1214739" h="337505">
                    <a:moveTo>
                      <a:pt x="85607" y="0"/>
                    </a:moveTo>
                    <a:lnTo>
                      <a:pt x="1129132" y="0"/>
                    </a:lnTo>
                    <a:cubicBezTo>
                      <a:pt x="1151836" y="0"/>
                      <a:pt x="1173611" y="9019"/>
                      <a:pt x="1189665" y="25074"/>
                    </a:cubicBezTo>
                    <a:cubicBezTo>
                      <a:pt x="1205720" y="41128"/>
                      <a:pt x="1214739" y="62903"/>
                      <a:pt x="1214739" y="85607"/>
                    </a:cubicBezTo>
                    <a:lnTo>
                      <a:pt x="1214739" y="251898"/>
                    </a:lnTo>
                    <a:cubicBezTo>
                      <a:pt x="1214739" y="299177"/>
                      <a:pt x="1176411" y="337505"/>
                      <a:pt x="1129132" y="337505"/>
                    </a:cubicBezTo>
                    <a:lnTo>
                      <a:pt x="85607" y="337505"/>
                    </a:lnTo>
                    <a:cubicBezTo>
                      <a:pt x="38328" y="337505"/>
                      <a:pt x="0" y="299177"/>
                      <a:pt x="0" y="251898"/>
                    </a:cubicBezTo>
                    <a:lnTo>
                      <a:pt x="0" y="85607"/>
                    </a:lnTo>
                    <a:cubicBezTo>
                      <a:pt x="0" y="38328"/>
                      <a:pt x="38328" y="0"/>
                      <a:pt x="85607" y="0"/>
                    </a:cubicBezTo>
                    <a:close/>
                  </a:path>
                </a:pathLst>
              </a:custGeom>
              <a:solidFill>
                <a:srgbClr val="FEFAF6"/>
              </a:solidFill>
              <a:ln w="66675"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27579"/>
                <a:ext cx="1214739" cy="394655"/>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Hello, Sherice. My name is Dr. López. I’m here to take care of you.</a:t>
                </a:r>
              </a:p>
            </p:txBody>
          </p:sp>
        </p:grpSp>
        <p:sp>
          <p:nvSpPr>
            <p:cNvPr id="26" name="AutoShape 26"/>
            <p:cNvSpPr/>
            <p:nvPr/>
          </p:nvSpPr>
          <p:spPr>
            <a:xfrm>
              <a:off x="5050207" y="0"/>
              <a:ext cx="0" cy="995295"/>
            </a:xfrm>
            <a:prstGeom prst="line">
              <a:avLst/>
            </a:prstGeom>
            <a:ln w="76200" cap="flat">
              <a:solidFill>
                <a:srgbClr val="5E647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9144000" y="3526361"/>
            <a:ext cx="4207884" cy="4480582"/>
            <a:chOff x="0" y="0"/>
            <a:chExt cx="5610512" cy="5974111"/>
          </a:xfrm>
        </p:grpSpPr>
        <p:grpSp>
          <p:nvGrpSpPr>
            <p:cNvPr id="28" name="Group 28"/>
            <p:cNvGrpSpPr/>
            <p:nvPr/>
          </p:nvGrpSpPr>
          <p:grpSpPr>
            <a:xfrm>
              <a:off x="0" y="0"/>
              <a:ext cx="5610512" cy="5621733"/>
              <a:chOff x="0" y="0"/>
              <a:chExt cx="6350000" cy="6362700"/>
            </a:xfrm>
          </p:grpSpPr>
          <p:sp>
            <p:nvSpPr>
              <p:cNvPr id="29" name="Freeform 29"/>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6"/>
                <a:stretch>
                  <a:fillRect l="-13441" r="-25592" b="-9457"/>
                </a:stretch>
              </a:blipFill>
              <a:ln w="66675" cap="sq">
                <a:solidFill>
                  <a:srgbClr val="FAF3D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120839" y="4832455"/>
              <a:ext cx="3368834" cy="1141656"/>
              <a:chOff x="0" y="-28575"/>
              <a:chExt cx="828022" cy="280606"/>
            </a:xfrm>
          </p:grpSpPr>
          <p:sp>
            <p:nvSpPr>
              <p:cNvPr id="31" name="Freeform 31"/>
              <p:cNvSpPr/>
              <p:nvPr/>
            </p:nvSpPr>
            <p:spPr>
              <a:xfrm>
                <a:off x="0" y="0"/>
                <a:ext cx="828022" cy="223456"/>
              </a:xfrm>
              <a:custGeom>
                <a:avLst/>
                <a:gdLst/>
                <a:ahLst/>
                <a:cxnLst/>
                <a:rect l="l" t="t" r="r" b="b"/>
                <a:pathLst>
                  <a:path w="828022" h="223456">
                    <a:moveTo>
                      <a:pt x="111728" y="0"/>
                    </a:moveTo>
                    <a:lnTo>
                      <a:pt x="716294" y="0"/>
                    </a:lnTo>
                    <a:cubicBezTo>
                      <a:pt x="778000" y="0"/>
                      <a:pt x="828022" y="50022"/>
                      <a:pt x="828022" y="111728"/>
                    </a:cubicBezTo>
                    <a:lnTo>
                      <a:pt x="828022" y="111728"/>
                    </a:lnTo>
                    <a:cubicBezTo>
                      <a:pt x="828022" y="141360"/>
                      <a:pt x="816251" y="169779"/>
                      <a:pt x="795298" y="190732"/>
                    </a:cubicBezTo>
                    <a:cubicBezTo>
                      <a:pt x="774345" y="211685"/>
                      <a:pt x="745926" y="223456"/>
                      <a:pt x="716294" y="223456"/>
                    </a:cubicBezTo>
                    <a:lnTo>
                      <a:pt x="111728" y="223456"/>
                    </a:lnTo>
                    <a:cubicBezTo>
                      <a:pt x="50022" y="223456"/>
                      <a:pt x="0" y="173434"/>
                      <a:pt x="0" y="111728"/>
                    </a:cubicBezTo>
                    <a:lnTo>
                      <a:pt x="0" y="111728"/>
                    </a:lnTo>
                    <a:cubicBezTo>
                      <a:pt x="0" y="50022"/>
                      <a:pt x="50022" y="0"/>
                      <a:pt x="111728" y="0"/>
                    </a:cubicBezTo>
                    <a:close/>
                  </a:path>
                </a:pathLst>
              </a:custGeom>
              <a:solidFill>
                <a:srgbClr val="FEFAF6"/>
              </a:solidFill>
              <a:ln w="66675" cap="rnd">
                <a:solidFill>
                  <a:srgbClr val="FAF3DD"/>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0" y="-28575"/>
                <a:ext cx="828022" cy="280606"/>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Video Interpreter</a:t>
                </a:r>
              </a:p>
            </p:txBody>
          </p:sp>
        </p:grpSp>
      </p:grpSp>
      <p:grpSp>
        <p:nvGrpSpPr>
          <p:cNvPr id="33" name="Group 33"/>
          <p:cNvGrpSpPr/>
          <p:nvPr/>
        </p:nvGrpSpPr>
        <p:grpSpPr>
          <a:xfrm>
            <a:off x="413439" y="1217711"/>
            <a:ext cx="3746333" cy="1231063"/>
            <a:chOff x="0" y="-28575"/>
            <a:chExt cx="986689" cy="324230"/>
          </a:xfrm>
        </p:grpSpPr>
        <p:sp>
          <p:nvSpPr>
            <p:cNvPr id="34" name="Freeform 34"/>
            <p:cNvSpPr/>
            <p:nvPr/>
          </p:nvSpPr>
          <p:spPr>
            <a:xfrm>
              <a:off x="0" y="0"/>
              <a:ext cx="986689" cy="267080"/>
            </a:xfrm>
            <a:custGeom>
              <a:avLst/>
              <a:gdLst/>
              <a:ahLst/>
              <a:cxnLst/>
              <a:rect l="l" t="t" r="r" b="b"/>
              <a:pathLst>
                <a:path w="986689" h="267080">
                  <a:moveTo>
                    <a:pt x="105393" y="0"/>
                  </a:moveTo>
                  <a:lnTo>
                    <a:pt x="881295" y="0"/>
                  </a:lnTo>
                  <a:cubicBezTo>
                    <a:pt x="939502" y="0"/>
                    <a:pt x="986689" y="47186"/>
                    <a:pt x="986689" y="105393"/>
                  </a:cubicBezTo>
                  <a:lnTo>
                    <a:pt x="986689" y="161687"/>
                  </a:lnTo>
                  <a:cubicBezTo>
                    <a:pt x="986689" y="219894"/>
                    <a:pt x="939502" y="267080"/>
                    <a:pt x="881295" y="267080"/>
                  </a:cubicBezTo>
                  <a:lnTo>
                    <a:pt x="105393" y="267080"/>
                  </a:lnTo>
                  <a:cubicBezTo>
                    <a:pt x="47186" y="267080"/>
                    <a:pt x="0" y="219894"/>
                    <a:pt x="0" y="161687"/>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0" y="-28575"/>
              <a:ext cx="986689" cy="324230"/>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err="1">
                  <a:ln>
                    <a:noFill/>
                  </a:ln>
                  <a:solidFill>
                    <a:srgbClr val="000000"/>
                  </a:solidFill>
                  <a:effectLst/>
                  <a:uLnTx/>
                  <a:uFillTx/>
                  <a:latin typeface="Roboto"/>
                  <a:ea typeface="Roboto"/>
                  <a:cs typeface="Roboto"/>
                  <a:sym typeface="Roboto"/>
                </a:rPr>
                <a:t>Sí</a:t>
              </a: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a:t>
              </a:r>
            </a:p>
          </p:txBody>
        </p:sp>
      </p:grpSp>
      <p:grpSp>
        <p:nvGrpSpPr>
          <p:cNvPr id="36" name="Group 36"/>
          <p:cNvGrpSpPr/>
          <p:nvPr/>
        </p:nvGrpSpPr>
        <p:grpSpPr>
          <a:xfrm>
            <a:off x="413439" y="2340278"/>
            <a:ext cx="3746333" cy="2112004"/>
            <a:chOff x="0" y="0"/>
            <a:chExt cx="4995111" cy="2816005"/>
          </a:xfrm>
        </p:grpSpPr>
        <p:sp>
          <p:nvSpPr>
            <p:cNvPr id="40" name="AutoShape 40"/>
            <p:cNvSpPr/>
            <p:nvPr/>
          </p:nvSpPr>
          <p:spPr>
            <a:xfrm>
              <a:off x="1868578" y="2175606"/>
              <a:ext cx="870872" cy="640399"/>
            </a:xfrm>
            <a:prstGeom prst="line">
              <a:avLst/>
            </a:prstGeom>
            <a:ln w="76200" cap="rnd">
              <a:solidFill>
                <a:srgbClr val="B8F2E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AutoShape 41"/>
            <p:cNvSpPr/>
            <p:nvPr/>
          </p:nvSpPr>
          <p:spPr>
            <a:xfrm>
              <a:off x="1096609" y="0"/>
              <a:ext cx="0" cy="638780"/>
            </a:xfrm>
            <a:prstGeom prst="line">
              <a:avLst/>
            </a:prstGeom>
            <a:ln w="76200" cap="rnd">
              <a:solidFill>
                <a:srgbClr val="B8F2E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oup 37"/>
            <p:cNvGrpSpPr/>
            <p:nvPr/>
          </p:nvGrpSpPr>
          <p:grpSpPr>
            <a:xfrm>
              <a:off x="0" y="400071"/>
              <a:ext cx="4995111" cy="1997939"/>
              <a:chOff x="0" y="-27549"/>
              <a:chExt cx="986689" cy="394655"/>
            </a:xfrm>
          </p:grpSpPr>
          <p:sp>
            <p:nvSpPr>
              <p:cNvPr id="38" name="Freeform 38"/>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p:cNvSpPr txBox="1"/>
              <p:nvPr/>
            </p:nvSpPr>
            <p:spPr>
              <a:xfrm>
                <a:off x="0" y="-27549"/>
                <a:ext cx="986689" cy="394655"/>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Gracias…</a:t>
                </a:r>
              </a:p>
            </p:txBody>
          </p:sp>
        </p:grpSp>
      </p:grpSp>
      <p:grpSp>
        <p:nvGrpSpPr>
          <p:cNvPr id="45" name="Group 45"/>
          <p:cNvGrpSpPr/>
          <p:nvPr/>
        </p:nvGrpSpPr>
        <p:grpSpPr>
          <a:xfrm>
            <a:off x="0" y="131034"/>
            <a:ext cx="5408497" cy="1150567"/>
            <a:chOff x="0" y="-21871"/>
            <a:chExt cx="1561771" cy="332241"/>
          </a:xfrm>
        </p:grpSpPr>
        <p:sp>
          <p:nvSpPr>
            <p:cNvPr id="46" name="Freeform 46"/>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TextBox 47"/>
            <p:cNvSpPr txBox="1"/>
            <p:nvPr/>
          </p:nvSpPr>
          <p:spPr>
            <a:xfrm>
              <a:off x="0" y="-21871"/>
              <a:ext cx="1561771" cy="332241"/>
            </a:xfrm>
            <a:prstGeom prst="rect">
              <a:avLst/>
            </a:prstGeom>
          </p:spPr>
          <p:txBody>
            <a:bodyPr lIns="254000" tIns="254000" rIns="254000" bIns="254000" rtlCol="0" anchor="ctr"/>
            <a:lstStyle/>
            <a:p>
              <a:pPr marL="0" marR="0" lvl="0" indent="0" algn="ctr" defTabSz="914400" rtl="0" eaLnBrk="1" fontAlgn="auto" latinLnBrk="0" hangingPunct="1">
                <a:lnSpc>
                  <a:spcPts val="3424"/>
                </a:lnSpc>
                <a:spcBef>
                  <a:spcPts val="0"/>
                </a:spcBef>
                <a:spcAft>
                  <a:spcPts val="0"/>
                </a:spcAft>
                <a:buClrTx/>
                <a:buSzTx/>
                <a:buFontTx/>
                <a:buNone/>
                <a:tabLst/>
                <a:defRPr/>
              </a:pPr>
              <a:r>
                <a:rPr kumimoji="0" lang="en-US" sz="2499" b="1" i="0" u="none" strike="noStrike" kern="1200" cap="none" spc="-49" normalizeH="0" baseline="0" noProof="0">
                  <a:ln>
                    <a:noFill/>
                  </a:ln>
                  <a:solidFill>
                    <a:srgbClr val="010204"/>
                  </a:solidFill>
                  <a:effectLst/>
                  <a:uLnTx/>
                  <a:uFillTx/>
                  <a:latin typeface="Roboto Bold"/>
                  <a:ea typeface="Roboto Bold"/>
                  <a:cs typeface="Roboto Bold"/>
                  <a:sym typeface="Roboto Bold"/>
                </a:rPr>
                <a:t>DIGNITY: RESPECT</a:t>
              </a:r>
            </a:p>
          </p:txBody>
        </p:sp>
      </p:grpSp>
      <p:grpSp>
        <p:nvGrpSpPr>
          <p:cNvPr id="13" name="Group 13"/>
          <p:cNvGrpSpPr/>
          <p:nvPr/>
        </p:nvGrpSpPr>
        <p:grpSpPr>
          <a:xfrm>
            <a:off x="12673199" y="1983649"/>
            <a:ext cx="6763861" cy="12492320"/>
            <a:chOff x="0" y="0"/>
            <a:chExt cx="9018481" cy="16656427"/>
          </a:xfrm>
        </p:grpSpPr>
        <p:sp>
          <p:nvSpPr>
            <p:cNvPr id="14" name="Freeform 14"/>
            <p:cNvSpPr/>
            <p:nvPr/>
          </p:nvSpPr>
          <p:spPr>
            <a:xfrm>
              <a:off x="465744" y="0"/>
              <a:ext cx="8552737" cy="16656427"/>
            </a:xfrm>
            <a:custGeom>
              <a:avLst/>
              <a:gdLst/>
              <a:ahLst/>
              <a:cxnLst/>
              <a:rect l="l" t="t" r="r" b="b"/>
              <a:pathLst>
                <a:path w="8552737" h="16656427">
                  <a:moveTo>
                    <a:pt x="0" y="0"/>
                  </a:moveTo>
                  <a:lnTo>
                    <a:pt x="8552737" y="0"/>
                  </a:lnTo>
                  <a:lnTo>
                    <a:pt x="8552737" y="16656427"/>
                  </a:lnTo>
                  <a:lnTo>
                    <a:pt x="0" y="16656427"/>
                  </a:lnTo>
                  <a:lnTo>
                    <a:pt x="0" y="0"/>
                  </a:lnTo>
                  <a:close/>
                </a:path>
              </a:pathLst>
            </a:custGeom>
            <a:blipFill>
              <a:blip r:embed="rId7"/>
              <a:stretch>
                <a:fillRect l="-298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0" y="9556686"/>
              <a:ext cx="2658917" cy="1088971"/>
              <a:chOff x="0" y="-28217"/>
              <a:chExt cx="525218" cy="215105"/>
            </a:xfrm>
          </p:grpSpPr>
          <p:sp>
            <p:nvSpPr>
              <p:cNvPr id="16" name="Freeform 16"/>
              <p:cNvSpPr/>
              <p:nvPr/>
            </p:nvSpPr>
            <p:spPr>
              <a:xfrm>
                <a:off x="0" y="0"/>
                <a:ext cx="525218" cy="167480"/>
              </a:xfrm>
              <a:custGeom>
                <a:avLst/>
                <a:gdLst/>
                <a:ahLst/>
                <a:cxnLst/>
                <a:rect l="l" t="t" r="r" b="b"/>
                <a:pathLst>
                  <a:path w="525218" h="167480">
                    <a:moveTo>
                      <a:pt x="83740" y="0"/>
                    </a:moveTo>
                    <a:lnTo>
                      <a:pt x="441478" y="0"/>
                    </a:lnTo>
                    <a:cubicBezTo>
                      <a:pt x="487726" y="0"/>
                      <a:pt x="525218" y="37492"/>
                      <a:pt x="525218" y="83740"/>
                    </a:cubicBezTo>
                    <a:lnTo>
                      <a:pt x="525218" y="83740"/>
                    </a:lnTo>
                    <a:cubicBezTo>
                      <a:pt x="525218" y="129988"/>
                      <a:pt x="487726" y="167480"/>
                      <a:pt x="441478" y="167480"/>
                    </a:cubicBezTo>
                    <a:lnTo>
                      <a:pt x="83740" y="167480"/>
                    </a:lnTo>
                    <a:cubicBezTo>
                      <a:pt x="37492" y="167480"/>
                      <a:pt x="0" y="129988"/>
                      <a:pt x="0" y="83740"/>
                    </a:cubicBezTo>
                    <a:lnTo>
                      <a:pt x="0" y="83740"/>
                    </a:lnTo>
                    <a:cubicBezTo>
                      <a:pt x="0" y="37492"/>
                      <a:pt x="37492" y="0"/>
                      <a:pt x="83740" y="0"/>
                    </a:cubicBezTo>
                    <a:close/>
                  </a:path>
                </a:pathLst>
              </a:custGeom>
              <a:solidFill>
                <a:srgbClr val="FEFAF6"/>
              </a:solidFill>
              <a:ln w="38100"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28217"/>
                <a:ext cx="525218" cy="2151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r>
                  <a:rPr kumimoji="0" lang="en-US" sz="1899"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Tahoma"/>
                  </a:rPr>
                  <a:t>Physician</a:t>
                </a:r>
              </a:p>
            </p:txBody>
          </p:sp>
        </p:grpSp>
      </p:grpSp>
      <p:grpSp>
        <p:nvGrpSpPr>
          <p:cNvPr id="42" name="Group 42"/>
          <p:cNvGrpSpPr/>
          <p:nvPr/>
        </p:nvGrpSpPr>
        <p:grpSpPr>
          <a:xfrm>
            <a:off x="3468560" y="9122170"/>
            <a:ext cx="14819440" cy="1300906"/>
            <a:chOff x="0" y="-30836"/>
            <a:chExt cx="3903062" cy="342626"/>
          </a:xfrm>
        </p:grpSpPr>
        <p:sp>
          <p:nvSpPr>
            <p:cNvPr id="43" name="Freeform 43"/>
            <p:cNvSpPr/>
            <p:nvPr/>
          </p:nvSpPr>
          <p:spPr>
            <a:xfrm>
              <a:off x="0" y="0"/>
              <a:ext cx="3903062" cy="275951"/>
            </a:xfrm>
            <a:custGeom>
              <a:avLst/>
              <a:gdLst/>
              <a:ahLst/>
              <a:cxnLst/>
              <a:rect l="l" t="t" r="r" b="b"/>
              <a:pathLst>
                <a:path w="3903062" h="275951">
                  <a:moveTo>
                    <a:pt x="0" y="0"/>
                  </a:moveTo>
                  <a:lnTo>
                    <a:pt x="3903062" y="0"/>
                  </a:lnTo>
                  <a:lnTo>
                    <a:pt x="3903062" y="275951"/>
                  </a:lnTo>
                  <a:lnTo>
                    <a:pt x="0" y="275951"/>
                  </a:lnTo>
                  <a:close/>
                </a:path>
              </a:pathLst>
            </a:custGeom>
            <a:solidFill>
              <a:srgbClr val="FEFA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TextBox 44"/>
            <p:cNvSpPr txBox="1"/>
            <p:nvPr/>
          </p:nvSpPr>
          <p:spPr>
            <a:xfrm>
              <a:off x="0" y="-30836"/>
              <a:ext cx="3903062" cy="342626"/>
            </a:xfrm>
            <a:prstGeom prst="rect">
              <a:avLst/>
            </a:prstGeom>
          </p:spPr>
          <p:txBody>
            <a:bodyPr lIns="50800" tIns="50800" rIns="50800" bIns="50800" rtlCol="0" anchor="ctr"/>
            <a:lstStyle/>
            <a:p>
              <a:pPr marL="0" marR="0" lvl="0" indent="0" algn="ctr" defTabSz="914400" rtl="0" eaLnBrk="1" fontAlgn="auto" latinLnBrk="0" hangingPunct="1">
                <a:lnSpc>
                  <a:spcPts val="4199"/>
                </a:lnSpc>
                <a:spcBef>
                  <a:spcPts val="0"/>
                </a:spcBef>
                <a:spcAft>
                  <a:spcPts val="0"/>
                </a:spcAft>
                <a:buClrTx/>
                <a:buSzTx/>
                <a:buFontTx/>
                <a:buNone/>
                <a:tabLst/>
                <a:defRPr/>
              </a:pPr>
              <a:r>
                <a:rPr kumimoji="0" lang="en-US" sz="2999" b="1" i="1" u="none" strike="noStrike" kern="1200" cap="none" spc="0" normalizeH="0" baseline="0" noProof="0">
                  <a:ln>
                    <a:noFill/>
                  </a:ln>
                  <a:solidFill>
                    <a:srgbClr val="000000"/>
                  </a:solidFill>
                  <a:effectLst/>
                  <a:uLnTx/>
                  <a:uFillTx/>
                  <a:latin typeface="Roboto Bold Italics"/>
                  <a:ea typeface="Roboto Bold Italics"/>
                  <a:cs typeface="Roboto Bold Italics"/>
                  <a:sym typeface="Roboto Bold Italics"/>
                </a:rPr>
                <a:t>Interpreter interprets the entire conversation with the obstetrician in Spanish.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0230325" y="1701983"/>
            <a:ext cx="4612212" cy="1800577"/>
            <a:chOff x="0" y="-144661"/>
            <a:chExt cx="6149617" cy="2400770"/>
          </a:xfrm>
        </p:grpSpPr>
        <p:sp>
          <p:nvSpPr>
            <p:cNvPr id="7" name="AutoShape 7"/>
            <p:cNvSpPr/>
            <p:nvPr/>
          </p:nvSpPr>
          <p:spPr>
            <a:xfrm>
              <a:off x="3981840" y="1582194"/>
              <a:ext cx="1014278" cy="673915"/>
            </a:xfrm>
            <a:prstGeom prst="line">
              <a:avLst/>
            </a:prstGeom>
            <a:ln w="76200" cap="rnd">
              <a:solidFill>
                <a:srgbClr val="5E647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0" y="-144661"/>
              <a:ext cx="6149617" cy="1997939"/>
              <a:chOff x="0" y="-28575"/>
              <a:chExt cx="1214739" cy="394655"/>
            </a:xfrm>
          </p:grpSpPr>
          <p:sp>
            <p:nvSpPr>
              <p:cNvPr id="9" name="Freeform 9"/>
              <p:cNvSpPr/>
              <p:nvPr/>
            </p:nvSpPr>
            <p:spPr>
              <a:xfrm>
                <a:off x="0" y="0"/>
                <a:ext cx="1214739" cy="337505"/>
              </a:xfrm>
              <a:custGeom>
                <a:avLst/>
                <a:gdLst/>
                <a:ahLst/>
                <a:cxnLst/>
                <a:rect l="l" t="t" r="r" b="b"/>
                <a:pathLst>
                  <a:path w="1214739" h="337505">
                    <a:moveTo>
                      <a:pt x="85607" y="0"/>
                    </a:moveTo>
                    <a:lnTo>
                      <a:pt x="1129132" y="0"/>
                    </a:lnTo>
                    <a:cubicBezTo>
                      <a:pt x="1151836" y="0"/>
                      <a:pt x="1173611" y="9019"/>
                      <a:pt x="1189665" y="25074"/>
                    </a:cubicBezTo>
                    <a:cubicBezTo>
                      <a:pt x="1205720" y="41128"/>
                      <a:pt x="1214739" y="62903"/>
                      <a:pt x="1214739" y="85607"/>
                    </a:cubicBezTo>
                    <a:lnTo>
                      <a:pt x="1214739" y="251898"/>
                    </a:lnTo>
                    <a:cubicBezTo>
                      <a:pt x="1214739" y="299177"/>
                      <a:pt x="1176411" y="337505"/>
                      <a:pt x="1129132" y="337505"/>
                    </a:cubicBezTo>
                    <a:lnTo>
                      <a:pt x="85607" y="337505"/>
                    </a:lnTo>
                    <a:cubicBezTo>
                      <a:pt x="38328" y="337505"/>
                      <a:pt x="0" y="299177"/>
                      <a:pt x="0" y="251898"/>
                    </a:cubicBezTo>
                    <a:lnTo>
                      <a:pt x="0" y="85607"/>
                    </a:lnTo>
                    <a:cubicBezTo>
                      <a:pt x="0" y="38328"/>
                      <a:pt x="38328" y="0"/>
                      <a:pt x="85607" y="0"/>
                    </a:cubicBezTo>
                    <a:close/>
                  </a:path>
                </a:pathLst>
              </a:custGeom>
              <a:solidFill>
                <a:srgbClr val="FEFAF6"/>
              </a:solidFill>
              <a:ln w="66675"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28575"/>
                <a:ext cx="1214739" cy="394655"/>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I know you’re in pain. I want to make sure you and your baby are okay.</a:t>
                </a:r>
              </a:p>
            </p:txBody>
          </p:sp>
        </p:grpSp>
      </p:grpSp>
      <p:grpSp>
        <p:nvGrpSpPr>
          <p:cNvPr id="11" name="Group 11"/>
          <p:cNvGrpSpPr/>
          <p:nvPr/>
        </p:nvGrpSpPr>
        <p:grpSpPr>
          <a:xfrm>
            <a:off x="9144000" y="3526361"/>
            <a:ext cx="4207884" cy="4216300"/>
            <a:chOff x="0" y="0"/>
            <a:chExt cx="6350000" cy="6362700"/>
          </a:xfrm>
        </p:grpSpPr>
        <p:sp>
          <p:nvSpPr>
            <p:cNvPr id="12" name="Freeform 12"/>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776062" y="2288516"/>
            <a:ext cx="3746333" cy="1815846"/>
            <a:chOff x="0" y="-144661"/>
            <a:chExt cx="4995111" cy="2421128"/>
          </a:xfrm>
        </p:grpSpPr>
        <p:sp>
          <p:nvSpPr>
            <p:cNvPr id="17" name="AutoShape 17"/>
            <p:cNvSpPr/>
            <p:nvPr/>
          </p:nvSpPr>
          <p:spPr>
            <a:xfrm>
              <a:off x="1868578" y="1636068"/>
              <a:ext cx="870872" cy="640399"/>
            </a:xfrm>
            <a:prstGeom prst="line">
              <a:avLst/>
            </a:prstGeom>
            <a:ln w="76200" cap="rnd">
              <a:solidFill>
                <a:srgbClr val="B8F2E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0" y="-144661"/>
              <a:ext cx="4995111" cy="1997939"/>
              <a:chOff x="0" y="-28575"/>
              <a:chExt cx="986689" cy="394655"/>
            </a:xfrm>
          </p:grpSpPr>
          <p:sp>
            <p:nvSpPr>
              <p:cNvPr id="15" name="Freeform 15"/>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986689" cy="394655"/>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err="1">
                    <a:ln>
                      <a:noFill/>
                    </a:ln>
                    <a:solidFill>
                      <a:srgbClr val="000000"/>
                    </a:solidFill>
                    <a:effectLst/>
                    <a:uLnTx/>
                    <a:uFillTx/>
                    <a:latin typeface="Roboto"/>
                    <a:ea typeface="Roboto"/>
                    <a:cs typeface="Roboto"/>
                    <a:sym typeface="Roboto"/>
                  </a:rPr>
                  <a:t>Está</a:t>
                </a: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 bien…</a:t>
                </a:r>
              </a:p>
            </p:txBody>
          </p:sp>
        </p:grpSp>
      </p:grpSp>
      <p:grpSp>
        <p:nvGrpSpPr>
          <p:cNvPr id="18" name="Group 18"/>
          <p:cNvGrpSpPr/>
          <p:nvPr/>
        </p:nvGrpSpPr>
        <p:grpSpPr>
          <a:xfrm>
            <a:off x="0" y="124308"/>
            <a:ext cx="5408497" cy="1150567"/>
            <a:chOff x="0" y="-23813"/>
            <a:chExt cx="1561771" cy="332241"/>
          </a:xfrm>
        </p:grpSpPr>
        <p:sp>
          <p:nvSpPr>
            <p:cNvPr id="19" name="Freeform 19"/>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0" y="-23813"/>
              <a:ext cx="1561771" cy="332241"/>
            </a:xfrm>
            <a:prstGeom prst="rect">
              <a:avLst/>
            </a:prstGeom>
          </p:spPr>
          <p:txBody>
            <a:bodyPr lIns="254000" tIns="254000" rIns="254000" bIns="254000" rtlCol="0" anchor="ctr"/>
            <a:lstStyle/>
            <a:p>
              <a:pPr marL="0" marR="0" lvl="0" indent="0" algn="ctr" defTabSz="914400" rtl="0" eaLnBrk="1" fontAlgn="auto" latinLnBrk="0" hangingPunct="1">
                <a:lnSpc>
                  <a:spcPts val="3424"/>
                </a:lnSpc>
                <a:spcBef>
                  <a:spcPts val="0"/>
                </a:spcBef>
                <a:spcAft>
                  <a:spcPts val="0"/>
                </a:spcAft>
                <a:buClrTx/>
                <a:buSzTx/>
                <a:buFontTx/>
                <a:buNone/>
                <a:tabLst/>
                <a:defRPr/>
              </a:pPr>
              <a:r>
                <a:rPr kumimoji="0" lang="en-US" sz="2499" b="1" i="0" u="none" strike="noStrike" kern="1200" cap="none" spc="-49" normalizeH="0" baseline="0" noProof="0">
                  <a:ln>
                    <a:noFill/>
                  </a:ln>
                  <a:solidFill>
                    <a:srgbClr val="010204"/>
                  </a:solidFill>
                  <a:effectLst/>
                  <a:uLnTx/>
                  <a:uFillTx/>
                  <a:latin typeface="Roboto Bold"/>
                  <a:ea typeface="Roboto Bold"/>
                  <a:cs typeface="Roboto Bold"/>
                  <a:sym typeface="Roboto Bold"/>
                </a:rPr>
                <a:t>DIGNITY: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9144000" y="3526361"/>
            <a:ext cx="4207884" cy="4216300"/>
            <a:chOff x="0" y="0"/>
            <a:chExt cx="6350000" cy="6362700"/>
          </a:xfrm>
        </p:grpSpPr>
        <p:sp>
          <p:nvSpPr>
            <p:cNvPr id="7" name="Freeform 7"/>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76062" y="2288516"/>
            <a:ext cx="3746333" cy="1815846"/>
            <a:chOff x="0" y="-144661"/>
            <a:chExt cx="4995111" cy="2421128"/>
          </a:xfrm>
        </p:grpSpPr>
        <p:sp>
          <p:nvSpPr>
            <p:cNvPr id="12" name="AutoShape 12"/>
            <p:cNvSpPr/>
            <p:nvPr/>
          </p:nvSpPr>
          <p:spPr>
            <a:xfrm>
              <a:off x="1868578" y="1636068"/>
              <a:ext cx="870872" cy="640399"/>
            </a:xfrm>
            <a:prstGeom prst="line">
              <a:avLst/>
            </a:prstGeom>
            <a:ln w="76200" cap="rnd">
              <a:solidFill>
                <a:srgbClr val="B8F2E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0" y="-144661"/>
              <a:ext cx="4995111" cy="1997939"/>
              <a:chOff x="0" y="-28575"/>
              <a:chExt cx="986689" cy="394655"/>
            </a:xfrm>
          </p:grpSpPr>
          <p:sp>
            <p:nvSpPr>
              <p:cNvPr id="10" name="Freeform 10"/>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28575"/>
                <a:ext cx="986689" cy="394655"/>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err="1">
                    <a:ln>
                      <a:noFill/>
                    </a:ln>
                    <a:solidFill>
                      <a:srgbClr val="000000"/>
                    </a:solidFill>
                    <a:effectLst/>
                    <a:uLnTx/>
                    <a:uFillTx/>
                    <a:latin typeface="Roboto"/>
                    <a:ea typeface="Roboto"/>
                    <a:cs typeface="Roboto"/>
                    <a:sym typeface="Roboto"/>
                  </a:rPr>
                  <a:t>Quiero</a:t>
                </a: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 </a:t>
                </a:r>
                <a:r>
                  <a:rPr kumimoji="0" lang="en-US" sz="2000" b="0" i="0" u="none" strike="noStrike" kern="1200" cap="none" spc="0" normalizeH="0" baseline="0" noProof="0" err="1">
                    <a:ln>
                      <a:noFill/>
                    </a:ln>
                    <a:solidFill>
                      <a:srgbClr val="000000"/>
                    </a:solidFill>
                    <a:effectLst/>
                    <a:uLnTx/>
                    <a:uFillTx/>
                    <a:latin typeface="Roboto"/>
                    <a:ea typeface="Roboto"/>
                    <a:cs typeface="Roboto"/>
                    <a:sym typeface="Roboto"/>
                  </a:rPr>
                  <a:t>que</a:t>
                </a: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 se </a:t>
                </a:r>
                <a:r>
                  <a:rPr kumimoji="0" lang="en-US" sz="2000" b="0" i="0" u="none" strike="noStrike" kern="1200" cap="none" spc="0" normalizeH="0" baseline="0" noProof="0" err="1">
                    <a:ln>
                      <a:noFill/>
                    </a:ln>
                    <a:solidFill>
                      <a:srgbClr val="000000"/>
                    </a:solidFill>
                    <a:effectLst/>
                    <a:uLnTx/>
                    <a:uFillTx/>
                    <a:latin typeface="Roboto"/>
                    <a:ea typeface="Roboto"/>
                    <a:cs typeface="Roboto"/>
                    <a:sym typeface="Roboto"/>
                  </a:rPr>
                  <a:t>quede</a:t>
                </a: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a:t>
                </a:r>
              </a:p>
            </p:txBody>
          </p:sp>
        </p:grpSp>
      </p:grpSp>
      <p:grpSp>
        <p:nvGrpSpPr>
          <p:cNvPr id="13" name="Group 13"/>
          <p:cNvGrpSpPr/>
          <p:nvPr/>
        </p:nvGrpSpPr>
        <p:grpSpPr>
          <a:xfrm>
            <a:off x="9538013" y="-11315"/>
            <a:ext cx="6119509" cy="1597272"/>
            <a:chOff x="0" y="-28575"/>
            <a:chExt cx="1611723" cy="420681"/>
          </a:xfrm>
        </p:grpSpPr>
        <p:sp>
          <p:nvSpPr>
            <p:cNvPr id="14" name="Freeform 14"/>
            <p:cNvSpPr/>
            <p:nvPr/>
          </p:nvSpPr>
          <p:spPr>
            <a:xfrm>
              <a:off x="0" y="0"/>
              <a:ext cx="1611723" cy="363531"/>
            </a:xfrm>
            <a:custGeom>
              <a:avLst/>
              <a:gdLst/>
              <a:ahLst/>
              <a:cxnLst/>
              <a:rect l="l" t="t" r="r" b="b"/>
              <a:pathLst>
                <a:path w="1611723" h="363531">
                  <a:moveTo>
                    <a:pt x="64521" y="0"/>
                  </a:moveTo>
                  <a:lnTo>
                    <a:pt x="1547201" y="0"/>
                  </a:lnTo>
                  <a:cubicBezTo>
                    <a:pt x="1564313" y="0"/>
                    <a:pt x="1580725" y="6798"/>
                    <a:pt x="1592825" y="18898"/>
                  </a:cubicBezTo>
                  <a:cubicBezTo>
                    <a:pt x="1604925" y="30998"/>
                    <a:pt x="1611723" y="47409"/>
                    <a:pt x="1611723" y="64521"/>
                  </a:cubicBezTo>
                  <a:lnTo>
                    <a:pt x="1611723" y="299010"/>
                  </a:lnTo>
                  <a:cubicBezTo>
                    <a:pt x="1611723" y="316122"/>
                    <a:pt x="1604925" y="332533"/>
                    <a:pt x="1592825" y="344633"/>
                  </a:cubicBezTo>
                  <a:cubicBezTo>
                    <a:pt x="1580725" y="356733"/>
                    <a:pt x="1564313" y="363531"/>
                    <a:pt x="1547201" y="363531"/>
                  </a:cubicBezTo>
                  <a:lnTo>
                    <a:pt x="64521" y="363531"/>
                  </a:lnTo>
                  <a:cubicBezTo>
                    <a:pt x="47409" y="363531"/>
                    <a:pt x="30998" y="356733"/>
                    <a:pt x="18898" y="344633"/>
                  </a:cubicBezTo>
                  <a:cubicBezTo>
                    <a:pt x="6798" y="332533"/>
                    <a:pt x="0" y="316122"/>
                    <a:pt x="0" y="299010"/>
                  </a:cubicBezTo>
                  <a:lnTo>
                    <a:pt x="0" y="64521"/>
                  </a:lnTo>
                  <a:cubicBezTo>
                    <a:pt x="0" y="47409"/>
                    <a:pt x="6798" y="30998"/>
                    <a:pt x="18898" y="18898"/>
                  </a:cubicBezTo>
                  <a:cubicBezTo>
                    <a:pt x="30998" y="6798"/>
                    <a:pt x="47409" y="0"/>
                    <a:pt x="64521" y="0"/>
                  </a:cubicBezTo>
                  <a:close/>
                </a:path>
              </a:pathLst>
            </a:custGeom>
            <a:solidFill>
              <a:srgbClr val="FEFAF6"/>
            </a:solidFill>
            <a:ln w="66675"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28575"/>
              <a:ext cx="1611723" cy="420681"/>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Thank you both for being here. Sherice, would you like your cousin to stay during the exam, or wait outside?</a:t>
              </a:r>
            </a:p>
          </p:txBody>
        </p:sp>
      </p:grpSp>
      <p:grpSp>
        <p:nvGrpSpPr>
          <p:cNvPr id="16" name="Group 16"/>
          <p:cNvGrpSpPr/>
          <p:nvPr/>
        </p:nvGrpSpPr>
        <p:grpSpPr>
          <a:xfrm>
            <a:off x="10192154" y="1459805"/>
            <a:ext cx="4612212" cy="2438553"/>
            <a:chOff x="0" y="0"/>
            <a:chExt cx="6149617" cy="3251404"/>
          </a:xfrm>
        </p:grpSpPr>
        <p:sp>
          <p:nvSpPr>
            <p:cNvPr id="17" name="AutoShape 17"/>
            <p:cNvSpPr/>
            <p:nvPr/>
          </p:nvSpPr>
          <p:spPr>
            <a:xfrm>
              <a:off x="3981840" y="2577489"/>
              <a:ext cx="1014278" cy="673915"/>
            </a:xfrm>
            <a:prstGeom prst="line">
              <a:avLst/>
            </a:prstGeom>
            <a:ln w="76200" cap="rnd">
              <a:solidFill>
                <a:srgbClr val="5E647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0" y="850634"/>
              <a:ext cx="6149617" cy="1997939"/>
              <a:chOff x="0" y="-28575"/>
              <a:chExt cx="1214739" cy="394655"/>
            </a:xfrm>
          </p:grpSpPr>
          <p:sp>
            <p:nvSpPr>
              <p:cNvPr id="19" name="Freeform 19"/>
              <p:cNvSpPr/>
              <p:nvPr/>
            </p:nvSpPr>
            <p:spPr>
              <a:xfrm>
                <a:off x="0" y="0"/>
                <a:ext cx="1214739" cy="337505"/>
              </a:xfrm>
              <a:custGeom>
                <a:avLst/>
                <a:gdLst/>
                <a:ahLst/>
                <a:cxnLst/>
                <a:rect l="l" t="t" r="r" b="b"/>
                <a:pathLst>
                  <a:path w="1214739" h="337505">
                    <a:moveTo>
                      <a:pt x="85607" y="0"/>
                    </a:moveTo>
                    <a:lnTo>
                      <a:pt x="1129132" y="0"/>
                    </a:lnTo>
                    <a:cubicBezTo>
                      <a:pt x="1151836" y="0"/>
                      <a:pt x="1173611" y="9019"/>
                      <a:pt x="1189665" y="25074"/>
                    </a:cubicBezTo>
                    <a:cubicBezTo>
                      <a:pt x="1205720" y="41128"/>
                      <a:pt x="1214739" y="62903"/>
                      <a:pt x="1214739" y="85607"/>
                    </a:cubicBezTo>
                    <a:lnTo>
                      <a:pt x="1214739" y="251898"/>
                    </a:lnTo>
                    <a:cubicBezTo>
                      <a:pt x="1214739" y="299177"/>
                      <a:pt x="1176411" y="337505"/>
                      <a:pt x="1129132" y="337505"/>
                    </a:cubicBezTo>
                    <a:lnTo>
                      <a:pt x="85607" y="337505"/>
                    </a:lnTo>
                    <a:cubicBezTo>
                      <a:pt x="38328" y="337505"/>
                      <a:pt x="0" y="299177"/>
                      <a:pt x="0" y="251898"/>
                    </a:cubicBezTo>
                    <a:lnTo>
                      <a:pt x="0" y="85607"/>
                    </a:lnTo>
                    <a:cubicBezTo>
                      <a:pt x="0" y="38328"/>
                      <a:pt x="38328" y="0"/>
                      <a:pt x="85607" y="0"/>
                    </a:cubicBezTo>
                    <a:close/>
                  </a:path>
                </a:pathLst>
              </a:custGeom>
              <a:solidFill>
                <a:srgbClr val="FEFAF6"/>
              </a:solidFill>
              <a:ln w="66675"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0" y="-28575"/>
                <a:ext cx="1214739" cy="394655"/>
              </a:xfrm>
              <a:prstGeom prst="rect">
                <a:avLst/>
              </a:prstGeom>
            </p:spPr>
            <p:txBody>
              <a:bodyPr lIns="50800" tIns="50800" rIns="50800" bIns="50800" rtlCol="0" anchor="ct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sym typeface="Roboto"/>
                  </a:rPr>
                  <a:t>Of course. Your choice. She can stay.</a:t>
                </a:r>
              </a:p>
            </p:txBody>
          </p:sp>
        </p:grpSp>
        <p:sp>
          <p:nvSpPr>
            <p:cNvPr id="21" name="AutoShape 21"/>
            <p:cNvSpPr/>
            <p:nvPr/>
          </p:nvSpPr>
          <p:spPr>
            <a:xfrm>
              <a:off x="5050207" y="0"/>
              <a:ext cx="0" cy="995295"/>
            </a:xfrm>
            <a:prstGeom prst="line">
              <a:avLst/>
            </a:prstGeom>
            <a:ln w="76200" cap="flat">
              <a:solidFill>
                <a:srgbClr val="5E647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0" y="124308"/>
            <a:ext cx="5408497" cy="1150567"/>
            <a:chOff x="0" y="-23813"/>
            <a:chExt cx="1561771" cy="332241"/>
          </a:xfrm>
        </p:grpSpPr>
        <p:sp>
          <p:nvSpPr>
            <p:cNvPr id="23" name="Freeform 23"/>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23813"/>
              <a:ext cx="1561771" cy="332241"/>
            </a:xfrm>
            <a:prstGeom prst="rect">
              <a:avLst/>
            </a:prstGeom>
          </p:spPr>
          <p:txBody>
            <a:bodyPr lIns="254000" tIns="254000" rIns="254000" bIns="254000" rtlCol="0" anchor="ctr"/>
            <a:lstStyle/>
            <a:p>
              <a:pPr marL="0" marR="0" lvl="0" indent="0" algn="ctr" defTabSz="914400" rtl="0" eaLnBrk="1" fontAlgn="auto" latinLnBrk="0" hangingPunct="1">
                <a:lnSpc>
                  <a:spcPts val="3424"/>
                </a:lnSpc>
                <a:spcBef>
                  <a:spcPts val="0"/>
                </a:spcBef>
                <a:spcAft>
                  <a:spcPts val="0"/>
                </a:spcAft>
                <a:buClrTx/>
                <a:buSzTx/>
                <a:buFontTx/>
                <a:buNone/>
                <a:tabLst/>
                <a:defRPr/>
              </a:pPr>
              <a:r>
                <a:rPr kumimoji="0" lang="en-US" sz="2499" b="1" i="0" u="none" strike="noStrike" kern="1200" cap="none" spc="-49" normalizeH="0" baseline="0" noProof="0">
                  <a:ln>
                    <a:noFill/>
                  </a:ln>
                  <a:solidFill>
                    <a:srgbClr val="010204"/>
                  </a:solidFill>
                  <a:effectLst/>
                  <a:uLnTx/>
                  <a:uFillTx/>
                  <a:latin typeface="Roboto Bold"/>
                  <a:ea typeface="Roboto Bold"/>
                  <a:cs typeface="Roboto Bold"/>
                  <a:sym typeface="Roboto Bold"/>
                </a:rPr>
                <a:t>DIGNITY: RESPECT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endParaRPr lang="en-US"/>
          </a:p>
        </p:txBody>
      </p:sp>
      <p:grpSp>
        <p:nvGrpSpPr>
          <p:cNvPr id="6" name="Group 6"/>
          <p:cNvGrpSpPr/>
          <p:nvPr/>
        </p:nvGrpSpPr>
        <p:grpSpPr>
          <a:xfrm>
            <a:off x="10230325" y="1647787"/>
            <a:ext cx="4612212" cy="1854774"/>
            <a:chOff x="0" y="-216923"/>
            <a:chExt cx="6149617" cy="2473032"/>
          </a:xfrm>
        </p:grpSpPr>
        <p:sp>
          <p:nvSpPr>
            <p:cNvPr id="7" name="AutoShape 7"/>
            <p:cNvSpPr/>
            <p:nvPr/>
          </p:nvSpPr>
          <p:spPr>
            <a:xfrm>
              <a:off x="3981840" y="1582194"/>
              <a:ext cx="1014278"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8" name="Group 8"/>
            <p:cNvGrpSpPr/>
            <p:nvPr/>
          </p:nvGrpSpPr>
          <p:grpSpPr>
            <a:xfrm>
              <a:off x="0" y="-216923"/>
              <a:ext cx="6149617" cy="1997939"/>
              <a:chOff x="0" y="-42849"/>
              <a:chExt cx="1214739" cy="394655"/>
            </a:xfrm>
          </p:grpSpPr>
          <p:sp>
            <p:nvSpPr>
              <p:cNvPr id="9" name="Freeform 9"/>
              <p:cNvSpPr/>
              <p:nvPr/>
            </p:nvSpPr>
            <p:spPr>
              <a:xfrm>
                <a:off x="0" y="0"/>
                <a:ext cx="1214739" cy="337505"/>
              </a:xfrm>
              <a:custGeom>
                <a:avLst/>
                <a:gdLst/>
                <a:ahLst/>
                <a:cxnLst/>
                <a:rect l="l" t="t" r="r" b="b"/>
                <a:pathLst>
                  <a:path w="1214739" h="337505">
                    <a:moveTo>
                      <a:pt x="85607" y="0"/>
                    </a:moveTo>
                    <a:lnTo>
                      <a:pt x="1129132" y="0"/>
                    </a:lnTo>
                    <a:cubicBezTo>
                      <a:pt x="1151836" y="0"/>
                      <a:pt x="1173611" y="9019"/>
                      <a:pt x="1189665" y="25074"/>
                    </a:cubicBezTo>
                    <a:cubicBezTo>
                      <a:pt x="1205720" y="41128"/>
                      <a:pt x="1214739" y="62903"/>
                      <a:pt x="1214739" y="85607"/>
                    </a:cubicBezTo>
                    <a:lnTo>
                      <a:pt x="1214739" y="251898"/>
                    </a:lnTo>
                    <a:cubicBezTo>
                      <a:pt x="1214739" y="299177"/>
                      <a:pt x="1176411" y="337505"/>
                      <a:pt x="1129132" y="337505"/>
                    </a:cubicBezTo>
                    <a:lnTo>
                      <a:pt x="85607" y="337505"/>
                    </a:lnTo>
                    <a:cubicBezTo>
                      <a:pt x="38328" y="337505"/>
                      <a:pt x="0" y="299177"/>
                      <a:pt x="0" y="251898"/>
                    </a:cubicBezTo>
                    <a:lnTo>
                      <a:pt x="0" y="85607"/>
                    </a:lnTo>
                    <a:cubicBezTo>
                      <a:pt x="0" y="38328"/>
                      <a:pt x="38328" y="0"/>
                      <a:pt x="85607"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42849"/>
                <a:ext cx="121473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Before we start, can you tell me what worries you most right now?</a:t>
                </a:r>
              </a:p>
            </p:txBody>
          </p:sp>
        </p:grpSp>
      </p:grpSp>
      <p:grpSp>
        <p:nvGrpSpPr>
          <p:cNvPr id="11" name="Group 11"/>
          <p:cNvGrpSpPr/>
          <p:nvPr/>
        </p:nvGrpSpPr>
        <p:grpSpPr>
          <a:xfrm>
            <a:off x="9144000" y="3526361"/>
            <a:ext cx="4207884" cy="4216300"/>
            <a:chOff x="0" y="0"/>
            <a:chExt cx="6350000" cy="6362700"/>
          </a:xfrm>
        </p:grpSpPr>
        <p:sp>
          <p:nvSpPr>
            <p:cNvPr id="12" name="Freeform 12"/>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3" name="Group 13"/>
          <p:cNvGrpSpPr/>
          <p:nvPr/>
        </p:nvGrpSpPr>
        <p:grpSpPr>
          <a:xfrm>
            <a:off x="776062" y="2288516"/>
            <a:ext cx="3746333" cy="1815846"/>
            <a:chOff x="0" y="-144661"/>
            <a:chExt cx="4995111" cy="2421128"/>
          </a:xfrm>
        </p:grpSpPr>
        <p:sp>
          <p:nvSpPr>
            <p:cNvPr id="17" name="AutoShape 17"/>
            <p:cNvSpPr/>
            <p:nvPr/>
          </p:nvSpPr>
          <p:spPr>
            <a:xfrm>
              <a:off x="1868578" y="1636068"/>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nvGrpSpPr>
            <p:cNvPr id="14" name="Group 14"/>
            <p:cNvGrpSpPr/>
            <p:nvPr/>
          </p:nvGrpSpPr>
          <p:grpSpPr>
            <a:xfrm>
              <a:off x="0" y="-144661"/>
              <a:ext cx="4995111" cy="1997939"/>
              <a:chOff x="0" y="-28575"/>
              <a:chExt cx="986689" cy="394655"/>
            </a:xfrm>
          </p:grpSpPr>
          <p:sp>
            <p:nvSpPr>
              <p:cNvPr id="15" name="Freeform 15"/>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16" name="TextBox 16"/>
              <p:cNvSpPr txBox="1"/>
              <p:nvPr/>
            </p:nvSpPr>
            <p:spPr>
              <a:xfrm>
                <a:off x="0" y="-28575"/>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El </a:t>
                </a:r>
                <a:r>
                  <a:rPr lang="en-US" sz="2000" err="1">
                    <a:solidFill>
                      <a:srgbClr val="000000"/>
                    </a:solidFill>
                    <a:latin typeface="Roboto"/>
                    <a:ea typeface="Roboto"/>
                    <a:cs typeface="Roboto"/>
                    <a:sym typeface="Roboto"/>
                  </a:rPr>
                  <a:t>bebé</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quiero</a:t>
                </a:r>
                <a:r>
                  <a:rPr lang="en-US" sz="2000">
                    <a:solidFill>
                      <a:srgbClr val="000000"/>
                    </a:solidFill>
                    <a:latin typeface="Roboto"/>
                    <a:ea typeface="Roboto"/>
                    <a:cs typeface="Roboto"/>
                    <a:sym typeface="Roboto"/>
                  </a:rPr>
                  <a:t> saber </a:t>
                </a:r>
                <a:r>
                  <a:rPr lang="en-US" sz="2000" err="1">
                    <a:solidFill>
                      <a:srgbClr val="000000"/>
                    </a:solidFill>
                    <a:latin typeface="Roboto"/>
                    <a:ea typeface="Roboto"/>
                    <a:cs typeface="Roboto"/>
                    <a:sym typeface="Roboto"/>
                  </a:rPr>
                  <a:t>si</a:t>
                </a:r>
                <a:r>
                  <a:rPr lang="en-US" sz="2000">
                    <a:solidFill>
                      <a:srgbClr val="000000"/>
                    </a:solidFill>
                    <a:latin typeface="Roboto"/>
                    <a:ea typeface="Roboto"/>
                    <a:cs typeface="Roboto"/>
                    <a:sym typeface="Roboto"/>
                  </a:rPr>
                  <a:t> </a:t>
                </a:r>
                <a:r>
                  <a:rPr lang="en-US" sz="2000" err="1">
                    <a:solidFill>
                      <a:srgbClr val="000000"/>
                    </a:solidFill>
                    <a:latin typeface="Roboto"/>
                    <a:ea typeface="Roboto"/>
                    <a:cs typeface="Roboto"/>
                    <a:sym typeface="Roboto"/>
                  </a:rPr>
                  <a:t>está</a:t>
                </a:r>
                <a:r>
                  <a:rPr lang="en-US" sz="2000">
                    <a:solidFill>
                      <a:srgbClr val="000000"/>
                    </a:solidFill>
                    <a:latin typeface="Roboto"/>
                    <a:ea typeface="Roboto"/>
                    <a:cs typeface="Roboto"/>
                    <a:sym typeface="Roboto"/>
                  </a:rPr>
                  <a:t> bien…</a:t>
                </a:r>
              </a:p>
            </p:txBody>
          </p:sp>
        </p:grpSp>
      </p:grpSp>
      <p:grpSp>
        <p:nvGrpSpPr>
          <p:cNvPr id="18" name="Group 18"/>
          <p:cNvGrpSpPr/>
          <p:nvPr/>
        </p:nvGrpSpPr>
        <p:grpSpPr>
          <a:xfrm>
            <a:off x="0" y="124308"/>
            <a:ext cx="5408497" cy="1150567"/>
            <a:chOff x="0" y="-23813"/>
            <a:chExt cx="1561771" cy="332241"/>
          </a:xfrm>
        </p:grpSpPr>
        <p:sp>
          <p:nvSpPr>
            <p:cNvPr id="19" name="Freeform 19"/>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20" name="TextBox 20"/>
            <p:cNvSpPr txBox="1"/>
            <p:nvPr/>
          </p:nvSpPr>
          <p:spPr>
            <a:xfrm>
              <a:off x="0"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spTree>
    <p:extLst>
      <p:ext uri="{BB962C8B-B14F-4D97-AF65-F5344CB8AC3E}">
        <p14:creationId xmlns:p14="http://schemas.microsoft.com/office/powerpoint/2010/main" val="206377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endParaRPr lang="en-US"/>
          </a:p>
        </p:txBody>
      </p:sp>
      <p:grpSp>
        <p:nvGrpSpPr>
          <p:cNvPr id="6" name="Group 6"/>
          <p:cNvGrpSpPr/>
          <p:nvPr/>
        </p:nvGrpSpPr>
        <p:grpSpPr>
          <a:xfrm>
            <a:off x="7172502" y="490880"/>
            <a:ext cx="7555523" cy="3011681"/>
            <a:chOff x="0" y="-144661"/>
            <a:chExt cx="10074031" cy="4015574"/>
          </a:xfrm>
        </p:grpSpPr>
        <p:sp>
          <p:nvSpPr>
            <p:cNvPr id="7" name="AutoShape 7"/>
            <p:cNvSpPr/>
            <p:nvPr/>
          </p:nvSpPr>
          <p:spPr>
            <a:xfrm>
              <a:off x="6271895" y="3196998"/>
              <a:ext cx="1850415"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8" name="Group 8"/>
            <p:cNvGrpSpPr/>
            <p:nvPr/>
          </p:nvGrpSpPr>
          <p:grpSpPr>
            <a:xfrm>
              <a:off x="0" y="-144661"/>
              <a:ext cx="10074031" cy="3562520"/>
              <a:chOff x="0" y="-28575"/>
              <a:chExt cx="1989932" cy="703708"/>
            </a:xfrm>
          </p:grpSpPr>
          <p:sp>
            <p:nvSpPr>
              <p:cNvPr id="9" name="Freeform 9"/>
              <p:cNvSpPr/>
              <p:nvPr/>
            </p:nvSpPr>
            <p:spPr>
              <a:xfrm>
                <a:off x="0" y="0"/>
                <a:ext cx="1989932" cy="646558"/>
              </a:xfrm>
              <a:custGeom>
                <a:avLst/>
                <a:gdLst/>
                <a:ahLst/>
                <a:cxnLst/>
                <a:rect l="l" t="t" r="r" b="b"/>
                <a:pathLst>
                  <a:path w="1989932" h="646558">
                    <a:moveTo>
                      <a:pt x="52258" y="0"/>
                    </a:moveTo>
                    <a:lnTo>
                      <a:pt x="1937674" y="0"/>
                    </a:lnTo>
                    <a:cubicBezTo>
                      <a:pt x="1951534" y="0"/>
                      <a:pt x="1964826" y="5506"/>
                      <a:pt x="1974626" y="15306"/>
                    </a:cubicBezTo>
                    <a:cubicBezTo>
                      <a:pt x="1984426" y="25106"/>
                      <a:pt x="1989932" y="38398"/>
                      <a:pt x="1989932" y="52258"/>
                    </a:cubicBezTo>
                    <a:lnTo>
                      <a:pt x="1989932" y="594299"/>
                    </a:lnTo>
                    <a:cubicBezTo>
                      <a:pt x="1989932" y="608159"/>
                      <a:pt x="1984426" y="621451"/>
                      <a:pt x="1974626" y="631251"/>
                    </a:cubicBezTo>
                    <a:cubicBezTo>
                      <a:pt x="1964826" y="641052"/>
                      <a:pt x="1951534" y="646558"/>
                      <a:pt x="1937674" y="646558"/>
                    </a:cubicBezTo>
                    <a:lnTo>
                      <a:pt x="52258" y="646558"/>
                    </a:lnTo>
                    <a:cubicBezTo>
                      <a:pt x="38398" y="646558"/>
                      <a:pt x="25106" y="641052"/>
                      <a:pt x="15306" y="631251"/>
                    </a:cubicBezTo>
                    <a:cubicBezTo>
                      <a:pt x="5506" y="621451"/>
                      <a:pt x="0" y="608159"/>
                      <a:pt x="0" y="594299"/>
                    </a:cubicBezTo>
                    <a:lnTo>
                      <a:pt x="0" y="52258"/>
                    </a:lnTo>
                    <a:cubicBezTo>
                      <a:pt x="0" y="38398"/>
                      <a:pt x="5506" y="25106"/>
                      <a:pt x="15306" y="15306"/>
                    </a:cubicBezTo>
                    <a:cubicBezTo>
                      <a:pt x="25106" y="5506"/>
                      <a:pt x="38398" y="0"/>
                      <a:pt x="52258"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28575"/>
                <a:ext cx="1989932" cy="703708"/>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That is very important. Everything looks good right now on the monitor. We will continue to check your baby to make sure all is well. I also need to examine you to see if you are in labor. We’ll do this as privately as we can.</a:t>
                </a:r>
              </a:p>
            </p:txBody>
          </p:sp>
        </p:grpSp>
      </p:grpSp>
      <p:grpSp>
        <p:nvGrpSpPr>
          <p:cNvPr id="11" name="Group 11"/>
          <p:cNvGrpSpPr/>
          <p:nvPr/>
        </p:nvGrpSpPr>
        <p:grpSpPr>
          <a:xfrm>
            <a:off x="9144000" y="3526361"/>
            <a:ext cx="4207884" cy="4216300"/>
            <a:chOff x="0" y="0"/>
            <a:chExt cx="6350000" cy="6362700"/>
          </a:xfrm>
        </p:grpSpPr>
        <p:sp>
          <p:nvSpPr>
            <p:cNvPr id="12" name="Freeform 12"/>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3" name="Group 13"/>
          <p:cNvGrpSpPr/>
          <p:nvPr/>
        </p:nvGrpSpPr>
        <p:grpSpPr>
          <a:xfrm>
            <a:off x="7686436" y="9125511"/>
            <a:ext cx="10601564" cy="1300906"/>
            <a:chOff x="0" y="-29956"/>
            <a:chExt cx="2792181" cy="342626"/>
          </a:xfrm>
        </p:grpSpPr>
        <p:sp>
          <p:nvSpPr>
            <p:cNvPr id="14" name="Freeform 14"/>
            <p:cNvSpPr/>
            <p:nvPr/>
          </p:nvSpPr>
          <p:spPr>
            <a:xfrm>
              <a:off x="0" y="0"/>
              <a:ext cx="2792181" cy="275951"/>
            </a:xfrm>
            <a:custGeom>
              <a:avLst/>
              <a:gdLst/>
              <a:ahLst/>
              <a:cxnLst/>
              <a:rect l="l" t="t" r="r" b="b"/>
              <a:pathLst>
                <a:path w="2792181" h="275951">
                  <a:moveTo>
                    <a:pt x="0" y="0"/>
                  </a:moveTo>
                  <a:lnTo>
                    <a:pt x="2792181" y="0"/>
                  </a:lnTo>
                  <a:lnTo>
                    <a:pt x="2792181" y="275951"/>
                  </a:lnTo>
                  <a:lnTo>
                    <a:pt x="0" y="275951"/>
                  </a:lnTo>
                  <a:close/>
                </a:path>
              </a:pathLst>
            </a:custGeom>
            <a:solidFill>
              <a:srgbClr val="FEFAF6"/>
            </a:solidFill>
          </p:spPr>
          <p:txBody>
            <a:bodyPr/>
            <a:lstStyle/>
            <a:p>
              <a:endParaRPr lang="en-US"/>
            </a:p>
          </p:txBody>
        </p:sp>
        <p:sp>
          <p:nvSpPr>
            <p:cNvPr id="15" name="TextBox 15"/>
            <p:cNvSpPr txBox="1"/>
            <p:nvPr/>
          </p:nvSpPr>
          <p:spPr>
            <a:xfrm>
              <a:off x="0" y="-29956"/>
              <a:ext cx="2792181" cy="342626"/>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obstetrician looks around and closes the curtain fully.</a:t>
              </a:r>
            </a:p>
          </p:txBody>
        </p:sp>
      </p:grpSp>
      <p:grpSp>
        <p:nvGrpSpPr>
          <p:cNvPr id="16" name="Group 16"/>
          <p:cNvGrpSpPr/>
          <p:nvPr/>
        </p:nvGrpSpPr>
        <p:grpSpPr>
          <a:xfrm>
            <a:off x="0" y="124308"/>
            <a:ext cx="5408497" cy="1150567"/>
            <a:chOff x="0" y="-23813"/>
            <a:chExt cx="1561771" cy="332241"/>
          </a:xfrm>
        </p:grpSpPr>
        <p:sp>
          <p:nvSpPr>
            <p:cNvPr id="17" name="Freeform 17"/>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18" name="TextBox 18"/>
            <p:cNvSpPr txBox="1"/>
            <p:nvPr/>
          </p:nvSpPr>
          <p:spPr>
            <a:xfrm>
              <a:off x="0"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spTree>
    <p:extLst>
      <p:ext uri="{BB962C8B-B14F-4D97-AF65-F5344CB8AC3E}">
        <p14:creationId xmlns:p14="http://schemas.microsoft.com/office/powerpoint/2010/main" val="3609398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endParaRPr lang="en-US"/>
          </a:p>
        </p:txBody>
      </p:sp>
      <p:grpSp>
        <p:nvGrpSpPr>
          <p:cNvPr id="6" name="Group 6"/>
          <p:cNvGrpSpPr/>
          <p:nvPr/>
        </p:nvGrpSpPr>
        <p:grpSpPr>
          <a:xfrm>
            <a:off x="9144000" y="3526361"/>
            <a:ext cx="4207884" cy="4216300"/>
            <a:chOff x="0" y="0"/>
            <a:chExt cx="6350000" cy="6362700"/>
          </a:xfrm>
        </p:grpSpPr>
        <p:sp>
          <p:nvSpPr>
            <p:cNvPr id="7" name="Freeform 7"/>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8" name="Group 8"/>
          <p:cNvGrpSpPr/>
          <p:nvPr/>
        </p:nvGrpSpPr>
        <p:grpSpPr>
          <a:xfrm>
            <a:off x="8755220" y="9112674"/>
            <a:ext cx="9532780" cy="1300906"/>
            <a:chOff x="0" y="-33337"/>
            <a:chExt cx="2510691" cy="342626"/>
          </a:xfrm>
        </p:grpSpPr>
        <p:sp>
          <p:nvSpPr>
            <p:cNvPr id="9" name="Freeform 9"/>
            <p:cNvSpPr/>
            <p:nvPr/>
          </p:nvSpPr>
          <p:spPr>
            <a:xfrm>
              <a:off x="0" y="0"/>
              <a:ext cx="2510691" cy="275951"/>
            </a:xfrm>
            <a:custGeom>
              <a:avLst/>
              <a:gdLst/>
              <a:ahLst/>
              <a:cxnLst/>
              <a:rect l="l" t="t" r="r" b="b"/>
              <a:pathLst>
                <a:path w="2510691" h="275951">
                  <a:moveTo>
                    <a:pt x="0" y="0"/>
                  </a:moveTo>
                  <a:lnTo>
                    <a:pt x="2510691" y="0"/>
                  </a:lnTo>
                  <a:lnTo>
                    <a:pt x="2510691" y="275951"/>
                  </a:lnTo>
                  <a:lnTo>
                    <a:pt x="0" y="275951"/>
                  </a:lnTo>
                  <a:close/>
                </a:path>
              </a:pathLst>
            </a:custGeom>
            <a:solidFill>
              <a:srgbClr val="FEFAF6"/>
            </a:solidFill>
          </p:spPr>
          <p:txBody>
            <a:bodyPr/>
            <a:lstStyle/>
            <a:p>
              <a:endParaRPr lang="en-US"/>
            </a:p>
          </p:txBody>
        </p:sp>
        <p:sp>
          <p:nvSpPr>
            <p:cNvPr id="10" name="TextBox 10"/>
            <p:cNvSpPr txBox="1"/>
            <p:nvPr/>
          </p:nvSpPr>
          <p:spPr>
            <a:xfrm>
              <a:off x="0" y="-33337"/>
              <a:ext cx="2510691" cy="342626"/>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obstetrician uses a sheet to drape her carefully.</a:t>
              </a:r>
            </a:p>
          </p:txBody>
        </p:sp>
      </p:grpSp>
      <p:grpSp>
        <p:nvGrpSpPr>
          <p:cNvPr id="11" name="Group 11"/>
          <p:cNvGrpSpPr/>
          <p:nvPr/>
        </p:nvGrpSpPr>
        <p:grpSpPr>
          <a:xfrm>
            <a:off x="10230325" y="1701983"/>
            <a:ext cx="4612212" cy="1800577"/>
            <a:chOff x="0" y="-144661"/>
            <a:chExt cx="6149617" cy="2400770"/>
          </a:xfrm>
        </p:grpSpPr>
        <p:sp>
          <p:nvSpPr>
            <p:cNvPr id="12" name="AutoShape 12"/>
            <p:cNvSpPr/>
            <p:nvPr/>
          </p:nvSpPr>
          <p:spPr>
            <a:xfrm>
              <a:off x="3981840" y="1582194"/>
              <a:ext cx="1014278"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3" name="Group 13"/>
            <p:cNvGrpSpPr/>
            <p:nvPr/>
          </p:nvGrpSpPr>
          <p:grpSpPr>
            <a:xfrm>
              <a:off x="0" y="-144661"/>
              <a:ext cx="6149617" cy="1997939"/>
              <a:chOff x="0" y="-28575"/>
              <a:chExt cx="1214739" cy="394655"/>
            </a:xfrm>
          </p:grpSpPr>
          <p:sp>
            <p:nvSpPr>
              <p:cNvPr id="14" name="Freeform 14"/>
              <p:cNvSpPr/>
              <p:nvPr/>
            </p:nvSpPr>
            <p:spPr>
              <a:xfrm>
                <a:off x="0" y="0"/>
                <a:ext cx="1214739" cy="337505"/>
              </a:xfrm>
              <a:custGeom>
                <a:avLst/>
                <a:gdLst/>
                <a:ahLst/>
                <a:cxnLst/>
                <a:rect l="l" t="t" r="r" b="b"/>
                <a:pathLst>
                  <a:path w="1214739" h="337505">
                    <a:moveTo>
                      <a:pt x="85607" y="0"/>
                    </a:moveTo>
                    <a:lnTo>
                      <a:pt x="1129132" y="0"/>
                    </a:lnTo>
                    <a:cubicBezTo>
                      <a:pt x="1151836" y="0"/>
                      <a:pt x="1173611" y="9019"/>
                      <a:pt x="1189665" y="25074"/>
                    </a:cubicBezTo>
                    <a:cubicBezTo>
                      <a:pt x="1205720" y="41128"/>
                      <a:pt x="1214739" y="62903"/>
                      <a:pt x="1214739" y="85607"/>
                    </a:cubicBezTo>
                    <a:lnTo>
                      <a:pt x="1214739" y="251898"/>
                    </a:lnTo>
                    <a:cubicBezTo>
                      <a:pt x="1214739" y="299177"/>
                      <a:pt x="1176411" y="337505"/>
                      <a:pt x="1129132" y="337505"/>
                    </a:cubicBezTo>
                    <a:lnTo>
                      <a:pt x="85607" y="337505"/>
                    </a:lnTo>
                    <a:cubicBezTo>
                      <a:pt x="38328" y="337505"/>
                      <a:pt x="0" y="299177"/>
                      <a:pt x="0" y="251898"/>
                    </a:cubicBezTo>
                    <a:lnTo>
                      <a:pt x="0" y="85607"/>
                    </a:lnTo>
                    <a:cubicBezTo>
                      <a:pt x="0" y="38328"/>
                      <a:pt x="38328" y="0"/>
                      <a:pt x="85607" y="0"/>
                    </a:cubicBezTo>
                    <a:close/>
                  </a:path>
                </a:pathLst>
              </a:custGeom>
              <a:solidFill>
                <a:srgbClr val="FEFAF6"/>
              </a:solidFill>
              <a:ln w="66675" cap="rnd">
                <a:solidFill>
                  <a:srgbClr val="5E6472"/>
                </a:solidFill>
                <a:prstDash val="solid"/>
                <a:round/>
              </a:ln>
            </p:spPr>
            <p:txBody>
              <a:bodyPr/>
              <a:lstStyle/>
              <a:p>
                <a:endParaRPr lang="en-US"/>
              </a:p>
            </p:txBody>
          </p:sp>
          <p:sp>
            <p:nvSpPr>
              <p:cNvPr id="15" name="TextBox 15"/>
              <p:cNvSpPr txBox="1"/>
              <p:nvPr/>
            </p:nvSpPr>
            <p:spPr>
              <a:xfrm>
                <a:off x="0" y="-28575"/>
                <a:ext cx="121473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Let’s make sure you’re covered.</a:t>
                </a:r>
              </a:p>
            </p:txBody>
          </p:sp>
        </p:grpSp>
      </p:grpSp>
      <p:grpSp>
        <p:nvGrpSpPr>
          <p:cNvPr id="16" name="Group 16"/>
          <p:cNvGrpSpPr/>
          <p:nvPr/>
        </p:nvGrpSpPr>
        <p:grpSpPr>
          <a:xfrm>
            <a:off x="0" y="124308"/>
            <a:ext cx="5408497" cy="1150567"/>
            <a:chOff x="0" y="-23813"/>
            <a:chExt cx="1561771" cy="332241"/>
          </a:xfrm>
        </p:grpSpPr>
        <p:sp>
          <p:nvSpPr>
            <p:cNvPr id="17" name="Freeform 17"/>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18" name="TextBox 18"/>
            <p:cNvSpPr txBox="1"/>
            <p:nvPr/>
          </p:nvSpPr>
          <p:spPr>
            <a:xfrm>
              <a:off x="0" y="-23813"/>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spTree>
    <p:extLst>
      <p:ext uri="{BB962C8B-B14F-4D97-AF65-F5344CB8AC3E}">
        <p14:creationId xmlns:p14="http://schemas.microsoft.com/office/powerpoint/2010/main" val="31191004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endParaRPr lang="en-US"/>
          </a:p>
        </p:txBody>
      </p:sp>
      <p:grpSp>
        <p:nvGrpSpPr>
          <p:cNvPr id="6" name="Group 6"/>
          <p:cNvGrpSpPr/>
          <p:nvPr/>
        </p:nvGrpSpPr>
        <p:grpSpPr>
          <a:xfrm>
            <a:off x="9144000" y="3526361"/>
            <a:ext cx="4207884" cy="4216300"/>
            <a:chOff x="0" y="0"/>
            <a:chExt cx="6350000" cy="6362700"/>
          </a:xfrm>
        </p:grpSpPr>
        <p:sp>
          <p:nvSpPr>
            <p:cNvPr id="7" name="Freeform 7"/>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8" name="Group 8"/>
          <p:cNvGrpSpPr/>
          <p:nvPr/>
        </p:nvGrpSpPr>
        <p:grpSpPr>
          <a:xfrm>
            <a:off x="9744783" y="53464"/>
            <a:ext cx="5506955" cy="1161251"/>
            <a:chOff x="0" y="-31881"/>
            <a:chExt cx="1450391" cy="305844"/>
          </a:xfrm>
        </p:grpSpPr>
        <p:sp>
          <p:nvSpPr>
            <p:cNvPr id="9" name="Freeform 9"/>
            <p:cNvSpPr/>
            <p:nvPr/>
          </p:nvSpPr>
          <p:spPr>
            <a:xfrm>
              <a:off x="0" y="0"/>
              <a:ext cx="1450391" cy="248694"/>
            </a:xfrm>
            <a:custGeom>
              <a:avLst/>
              <a:gdLst/>
              <a:ahLst/>
              <a:cxnLst/>
              <a:rect l="l" t="t" r="r" b="b"/>
              <a:pathLst>
                <a:path w="1450391" h="248694">
                  <a:moveTo>
                    <a:pt x="71698" y="0"/>
                  </a:moveTo>
                  <a:lnTo>
                    <a:pt x="1378693" y="0"/>
                  </a:lnTo>
                  <a:cubicBezTo>
                    <a:pt x="1397709" y="0"/>
                    <a:pt x="1415946" y="7554"/>
                    <a:pt x="1429392" y="21000"/>
                  </a:cubicBezTo>
                  <a:cubicBezTo>
                    <a:pt x="1442838" y="34446"/>
                    <a:pt x="1450391" y="52683"/>
                    <a:pt x="1450391" y="71698"/>
                  </a:cubicBezTo>
                  <a:lnTo>
                    <a:pt x="1450391" y="176996"/>
                  </a:lnTo>
                  <a:cubicBezTo>
                    <a:pt x="1450391" y="196012"/>
                    <a:pt x="1442838" y="214248"/>
                    <a:pt x="1429392" y="227694"/>
                  </a:cubicBezTo>
                  <a:cubicBezTo>
                    <a:pt x="1415946" y="241140"/>
                    <a:pt x="1397709" y="248694"/>
                    <a:pt x="1378693" y="248694"/>
                  </a:cubicBezTo>
                  <a:lnTo>
                    <a:pt x="71698" y="248694"/>
                  </a:lnTo>
                  <a:cubicBezTo>
                    <a:pt x="52683" y="248694"/>
                    <a:pt x="34446" y="241140"/>
                    <a:pt x="21000" y="227694"/>
                  </a:cubicBezTo>
                  <a:cubicBezTo>
                    <a:pt x="7554" y="214248"/>
                    <a:pt x="0" y="196012"/>
                    <a:pt x="0" y="176996"/>
                  </a:cubicBezTo>
                  <a:lnTo>
                    <a:pt x="0" y="71698"/>
                  </a:lnTo>
                  <a:cubicBezTo>
                    <a:pt x="0" y="52683"/>
                    <a:pt x="7554" y="34446"/>
                    <a:pt x="21000" y="21000"/>
                  </a:cubicBezTo>
                  <a:cubicBezTo>
                    <a:pt x="34446" y="7554"/>
                    <a:pt x="52683" y="0"/>
                    <a:pt x="71698"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31881"/>
              <a:ext cx="1450391" cy="305844"/>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Is it ok if I examine you now?</a:t>
              </a:r>
            </a:p>
          </p:txBody>
        </p:sp>
      </p:grpSp>
      <p:grpSp>
        <p:nvGrpSpPr>
          <p:cNvPr id="11" name="Group 11"/>
          <p:cNvGrpSpPr/>
          <p:nvPr/>
        </p:nvGrpSpPr>
        <p:grpSpPr>
          <a:xfrm>
            <a:off x="10192154" y="2192671"/>
            <a:ext cx="4612212" cy="1705687"/>
            <a:chOff x="0" y="0"/>
            <a:chExt cx="6149617" cy="2274249"/>
          </a:xfrm>
        </p:grpSpPr>
        <p:sp>
          <p:nvSpPr>
            <p:cNvPr id="12" name="AutoShape 12"/>
            <p:cNvSpPr/>
            <p:nvPr/>
          </p:nvSpPr>
          <p:spPr>
            <a:xfrm>
              <a:off x="4958018" y="0"/>
              <a:ext cx="0" cy="664482"/>
            </a:xfrm>
            <a:prstGeom prst="line">
              <a:avLst/>
            </a:prstGeom>
            <a:ln w="76200" cap="flat">
              <a:solidFill>
                <a:srgbClr val="5E6472"/>
              </a:solidFill>
              <a:prstDash val="solid"/>
              <a:headEnd type="none" w="sm" len="sm"/>
              <a:tailEnd type="none" w="sm" len="sm"/>
            </a:ln>
          </p:spPr>
          <p:txBody>
            <a:bodyPr/>
            <a:lstStyle/>
            <a:p>
              <a:endParaRPr lang="en-US"/>
            </a:p>
          </p:txBody>
        </p:sp>
        <p:sp>
          <p:nvSpPr>
            <p:cNvPr id="13" name="AutoShape 13"/>
            <p:cNvSpPr/>
            <p:nvPr/>
          </p:nvSpPr>
          <p:spPr>
            <a:xfrm>
              <a:off x="3981840" y="1600334"/>
              <a:ext cx="1014278"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4" name="Group 14"/>
            <p:cNvGrpSpPr/>
            <p:nvPr/>
          </p:nvGrpSpPr>
          <p:grpSpPr>
            <a:xfrm>
              <a:off x="0" y="326119"/>
              <a:ext cx="6149617" cy="1553439"/>
              <a:chOff x="0" y="-26967"/>
              <a:chExt cx="1214739" cy="306852"/>
            </a:xfrm>
          </p:grpSpPr>
          <p:sp>
            <p:nvSpPr>
              <p:cNvPr id="15" name="Freeform 15"/>
              <p:cNvSpPr/>
              <p:nvPr/>
            </p:nvSpPr>
            <p:spPr>
              <a:xfrm>
                <a:off x="0" y="0"/>
                <a:ext cx="1214739" cy="249702"/>
              </a:xfrm>
              <a:custGeom>
                <a:avLst/>
                <a:gdLst/>
                <a:ahLst/>
                <a:cxnLst/>
                <a:rect l="l" t="t" r="r" b="b"/>
                <a:pathLst>
                  <a:path w="1214739" h="249702">
                    <a:moveTo>
                      <a:pt x="85607" y="0"/>
                    </a:moveTo>
                    <a:lnTo>
                      <a:pt x="1129132" y="0"/>
                    </a:lnTo>
                    <a:cubicBezTo>
                      <a:pt x="1151836" y="0"/>
                      <a:pt x="1173611" y="9019"/>
                      <a:pt x="1189665" y="25074"/>
                    </a:cubicBezTo>
                    <a:cubicBezTo>
                      <a:pt x="1205720" y="41128"/>
                      <a:pt x="1214739" y="62903"/>
                      <a:pt x="1214739" y="85607"/>
                    </a:cubicBezTo>
                    <a:lnTo>
                      <a:pt x="1214739" y="164095"/>
                    </a:lnTo>
                    <a:cubicBezTo>
                      <a:pt x="1214739" y="211375"/>
                      <a:pt x="1176411" y="249702"/>
                      <a:pt x="1129132" y="249702"/>
                    </a:cubicBezTo>
                    <a:lnTo>
                      <a:pt x="85607" y="249702"/>
                    </a:lnTo>
                    <a:cubicBezTo>
                      <a:pt x="38328" y="249702"/>
                      <a:pt x="0" y="211375"/>
                      <a:pt x="0" y="164095"/>
                    </a:cubicBezTo>
                    <a:lnTo>
                      <a:pt x="0" y="85607"/>
                    </a:lnTo>
                    <a:cubicBezTo>
                      <a:pt x="0" y="38328"/>
                      <a:pt x="38328" y="0"/>
                      <a:pt x="85607" y="0"/>
                    </a:cubicBezTo>
                    <a:close/>
                  </a:path>
                </a:pathLst>
              </a:custGeom>
              <a:solidFill>
                <a:srgbClr val="FEFAF6"/>
              </a:solidFill>
              <a:ln w="66675" cap="rnd">
                <a:solidFill>
                  <a:srgbClr val="5E6472"/>
                </a:solidFill>
                <a:prstDash val="solid"/>
                <a:round/>
              </a:ln>
            </p:spPr>
            <p:txBody>
              <a:bodyPr/>
              <a:lstStyle/>
              <a:p>
                <a:endParaRPr lang="en-US"/>
              </a:p>
            </p:txBody>
          </p:sp>
          <p:sp>
            <p:nvSpPr>
              <p:cNvPr id="16" name="TextBox 16"/>
              <p:cNvSpPr txBox="1"/>
              <p:nvPr/>
            </p:nvSpPr>
            <p:spPr>
              <a:xfrm>
                <a:off x="0" y="-26967"/>
                <a:ext cx="1214739" cy="306852"/>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Are you ready for me to begin?</a:t>
                </a:r>
              </a:p>
            </p:txBody>
          </p:sp>
        </p:grpSp>
      </p:grpSp>
      <p:grpSp>
        <p:nvGrpSpPr>
          <p:cNvPr id="17" name="Group 17"/>
          <p:cNvGrpSpPr/>
          <p:nvPr/>
        </p:nvGrpSpPr>
        <p:grpSpPr>
          <a:xfrm>
            <a:off x="570650" y="3080572"/>
            <a:ext cx="2543952" cy="1682666"/>
            <a:chOff x="0" y="0"/>
            <a:chExt cx="3391936" cy="2243555"/>
          </a:xfrm>
        </p:grpSpPr>
        <p:sp>
          <p:nvSpPr>
            <p:cNvPr id="22" name="AutoShape 22"/>
            <p:cNvSpPr/>
            <p:nvPr/>
          </p:nvSpPr>
          <p:spPr>
            <a:xfrm>
              <a:off x="772552" y="0"/>
              <a:ext cx="0" cy="638780"/>
            </a:xfrm>
            <a:prstGeom prst="line">
              <a:avLst/>
            </a:prstGeom>
            <a:ln w="76200" cap="rnd">
              <a:solidFill>
                <a:srgbClr val="B8F2E6"/>
              </a:solidFill>
              <a:prstDash val="solid"/>
              <a:headEnd type="none" w="sm" len="sm"/>
              <a:tailEnd type="none" w="sm" len="sm"/>
            </a:ln>
          </p:spPr>
          <p:txBody>
            <a:bodyPr/>
            <a:lstStyle/>
            <a:p>
              <a:endParaRPr lang="en-US"/>
            </a:p>
          </p:txBody>
        </p:sp>
        <p:grpSp>
          <p:nvGrpSpPr>
            <p:cNvPr id="18" name="Group 18"/>
            <p:cNvGrpSpPr/>
            <p:nvPr/>
          </p:nvGrpSpPr>
          <p:grpSpPr>
            <a:xfrm>
              <a:off x="0" y="456309"/>
              <a:ext cx="3391936" cy="1368127"/>
              <a:chOff x="0" y="-27771"/>
              <a:chExt cx="670012" cy="270247"/>
            </a:xfrm>
          </p:grpSpPr>
          <p:sp>
            <p:nvSpPr>
              <p:cNvPr id="19" name="Freeform 19"/>
              <p:cNvSpPr/>
              <p:nvPr/>
            </p:nvSpPr>
            <p:spPr>
              <a:xfrm>
                <a:off x="0" y="0"/>
                <a:ext cx="670012" cy="213097"/>
              </a:xfrm>
              <a:custGeom>
                <a:avLst/>
                <a:gdLst/>
                <a:ahLst/>
                <a:cxnLst/>
                <a:rect l="l" t="t" r="r" b="b"/>
                <a:pathLst>
                  <a:path w="670012" h="213097">
                    <a:moveTo>
                      <a:pt x="106549" y="0"/>
                    </a:moveTo>
                    <a:lnTo>
                      <a:pt x="563463" y="0"/>
                    </a:lnTo>
                    <a:cubicBezTo>
                      <a:pt x="591722" y="0"/>
                      <a:pt x="618823" y="11226"/>
                      <a:pt x="638805" y="31207"/>
                    </a:cubicBezTo>
                    <a:cubicBezTo>
                      <a:pt x="658786" y="51189"/>
                      <a:pt x="670012" y="78290"/>
                      <a:pt x="670012" y="106549"/>
                    </a:cubicBezTo>
                    <a:lnTo>
                      <a:pt x="670012" y="106549"/>
                    </a:lnTo>
                    <a:cubicBezTo>
                      <a:pt x="670012" y="134807"/>
                      <a:pt x="658786" y="161908"/>
                      <a:pt x="638805" y="181890"/>
                    </a:cubicBezTo>
                    <a:cubicBezTo>
                      <a:pt x="618823" y="201872"/>
                      <a:pt x="591722" y="213097"/>
                      <a:pt x="563463" y="213097"/>
                    </a:cubicBezTo>
                    <a:lnTo>
                      <a:pt x="106549" y="213097"/>
                    </a:lnTo>
                    <a:cubicBezTo>
                      <a:pt x="78290" y="213097"/>
                      <a:pt x="51189" y="201872"/>
                      <a:pt x="31207" y="181890"/>
                    </a:cubicBezTo>
                    <a:cubicBezTo>
                      <a:pt x="11226" y="161908"/>
                      <a:pt x="0" y="134807"/>
                      <a:pt x="0" y="106549"/>
                    </a:cubicBezTo>
                    <a:lnTo>
                      <a:pt x="0" y="106549"/>
                    </a:lnTo>
                    <a:cubicBezTo>
                      <a:pt x="0" y="78290"/>
                      <a:pt x="11226" y="51189"/>
                      <a:pt x="31207" y="31207"/>
                    </a:cubicBezTo>
                    <a:cubicBezTo>
                      <a:pt x="51189" y="11226"/>
                      <a:pt x="78290" y="0"/>
                      <a:pt x="106549" y="0"/>
                    </a:cubicBezTo>
                    <a:close/>
                  </a:path>
                </a:pathLst>
              </a:custGeom>
              <a:solidFill>
                <a:srgbClr val="FEFAF6"/>
              </a:solidFill>
              <a:ln w="66675" cap="rnd">
                <a:solidFill>
                  <a:srgbClr val="B8F2E6"/>
                </a:solidFill>
                <a:prstDash val="solid"/>
                <a:round/>
              </a:ln>
            </p:spPr>
            <p:txBody>
              <a:bodyPr/>
              <a:lstStyle/>
              <a:p>
                <a:endParaRPr lang="en-US"/>
              </a:p>
            </p:txBody>
          </p:sp>
          <p:sp>
            <p:nvSpPr>
              <p:cNvPr id="20" name="TextBox 20"/>
              <p:cNvSpPr txBox="1"/>
              <p:nvPr/>
            </p:nvSpPr>
            <p:spPr>
              <a:xfrm>
                <a:off x="0" y="-27771"/>
                <a:ext cx="670012" cy="270247"/>
              </a:xfrm>
              <a:prstGeom prst="rect">
                <a:avLst/>
              </a:prstGeom>
            </p:spPr>
            <p:txBody>
              <a:bodyPr lIns="50800" tIns="50800" rIns="50800" bIns="50800" rtlCol="0" anchor="ctr"/>
              <a:lstStyle/>
              <a:p>
                <a:pPr algn="ctr">
                  <a:lnSpc>
                    <a:spcPts val="2800"/>
                  </a:lnSpc>
                </a:pPr>
                <a:r>
                  <a:rPr lang="en-US" sz="2000" err="1">
                    <a:solidFill>
                      <a:srgbClr val="000000"/>
                    </a:solidFill>
                    <a:latin typeface="Roboto"/>
                    <a:ea typeface="Roboto"/>
                    <a:cs typeface="Roboto"/>
                    <a:sym typeface="Roboto"/>
                  </a:rPr>
                  <a:t>Sí</a:t>
                </a:r>
                <a:r>
                  <a:rPr lang="en-US" sz="2000">
                    <a:solidFill>
                      <a:srgbClr val="000000"/>
                    </a:solidFill>
                    <a:latin typeface="Roboto"/>
                    <a:ea typeface="Roboto"/>
                    <a:cs typeface="Roboto"/>
                    <a:sym typeface="Roboto"/>
                  </a:rPr>
                  <a:t>.</a:t>
                </a:r>
              </a:p>
            </p:txBody>
          </p:sp>
        </p:grpSp>
        <p:sp>
          <p:nvSpPr>
            <p:cNvPr id="21" name="AutoShape 21"/>
            <p:cNvSpPr/>
            <p:nvPr/>
          </p:nvSpPr>
          <p:spPr>
            <a:xfrm>
              <a:off x="1582621" y="1603156"/>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grpSp>
        <p:nvGrpSpPr>
          <p:cNvPr id="23" name="Group 23"/>
          <p:cNvGrpSpPr/>
          <p:nvPr/>
        </p:nvGrpSpPr>
        <p:grpSpPr>
          <a:xfrm>
            <a:off x="570650" y="2016466"/>
            <a:ext cx="2925660" cy="1375355"/>
            <a:chOff x="0" y="0"/>
            <a:chExt cx="3900881" cy="1833806"/>
          </a:xfrm>
        </p:grpSpPr>
        <p:sp>
          <p:nvSpPr>
            <p:cNvPr id="27" name="AutoShape 27"/>
            <p:cNvSpPr/>
            <p:nvPr/>
          </p:nvSpPr>
          <p:spPr>
            <a:xfrm>
              <a:off x="734452" y="0"/>
              <a:ext cx="0" cy="638780"/>
            </a:xfrm>
            <a:prstGeom prst="line">
              <a:avLst/>
            </a:prstGeom>
            <a:ln w="76200" cap="rnd">
              <a:solidFill>
                <a:srgbClr val="B8F2E6"/>
              </a:solidFill>
              <a:prstDash val="solid"/>
              <a:headEnd type="none" w="sm" len="sm"/>
              <a:tailEnd type="none" w="sm" len="sm"/>
            </a:ln>
          </p:spPr>
          <p:txBody>
            <a:bodyPr/>
            <a:lstStyle/>
            <a:p>
              <a:endParaRPr lang="en-US"/>
            </a:p>
          </p:txBody>
        </p:sp>
        <p:grpSp>
          <p:nvGrpSpPr>
            <p:cNvPr id="24" name="Group 24"/>
            <p:cNvGrpSpPr/>
            <p:nvPr/>
          </p:nvGrpSpPr>
          <p:grpSpPr>
            <a:xfrm>
              <a:off x="0" y="497496"/>
              <a:ext cx="3900881" cy="1336310"/>
              <a:chOff x="0" y="-27908"/>
              <a:chExt cx="770544" cy="263963"/>
            </a:xfrm>
          </p:grpSpPr>
          <p:sp>
            <p:nvSpPr>
              <p:cNvPr id="25" name="Freeform 25"/>
              <p:cNvSpPr/>
              <p:nvPr/>
            </p:nvSpPr>
            <p:spPr>
              <a:xfrm>
                <a:off x="0" y="0"/>
                <a:ext cx="770544" cy="206813"/>
              </a:xfrm>
              <a:custGeom>
                <a:avLst/>
                <a:gdLst/>
                <a:ahLst/>
                <a:cxnLst/>
                <a:rect l="l" t="t" r="r" b="b"/>
                <a:pathLst>
                  <a:path w="770544" h="206813">
                    <a:moveTo>
                      <a:pt x="103406" y="0"/>
                    </a:moveTo>
                    <a:lnTo>
                      <a:pt x="667138" y="0"/>
                    </a:lnTo>
                    <a:cubicBezTo>
                      <a:pt x="724248" y="0"/>
                      <a:pt x="770544" y="46297"/>
                      <a:pt x="770544" y="103406"/>
                    </a:cubicBezTo>
                    <a:lnTo>
                      <a:pt x="770544" y="103406"/>
                    </a:lnTo>
                    <a:cubicBezTo>
                      <a:pt x="770544" y="130831"/>
                      <a:pt x="759650" y="157133"/>
                      <a:pt x="740257" y="176526"/>
                    </a:cubicBezTo>
                    <a:cubicBezTo>
                      <a:pt x="720865" y="195918"/>
                      <a:pt x="694563" y="206813"/>
                      <a:pt x="667138" y="206813"/>
                    </a:cubicBezTo>
                    <a:lnTo>
                      <a:pt x="103406" y="206813"/>
                    </a:lnTo>
                    <a:cubicBezTo>
                      <a:pt x="75981" y="206813"/>
                      <a:pt x="49679" y="195918"/>
                      <a:pt x="30287" y="176526"/>
                    </a:cubicBezTo>
                    <a:cubicBezTo>
                      <a:pt x="10895" y="157133"/>
                      <a:pt x="0" y="130831"/>
                      <a:pt x="0" y="103406"/>
                    </a:cubicBezTo>
                    <a:lnTo>
                      <a:pt x="0" y="103406"/>
                    </a:lnTo>
                    <a:cubicBezTo>
                      <a:pt x="0" y="75981"/>
                      <a:pt x="10895" y="49679"/>
                      <a:pt x="30287" y="30287"/>
                    </a:cubicBezTo>
                    <a:cubicBezTo>
                      <a:pt x="49679" y="10895"/>
                      <a:pt x="75981" y="0"/>
                      <a:pt x="103406" y="0"/>
                    </a:cubicBezTo>
                    <a:close/>
                  </a:path>
                </a:pathLst>
              </a:custGeom>
              <a:solidFill>
                <a:srgbClr val="FEFAF6"/>
              </a:solidFill>
              <a:ln w="66675" cap="rnd">
                <a:solidFill>
                  <a:srgbClr val="B8F2E6"/>
                </a:solidFill>
                <a:prstDash val="solid"/>
                <a:round/>
              </a:ln>
            </p:spPr>
            <p:txBody>
              <a:bodyPr/>
              <a:lstStyle/>
              <a:p>
                <a:endParaRPr lang="en-US"/>
              </a:p>
            </p:txBody>
          </p:sp>
          <p:sp>
            <p:nvSpPr>
              <p:cNvPr id="26" name="TextBox 26"/>
              <p:cNvSpPr txBox="1"/>
              <p:nvPr/>
            </p:nvSpPr>
            <p:spPr>
              <a:xfrm>
                <a:off x="0" y="-27908"/>
                <a:ext cx="770544" cy="263963"/>
              </a:xfrm>
              <a:prstGeom prst="rect">
                <a:avLst/>
              </a:prstGeom>
            </p:spPr>
            <p:txBody>
              <a:bodyPr lIns="50800" tIns="50800" rIns="50800" bIns="50800" rtlCol="0" anchor="ctr"/>
              <a:lstStyle/>
              <a:p>
                <a:pPr algn="ctr">
                  <a:lnSpc>
                    <a:spcPts val="2800"/>
                  </a:lnSpc>
                </a:pPr>
                <a:r>
                  <a:rPr lang="en-US" sz="2000" err="1">
                    <a:solidFill>
                      <a:srgbClr val="000000"/>
                    </a:solidFill>
                    <a:latin typeface="Roboto"/>
                    <a:ea typeface="Roboto"/>
                    <a:cs typeface="Roboto"/>
                    <a:sym typeface="Roboto"/>
                  </a:rPr>
                  <a:t>Está</a:t>
                </a:r>
                <a:r>
                  <a:rPr lang="en-US" sz="2000">
                    <a:solidFill>
                      <a:srgbClr val="000000"/>
                    </a:solidFill>
                    <a:latin typeface="Roboto"/>
                    <a:ea typeface="Roboto"/>
                    <a:cs typeface="Roboto"/>
                    <a:sym typeface="Roboto"/>
                  </a:rPr>
                  <a:t> bien… gracias…</a:t>
                </a:r>
              </a:p>
            </p:txBody>
          </p:sp>
        </p:grpSp>
      </p:grpSp>
      <p:grpSp>
        <p:nvGrpSpPr>
          <p:cNvPr id="28" name="Group 28"/>
          <p:cNvGrpSpPr/>
          <p:nvPr/>
        </p:nvGrpSpPr>
        <p:grpSpPr>
          <a:xfrm>
            <a:off x="570650" y="1264159"/>
            <a:ext cx="2276756" cy="1002233"/>
            <a:chOff x="0" y="-39681"/>
            <a:chExt cx="599640" cy="263963"/>
          </a:xfrm>
        </p:grpSpPr>
        <p:sp>
          <p:nvSpPr>
            <p:cNvPr id="29" name="Freeform 29"/>
            <p:cNvSpPr/>
            <p:nvPr/>
          </p:nvSpPr>
          <p:spPr>
            <a:xfrm>
              <a:off x="0" y="0"/>
              <a:ext cx="599640" cy="206813"/>
            </a:xfrm>
            <a:custGeom>
              <a:avLst/>
              <a:gdLst/>
              <a:ahLst/>
              <a:cxnLst/>
              <a:rect l="l" t="t" r="r" b="b"/>
              <a:pathLst>
                <a:path w="599640" h="206813">
                  <a:moveTo>
                    <a:pt x="103406" y="0"/>
                  </a:moveTo>
                  <a:lnTo>
                    <a:pt x="496233" y="0"/>
                  </a:lnTo>
                  <a:cubicBezTo>
                    <a:pt x="523658" y="0"/>
                    <a:pt x="549960" y="10895"/>
                    <a:pt x="569353" y="30287"/>
                  </a:cubicBezTo>
                  <a:cubicBezTo>
                    <a:pt x="588745" y="49679"/>
                    <a:pt x="599640" y="75981"/>
                    <a:pt x="599640" y="103406"/>
                  </a:cubicBezTo>
                  <a:lnTo>
                    <a:pt x="599640" y="103406"/>
                  </a:lnTo>
                  <a:cubicBezTo>
                    <a:pt x="599640" y="160516"/>
                    <a:pt x="553343" y="206813"/>
                    <a:pt x="496233" y="206813"/>
                  </a:cubicBezTo>
                  <a:lnTo>
                    <a:pt x="103406" y="206813"/>
                  </a:lnTo>
                  <a:cubicBezTo>
                    <a:pt x="75981" y="206813"/>
                    <a:pt x="49679" y="195918"/>
                    <a:pt x="30287" y="176526"/>
                  </a:cubicBezTo>
                  <a:cubicBezTo>
                    <a:pt x="10895" y="157133"/>
                    <a:pt x="0" y="130831"/>
                    <a:pt x="0" y="103406"/>
                  </a:cubicBezTo>
                  <a:lnTo>
                    <a:pt x="0" y="103406"/>
                  </a:lnTo>
                  <a:cubicBezTo>
                    <a:pt x="0" y="75981"/>
                    <a:pt x="10895" y="49679"/>
                    <a:pt x="30287" y="30287"/>
                  </a:cubicBezTo>
                  <a:cubicBezTo>
                    <a:pt x="49679" y="10895"/>
                    <a:pt x="75981" y="0"/>
                    <a:pt x="103406" y="0"/>
                  </a:cubicBezTo>
                  <a:close/>
                </a:path>
              </a:pathLst>
            </a:custGeom>
            <a:solidFill>
              <a:srgbClr val="FEFAF6"/>
            </a:solidFill>
            <a:ln w="66675" cap="rnd">
              <a:solidFill>
                <a:srgbClr val="B8F2E6"/>
              </a:solidFill>
              <a:prstDash val="solid"/>
              <a:round/>
            </a:ln>
          </p:spPr>
          <p:txBody>
            <a:bodyPr/>
            <a:lstStyle/>
            <a:p>
              <a:endParaRPr lang="en-US"/>
            </a:p>
          </p:txBody>
        </p:sp>
        <p:sp>
          <p:nvSpPr>
            <p:cNvPr id="30" name="TextBox 30"/>
            <p:cNvSpPr txBox="1"/>
            <p:nvPr/>
          </p:nvSpPr>
          <p:spPr>
            <a:xfrm>
              <a:off x="0" y="-39681"/>
              <a:ext cx="599640" cy="263963"/>
            </a:xfrm>
            <a:prstGeom prst="rect">
              <a:avLst/>
            </a:prstGeom>
          </p:spPr>
          <p:txBody>
            <a:bodyPr lIns="50800" tIns="50800" rIns="50800" bIns="50800" rtlCol="0" anchor="ctr"/>
            <a:lstStyle/>
            <a:p>
              <a:pPr algn="ctr">
                <a:lnSpc>
                  <a:spcPts val="2800"/>
                </a:lnSpc>
              </a:pPr>
              <a:r>
                <a:rPr lang="en-US" sz="2000" err="1">
                  <a:solidFill>
                    <a:srgbClr val="000000"/>
                  </a:solidFill>
                  <a:latin typeface="Roboto"/>
                  <a:ea typeface="Roboto"/>
                  <a:cs typeface="Roboto"/>
                  <a:sym typeface="Roboto"/>
                </a:rPr>
                <a:t>Sí</a:t>
              </a:r>
              <a:r>
                <a:rPr lang="en-US" sz="2000">
                  <a:solidFill>
                    <a:srgbClr val="000000"/>
                  </a:solidFill>
                  <a:latin typeface="Roboto"/>
                  <a:ea typeface="Roboto"/>
                  <a:cs typeface="Roboto"/>
                  <a:sym typeface="Roboto"/>
                </a:rPr>
                <a:t>…</a:t>
              </a:r>
            </a:p>
          </p:txBody>
        </p:sp>
      </p:grpSp>
      <p:grpSp>
        <p:nvGrpSpPr>
          <p:cNvPr id="31" name="Group 31"/>
          <p:cNvGrpSpPr/>
          <p:nvPr/>
        </p:nvGrpSpPr>
        <p:grpSpPr>
          <a:xfrm>
            <a:off x="9477587" y="1057275"/>
            <a:ext cx="6041346" cy="1343821"/>
            <a:chOff x="0" y="0"/>
            <a:chExt cx="8055129" cy="1791761"/>
          </a:xfrm>
        </p:grpSpPr>
        <p:sp>
          <p:nvSpPr>
            <p:cNvPr id="32" name="AutoShape 32"/>
            <p:cNvSpPr/>
            <p:nvPr/>
          </p:nvSpPr>
          <p:spPr>
            <a:xfrm>
              <a:off x="5986974" y="0"/>
              <a:ext cx="0" cy="664482"/>
            </a:xfrm>
            <a:prstGeom prst="line">
              <a:avLst/>
            </a:prstGeom>
            <a:ln w="76200" cap="flat">
              <a:solidFill>
                <a:srgbClr val="5E6472"/>
              </a:solidFill>
              <a:prstDash val="solid"/>
              <a:headEnd type="none" w="sm" len="sm"/>
              <a:tailEnd type="none" w="sm" len="sm"/>
            </a:ln>
          </p:spPr>
          <p:txBody>
            <a:bodyPr/>
            <a:lstStyle/>
            <a:p>
              <a:endParaRPr lang="en-US"/>
            </a:p>
          </p:txBody>
        </p:sp>
        <p:grpSp>
          <p:nvGrpSpPr>
            <p:cNvPr id="33" name="Group 33"/>
            <p:cNvGrpSpPr/>
            <p:nvPr/>
          </p:nvGrpSpPr>
          <p:grpSpPr>
            <a:xfrm>
              <a:off x="0" y="240179"/>
              <a:ext cx="8055129" cy="1551582"/>
              <a:chOff x="0" y="-33465"/>
              <a:chExt cx="1591137" cy="306486"/>
            </a:xfrm>
          </p:grpSpPr>
          <p:sp>
            <p:nvSpPr>
              <p:cNvPr id="34" name="Freeform 34"/>
              <p:cNvSpPr/>
              <p:nvPr/>
            </p:nvSpPr>
            <p:spPr>
              <a:xfrm>
                <a:off x="0" y="0"/>
                <a:ext cx="1591137" cy="249336"/>
              </a:xfrm>
              <a:custGeom>
                <a:avLst/>
                <a:gdLst/>
                <a:ahLst/>
                <a:cxnLst/>
                <a:rect l="l" t="t" r="r" b="b"/>
                <a:pathLst>
                  <a:path w="1591137" h="249336">
                    <a:moveTo>
                      <a:pt x="65356" y="0"/>
                    </a:moveTo>
                    <a:lnTo>
                      <a:pt x="1525781" y="0"/>
                    </a:lnTo>
                    <a:cubicBezTo>
                      <a:pt x="1543114" y="0"/>
                      <a:pt x="1559738" y="6886"/>
                      <a:pt x="1571994" y="19142"/>
                    </a:cubicBezTo>
                    <a:cubicBezTo>
                      <a:pt x="1584251" y="31399"/>
                      <a:pt x="1591137" y="48022"/>
                      <a:pt x="1591137" y="65356"/>
                    </a:cubicBezTo>
                    <a:lnTo>
                      <a:pt x="1591137" y="183980"/>
                    </a:lnTo>
                    <a:cubicBezTo>
                      <a:pt x="1591137" y="220075"/>
                      <a:pt x="1561876" y="249336"/>
                      <a:pt x="1525781" y="249336"/>
                    </a:cubicBezTo>
                    <a:lnTo>
                      <a:pt x="65356" y="249336"/>
                    </a:lnTo>
                    <a:cubicBezTo>
                      <a:pt x="48022" y="249336"/>
                      <a:pt x="31399" y="242450"/>
                      <a:pt x="19142" y="230193"/>
                    </a:cubicBezTo>
                    <a:cubicBezTo>
                      <a:pt x="6886" y="217937"/>
                      <a:pt x="0" y="201313"/>
                      <a:pt x="0" y="183980"/>
                    </a:cubicBezTo>
                    <a:lnTo>
                      <a:pt x="0" y="65356"/>
                    </a:lnTo>
                    <a:cubicBezTo>
                      <a:pt x="0" y="29261"/>
                      <a:pt x="29261" y="0"/>
                      <a:pt x="65356" y="0"/>
                    </a:cubicBezTo>
                    <a:close/>
                  </a:path>
                </a:pathLst>
              </a:custGeom>
              <a:solidFill>
                <a:srgbClr val="FEFAF6"/>
              </a:solidFill>
              <a:ln w="66675" cap="rnd">
                <a:solidFill>
                  <a:srgbClr val="5E6472"/>
                </a:solidFill>
                <a:prstDash val="solid"/>
                <a:round/>
              </a:ln>
            </p:spPr>
            <p:txBody>
              <a:bodyPr/>
              <a:lstStyle/>
              <a:p>
                <a:endParaRPr lang="en-US"/>
              </a:p>
            </p:txBody>
          </p:sp>
          <p:sp>
            <p:nvSpPr>
              <p:cNvPr id="35" name="TextBox 35"/>
              <p:cNvSpPr txBox="1"/>
              <p:nvPr/>
            </p:nvSpPr>
            <p:spPr>
              <a:xfrm>
                <a:off x="0" y="-33465"/>
                <a:ext cx="1591137" cy="306486"/>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I’ll tell you each step before I do anything. If you want me to stop at any time, just say so. </a:t>
                </a:r>
              </a:p>
            </p:txBody>
          </p:sp>
        </p:grpSp>
      </p:grpSp>
      <p:grpSp>
        <p:nvGrpSpPr>
          <p:cNvPr id="36" name="Group 36"/>
          <p:cNvGrpSpPr/>
          <p:nvPr/>
        </p:nvGrpSpPr>
        <p:grpSpPr>
          <a:xfrm>
            <a:off x="0" y="130705"/>
            <a:ext cx="5408497" cy="1150567"/>
            <a:chOff x="0" y="-21966"/>
            <a:chExt cx="1561771" cy="332241"/>
          </a:xfrm>
        </p:grpSpPr>
        <p:sp>
          <p:nvSpPr>
            <p:cNvPr id="37" name="Freeform 37"/>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38" name="TextBox 38"/>
            <p:cNvSpPr txBox="1"/>
            <p:nvPr/>
          </p:nvSpPr>
          <p:spPr>
            <a:xfrm>
              <a:off x="0" y="-21966"/>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spTree>
    <p:extLst>
      <p:ext uri="{BB962C8B-B14F-4D97-AF65-F5344CB8AC3E}">
        <p14:creationId xmlns:p14="http://schemas.microsoft.com/office/powerpoint/2010/main" val="108774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endParaRPr lang="en-US"/>
          </a:p>
        </p:txBody>
      </p:sp>
      <p:grpSp>
        <p:nvGrpSpPr>
          <p:cNvPr id="6" name="Group 6"/>
          <p:cNvGrpSpPr/>
          <p:nvPr/>
        </p:nvGrpSpPr>
        <p:grpSpPr>
          <a:xfrm>
            <a:off x="7172502" y="1396025"/>
            <a:ext cx="7555523" cy="2114580"/>
            <a:chOff x="0" y="-108373"/>
            <a:chExt cx="10074031" cy="2819440"/>
          </a:xfrm>
        </p:grpSpPr>
        <p:sp>
          <p:nvSpPr>
            <p:cNvPr id="7" name="AutoShape 7"/>
            <p:cNvSpPr/>
            <p:nvPr/>
          </p:nvSpPr>
          <p:spPr>
            <a:xfrm>
              <a:off x="6271895" y="2239078"/>
              <a:ext cx="1850415" cy="471989"/>
            </a:xfrm>
            <a:prstGeom prst="line">
              <a:avLst/>
            </a:prstGeom>
            <a:ln w="76200" cap="rnd">
              <a:solidFill>
                <a:srgbClr val="5E6472"/>
              </a:solidFill>
              <a:prstDash val="solid"/>
              <a:headEnd type="none" w="sm" len="sm"/>
              <a:tailEnd type="none" w="sm" len="sm"/>
            </a:ln>
          </p:spPr>
          <p:txBody>
            <a:bodyPr/>
            <a:lstStyle/>
            <a:p>
              <a:endParaRPr lang="en-US"/>
            </a:p>
          </p:txBody>
        </p:sp>
        <p:grpSp>
          <p:nvGrpSpPr>
            <p:cNvPr id="8" name="Group 8"/>
            <p:cNvGrpSpPr/>
            <p:nvPr/>
          </p:nvGrpSpPr>
          <p:grpSpPr>
            <a:xfrm>
              <a:off x="0" y="-108373"/>
              <a:ext cx="10074031" cy="2581768"/>
              <a:chOff x="0" y="-21407"/>
              <a:chExt cx="1989932" cy="509979"/>
            </a:xfrm>
          </p:grpSpPr>
          <p:sp>
            <p:nvSpPr>
              <p:cNvPr id="9" name="Freeform 9"/>
              <p:cNvSpPr/>
              <p:nvPr/>
            </p:nvSpPr>
            <p:spPr>
              <a:xfrm>
                <a:off x="0" y="0"/>
                <a:ext cx="1989932" cy="452829"/>
              </a:xfrm>
              <a:custGeom>
                <a:avLst/>
                <a:gdLst/>
                <a:ahLst/>
                <a:cxnLst/>
                <a:rect l="l" t="t" r="r" b="b"/>
                <a:pathLst>
                  <a:path w="1989932" h="452829">
                    <a:moveTo>
                      <a:pt x="52258" y="0"/>
                    </a:moveTo>
                    <a:lnTo>
                      <a:pt x="1937674" y="0"/>
                    </a:lnTo>
                    <a:cubicBezTo>
                      <a:pt x="1951534" y="0"/>
                      <a:pt x="1964826" y="5506"/>
                      <a:pt x="1974626" y="15306"/>
                    </a:cubicBezTo>
                    <a:cubicBezTo>
                      <a:pt x="1984426" y="25106"/>
                      <a:pt x="1989932" y="38398"/>
                      <a:pt x="1989932" y="52258"/>
                    </a:cubicBezTo>
                    <a:lnTo>
                      <a:pt x="1989932" y="400571"/>
                    </a:lnTo>
                    <a:cubicBezTo>
                      <a:pt x="1989932" y="414431"/>
                      <a:pt x="1984426" y="427723"/>
                      <a:pt x="1974626" y="437523"/>
                    </a:cubicBezTo>
                    <a:cubicBezTo>
                      <a:pt x="1964826" y="447323"/>
                      <a:pt x="1951534" y="452829"/>
                      <a:pt x="1937674" y="452829"/>
                    </a:cubicBezTo>
                    <a:lnTo>
                      <a:pt x="52258" y="452829"/>
                    </a:lnTo>
                    <a:cubicBezTo>
                      <a:pt x="38398" y="452829"/>
                      <a:pt x="25106" y="447323"/>
                      <a:pt x="15306" y="437523"/>
                    </a:cubicBezTo>
                    <a:cubicBezTo>
                      <a:pt x="5506" y="427723"/>
                      <a:pt x="0" y="414431"/>
                      <a:pt x="0" y="400571"/>
                    </a:cubicBezTo>
                    <a:lnTo>
                      <a:pt x="0" y="52258"/>
                    </a:lnTo>
                    <a:cubicBezTo>
                      <a:pt x="0" y="38398"/>
                      <a:pt x="5506" y="25106"/>
                      <a:pt x="15306" y="15306"/>
                    </a:cubicBezTo>
                    <a:cubicBezTo>
                      <a:pt x="25106" y="5506"/>
                      <a:pt x="38398" y="0"/>
                      <a:pt x="52258" y="0"/>
                    </a:cubicBezTo>
                    <a:close/>
                  </a:path>
                </a:pathLst>
              </a:custGeom>
              <a:solidFill>
                <a:srgbClr val="FEFAF6"/>
              </a:solidFill>
              <a:ln w="66675" cap="rnd">
                <a:solidFill>
                  <a:srgbClr val="5E6472"/>
                </a:solidFill>
                <a:prstDash val="solid"/>
                <a:round/>
              </a:ln>
            </p:spPr>
            <p:txBody>
              <a:bodyPr/>
              <a:lstStyle/>
              <a:p>
                <a:endParaRPr lang="en-US"/>
              </a:p>
            </p:txBody>
          </p:sp>
          <p:sp>
            <p:nvSpPr>
              <p:cNvPr id="10" name="TextBox 10"/>
              <p:cNvSpPr txBox="1"/>
              <p:nvPr/>
            </p:nvSpPr>
            <p:spPr>
              <a:xfrm>
                <a:off x="0" y="-21407"/>
                <a:ext cx="1989932" cy="509979"/>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You’re doing well. Thank you for letting me check. I’m being very gentle. All done. You are about one centimeter dilated, in early labor.</a:t>
                </a:r>
              </a:p>
            </p:txBody>
          </p:sp>
        </p:grpSp>
      </p:grpSp>
      <p:grpSp>
        <p:nvGrpSpPr>
          <p:cNvPr id="11" name="Group 11"/>
          <p:cNvGrpSpPr/>
          <p:nvPr/>
        </p:nvGrpSpPr>
        <p:grpSpPr>
          <a:xfrm>
            <a:off x="9144000" y="3526361"/>
            <a:ext cx="4207884" cy="4216300"/>
            <a:chOff x="0" y="0"/>
            <a:chExt cx="6350000" cy="6362700"/>
          </a:xfrm>
        </p:grpSpPr>
        <p:sp>
          <p:nvSpPr>
            <p:cNvPr id="12" name="Freeform 12"/>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13" name="Group 13"/>
          <p:cNvGrpSpPr/>
          <p:nvPr/>
        </p:nvGrpSpPr>
        <p:grpSpPr>
          <a:xfrm>
            <a:off x="11465348" y="9094870"/>
            <a:ext cx="6822652" cy="1300906"/>
            <a:chOff x="0" y="-38026"/>
            <a:chExt cx="1796912" cy="342626"/>
          </a:xfrm>
        </p:grpSpPr>
        <p:sp>
          <p:nvSpPr>
            <p:cNvPr id="14" name="Freeform 14"/>
            <p:cNvSpPr/>
            <p:nvPr/>
          </p:nvSpPr>
          <p:spPr>
            <a:xfrm>
              <a:off x="0" y="0"/>
              <a:ext cx="1796912" cy="275951"/>
            </a:xfrm>
            <a:custGeom>
              <a:avLst/>
              <a:gdLst/>
              <a:ahLst/>
              <a:cxnLst/>
              <a:rect l="l" t="t" r="r" b="b"/>
              <a:pathLst>
                <a:path w="1796912" h="275951">
                  <a:moveTo>
                    <a:pt x="0" y="0"/>
                  </a:moveTo>
                  <a:lnTo>
                    <a:pt x="1796912" y="0"/>
                  </a:lnTo>
                  <a:lnTo>
                    <a:pt x="1796912" y="275951"/>
                  </a:lnTo>
                  <a:lnTo>
                    <a:pt x="0" y="275951"/>
                  </a:lnTo>
                  <a:close/>
                </a:path>
              </a:pathLst>
            </a:custGeom>
            <a:solidFill>
              <a:srgbClr val="FEFAF6"/>
            </a:solidFill>
          </p:spPr>
          <p:txBody>
            <a:bodyPr/>
            <a:lstStyle/>
            <a:p>
              <a:endParaRPr lang="en-US"/>
            </a:p>
          </p:txBody>
        </p:sp>
        <p:sp>
          <p:nvSpPr>
            <p:cNvPr id="15" name="TextBox 15"/>
            <p:cNvSpPr txBox="1"/>
            <p:nvPr/>
          </p:nvSpPr>
          <p:spPr>
            <a:xfrm>
              <a:off x="0" y="-38026"/>
              <a:ext cx="1796912" cy="342626"/>
            </a:xfrm>
            <a:prstGeom prst="rect">
              <a:avLst/>
            </a:prstGeom>
          </p:spPr>
          <p:txBody>
            <a:bodyPr lIns="50800" tIns="50800" rIns="50800" bIns="50800" rtlCol="0" anchor="ctr"/>
            <a:lstStyle/>
            <a:p>
              <a:pPr algn="ctr">
                <a:lnSpc>
                  <a:spcPts val="4199"/>
                </a:lnSpc>
              </a:pPr>
              <a:r>
                <a:rPr lang="en-US" sz="2999" b="1" i="1">
                  <a:solidFill>
                    <a:srgbClr val="000000"/>
                  </a:solidFill>
                  <a:latin typeface="Roboto Bold Italics"/>
                  <a:ea typeface="Roboto Bold Italics"/>
                  <a:cs typeface="Roboto Bold Italics"/>
                  <a:sym typeface="Roboto Bold Italics"/>
                </a:rPr>
                <a:t>The obstetrician completes the exam.</a:t>
              </a:r>
            </a:p>
          </p:txBody>
        </p:sp>
      </p:grpSp>
      <p:grpSp>
        <p:nvGrpSpPr>
          <p:cNvPr id="16" name="Group 16"/>
          <p:cNvGrpSpPr/>
          <p:nvPr/>
        </p:nvGrpSpPr>
        <p:grpSpPr>
          <a:xfrm>
            <a:off x="0" y="117562"/>
            <a:ext cx="5408497" cy="1150567"/>
            <a:chOff x="0" y="-25761"/>
            <a:chExt cx="1561771" cy="332241"/>
          </a:xfrm>
        </p:grpSpPr>
        <p:sp>
          <p:nvSpPr>
            <p:cNvPr id="17" name="Freeform 17"/>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18" name="TextBox 18"/>
            <p:cNvSpPr txBox="1"/>
            <p:nvPr/>
          </p:nvSpPr>
          <p:spPr>
            <a:xfrm>
              <a:off x="0" y="-25761"/>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spTree>
    <p:extLst>
      <p:ext uri="{BB962C8B-B14F-4D97-AF65-F5344CB8AC3E}">
        <p14:creationId xmlns:p14="http://schemas.microsoft.com/office/powerpoint/2010/main" val="620028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7" b="-9287"/>
            </a:stretch>
          </a:blipFill>
        </p:spPr>
        <p:txBody>
          <a:bodyPr/>
          <a:lstStyle/>
          <a:p>
            <a:endParaRPr lang="en-US"/>
          </a:p>
        </p:txBody>
      </p:sp>
      <p:sp>
        <p:nvSpPr>
          <p:cNvPr id="3" name="Freeform 3"/>
          <p:cNvSpPr/>
          <p:nvPr/>
        </p:nvSpPr>
        <p:spPr>
          <a:xfrm>
            <a:off x="-3154792" y="3898358"/>
            <a:ext cx="9582963" cy="6388642"/>
          </a:xfrm>
          <a:custGeom>
            <a:avLst/>
            <a:gdLst/>
            <a:ahLst/>
            <a:cxnLst/>
            <a:rect l="l" t="t" r="r" b="b"/>
            <a:pathLst>
              <a:path w="9582963" h="6388642">
                <a:moveTo>
                  <a:pt x="0" y="0"/>
                </a:moveTo>
                <a:lnTo>
                  <a:pt x="9582963" y="0"/>
                </a:lnTo>
                <a:lnTo>
                  <a:pt x="9582963" y="6388642"/>
                </a:lnTo>
                <a:lnTo>
                  <a:pt x="0" y="6388642"/>
                </a:lnTo>
                <a:lnTo>
                  <a:pt x="0" y="0"/>
                </a:lnTo>
                <a:close/>
              </a:path>
            </a:pathLst>
          </a:custGeom>
          <a:blipFill>
            <a:blip r:embed="rId4"/>
            <a:stretch>
              <a:fillRect/>
            </a:stretch>
          </a:blipFill>
        </p:spPr>
        <p:txBody>
          <a:bodyPr/>
          <a:lstStyle/>
          <a:p>
            <a:endParaRPr lang="en-US"/>
          </a:p>
        </p:txBody>
      </p:sp>
      <p:sp>
        <p:nvSpPr>
          <p:cNvPr id="4" name="Freeform 4"/>
          <p:cNvSpPr/>
          <p:nvPr/>
        </p:nvSpPr>
        <p:spPr>
          <a:xfrm>
            <a:off x="3969201" y="3100541"/>
            <a:ext cx="6805406" cy="7186459"/>
          </a:xfrm>
          <a:custGeom>
            <a:avLst/>
            <a:gdLst/>
            <a:ahLst/>
            <a:cxnLst/>
            <a:rect l="l" t="t" r="r" b="b"/>
            <a:pathLst>
              <a:path w="6805406" h="7186459">
                <a:moveTo>
                  <a:pt x="0" y="0"/>
                </a:moveTo>
                <a:lnTo>
                  <a:pt x="6805406" y="0"/>
                </a:lnTo>
                <a:lnTo>
                  <a:pt x="6805406" y="7186459"/>
                </a:lnTo>
                <a:lnTo>
                  <a:pt x="0" y="7186459"/>
                </a:lnTo>
                <a:lnTo>
                  <a:pt x="0" y="0"/>
                </a:lnTo>
                <a:close/>
              </a:path>
            </a:pathLst>
          </a:custGeom>
          <a:blipFill>
            <a:blip r:embed="rId5"/>
            <a:stretch>
              <a:fillRect l="-58324"/>
            </a:stretch>
          </a:blipFill>
        </p:spPr>
        <p:txBody>
          <a:bodyPr/>
          <a:lstStyle/>
          <a:p>
            <a:endParaRPr lang="en-US"/>
          </a:p>
        </p:txBody>
      </p:sp>
      <p:sp>
        <p:nvSpPr>
          <p:cNvPr id="5" name="Freeform 5"/>
          <p:cNvSpPr/>
          <p:nvPr/>
        </p:nvSpPr>
        <p:spPr>
          <a:xfrm>
            <a:off x="13022507" y="1983649"/>
            <a:ext cx="6414553" cy="12492320"/>
          </a:xfrm>
          <a:custGeom>
            <a:avLst/>
            <a:gdLst/>
            <a:ahLst/>
            <a:cxnLst/>
            <a:rect l="l" t="t" r="r" b="b"/>
            <a:pathLst>
              <a:path w="6414553" h="12492320">
                <a:moveTo>
                  <a:pt x="0" y="0"/>
                </a:moveTo>
                <a:lnTo>
                  <a:pt x="6414553" y="0"/>
                </a:lnTo>
                <a:lnTo>
                  <a:pt x="6414553" y="12492320"/>
                </a:lnTo>
                <a:lnTo>
                  <a:pt x="0" y="12492320"/>
                </a:lnTo>
                <a:lnTo>
                  <a:pt x="0" y="0"/>
                </a:lnTo>
                <a:close/>
              </a:path>
            </a:pathLst>
          </a:custGeom>
          <a:blipFill>
            <a:blip r:embed="rId6"/>
            <a:stretch>
              <a:fillRect l="-29833"/>
            </a:stretch>
          </a:blipFill>
        </p:spPr>
        <p:txBody>
          <a:bodyPr/>
          <a:lstStyle/>
          <a:p>
            <a:endParaRPr lang="en-US"/>
          </a:p>
        </p:txBody>
      </p:sp>
      <p:grpSp>
        <p:nvGrpSpPr>
          <p:cNvPr id="6" name="Group 6"/>
          <p:cNvGrpSpPr/>
          <p:nvPr/>
        </p:nvGrpSpPr>
        <p:grpSpPr>
          <a:xfrm>
            <a:off x="9144000" y="3526361"/>
            <a:ext cx="4207884" cy="4216300"/>
            <a:chOff x="0" y="0"/>
            <a:chExt cx="6350000" cy="6362700"/>
          </a:xfrm>
        </p:grpSpPr>
        <p:sp>
          <p:nvSpPr>
            <p:cNvPr id="7" name="Freeform 7"/>
            <p:cNvSpPr/>
            <p:nvPr/>
          </p:nvSpPr>
          <p:spPr>
            <a:xfrm flipH="1">
              <a:off x="-8" y="10548"/>
              <a:ext cx="6350004" cy="6350002"/>
            </a:xfrm>
            <a:custGeom>
              <a:avLst/>
              <a:gdLst/>
              <a:ahLst/>
              <a:cxnLst/>
              <a:rect l="l" t="t" r="r" b="b"/>
              <a:pathLst>
                <a:path w="6350004" h="6350002">
                  <a:moveTo>
                    <a:pt x="4297993" y="199142"/>
                  </a:moveTo>
                  <a:cubicBezTo>
                    <a:pt x="4152806" y="17913"/>
                    <a:pt x="3906731" y="-48038"/>
                    <a:pt x="3690374" y="36328"/>
                  </a:cubicBezTo>
                  <a:lnTo>
                    <a:pt x="3367997" y="162045"/>
                  </a:lnTo>
                  <a:cubicBezTo>
                    <a:pt x="3243881" y="210444"/>
                    <a:pt x="3106110" y="210444"/>
                    <a:pt x="2981994" y="162045"/>
                  </a:cubicBezTo>
                  <a:lnTo>
                    <a:pt x="2659617" y="36328"/>
                  </a:lnTo>
                  <a:cubicBezTo>
                    <a:pt x="2443259" y="-48038"/>
                    <a:pt x="2197184" y="17913"/>
                    <a:pt x="2051998" y="199142"/>
                  </a:cubicBezTo>
                  <a:lnTo>
                    <a:pt x="1835666" y="469195"/>
                  </a:lnTo>
                  <a:cubicBezTo>
                    <a:pt x="1752372" y="573168"/>
                    <a:pt x="1633055" y="642052"/>
                    <a:pt x="1501364" y="662196"/>
                  </a:cubicBezTo>
                  <a:lnTo>
                    <a:pt x="1159328" y="714520"/>
                  </a:lnTo>
                  <a:cubicBezTo>
                    <a:pt x="929775" y="749636"/>
                    <a:pt x="749626" y="929785"/>
                    <a:pt x="714523" y="1159338"/>
                  </a:cubicBezTo>
                  <a:lnTo>
                    <a:pt x="662199" y="1501374"/>
                  </a:lnTo>
                  <a:cubicBezTo>
                    <a:pt x="642057" y="1633063"/>
                    <a:pt x="573171" y="1752376"/>
                    <a:pt x="469197" y="1835664"/>
                  </a:cubicBezTo>
                  <a:lnTo>
                    <a:pt x="199144" y="2051995"/>
                  </a:lnTo>
                  <a:cubicBezTo>
                    <a:pt x="17902" y="2197182"/>
                    <a:pt x="-48036" y="2443270"/>
                    <a:pt x="36330" y="2659614"/>
                  </a:cubicBezTo>
                  <a:lnTo>
                    <a:pt x="162035" y="2981991"/>
                  </a:lnTo>
                  <a:cubicBezTo>
                    <a:pt x="210434" y="3106112"/>
                    <a:pt x="210434" y="3243887"/>
                    <a:pt x="162035" y="3368008"/>
                  </a:cubicBezTo>
                  <a:lnTo>
                    <a:pt x="36330" y="3690385"/>
                  </a:lnTo>
                  <a:cubicBezTo>
                    <a:pt x="-48036" y="3906742"/>
                    <a:pt x="17902" y="4152817"/>
                    <a:pt x="199144" y="4298003"/>
                  </a:cubicBezTo>
                  <a:lnTo>
                    <a:pt x="469197" y="4514335"/>
                  </a:lnTo>
                  <a:cubicBezTo>
                    <a:pt x="573171" y="4597623"/>
                    <a:pt x="642057" y="4716936"/>
                    <a:pt x="662199" y="4848624"/>
                  </a:cubicBezTo>
                  <a:lnTo>
                    <a:pt x="714523" y="5190661"/>
                  </a:lnTo>
                  <a:cubicBezTo>
                    <a:pt x="749638" y="5420214"/>
                    <a:pt x="929775" y="5600363"/>
                    <a:pt x="1159328" y="5635478"/>
                  </a:cubicBezTo>
                  <a:lnTo>
                    <a:pt x="1501377" y="5687802"/>
                  </a:lnTo>
                  <a:cubicBezTo>
                    <a:pt x="1633064" y="5707947"/>
                    <a:pt x="1752377" y="5776832"/>
                    <a:pt x="1835666" y="5880804"/>
                  </a:cubicBezTo>
                  <a:lnTo>
                    <a:pt x="2051998" y="6150857"/>
                  </a:lnTo>
                  <a:cubicBezTo>
                    <a:pt x="2197184" y="6332099"/>
                    <a:pt x="2443259" y="6398037"/>
                    <a:pt x="2659617" y="6313671"/>
                  </a:cubicBezTo>
                  <a:lnTo>
                    <a:pt x="2981994" y="6187954"/>
                  </a:lnTo>
                  <a:cubicBezTo>
                    <a:pt x="3106110" y="6139555"/>
                    <a:pt x="3243881" y="6139555"/>
                    <a:pt x="3367997" y="6187954"/>
                  </a:cubicBezTo>
                  <a:lnTo>
                    <a:pt x="3690374" y="6313671"/>
                  </a:lnTo>
                  <a:cubicBezTo>
                    <a:pt x="3906731" y="6398037"/>
                    <a:pt x="4152806" y="6332099"/>
                    <a:pt x="4297993" y="6150857"/>
                  </a:cubicBezTo>
                  <a:lnTo>
                    <a:pt x="4514325" y="5880804"/>
                  </a:lnTo>
                  <a:cubicBezTo>
                    <a:pt x="4597614" y="5776832"/>
                    <a:pt x="4716927" y="5707947"/>
                    <a:pt x="4848614" y="5687802"/>
                  </a:cubicBezTo>
                  <a:lnTo>
                    <a:pt x="5190663" y="5635478"/>
                  </a:lnTo>
                  <a:cubicBezTo>
                    <a:pt x="5420216" y="5600363"/>
                    <a:pt x="5600365" y="5420214"/>
                    <a:pt x="5635468" y="5190661"/>
                  </a:cubicBezTo>
                  <a:lnTo>
                    <a:pt x="5687792" y="4848624"/>
                  </a:lnTo>
                  <a:cubicBezTo>
                    <a:pt x="5707935" y="4716937"/>
                    <a:pt x="5776821" y="4597624"/>
                    <a:pt x="5880794" y="4514335"/>
                  </a:cubicBezTo>
                  <a:lnTo>
                    <a:pt x="6150859" y="4298003"/>
                  </a:lnTo>
                  <a:cubicBezTo>
                    <a:pt x="6332088" y="4152817"/>
                    <a:pt x="6398027" y="3906742"/>
                    <a:pt x="6313673" y="3690384"/>
                  </a:cubicBezTo>
                  <a:lnTo>
                    <a:pt x="6187969" y="3368007"/>
                  </a:lnTo>
                  <a:cubicBezTo>
                    <a:pt x="6139570" y="3243886"/>
                    <a:pt x="6139570" y="3106112"/>
                    <a:pt x="6187969" y="2981991"/>
                  </a:cubicBezTo>
                  <a:lnTo>
                    <a:pt x="6313673" y="2659614"/>
                  </a:lnTo>
                  <a:cubicBezTo>
                    <a:pt x="6398039" y="2443270"/>
                    <a:pt x="6332101" y="2197182"/>
                    <a:pt x="6150859" y="2051995"/>
                  </a:cubicBezTo>
                  <a:lnTo>
                    <a:pt x="5880807" y="1835664"/>
                  </a:lnTo>
                  <a:cubicBezTo>
                    <a:pt x="5776833" y="1752375"/>
                    <a:pt x="5707948" y="1633062"/>
                    <a:pt x="5687805" y="1501374"/>
                  </a:cubicBezTo>
                  <a:lnTo>
                    <a:pt x="5635481" y="1159338"/>
                  </a:lnTo>
                  <a:cubicBezTo>
                    <a:pt x="5600378" y="929785"/>
                    <a:pt x="5420228" y="749636"/>
                    <a:pt x="5190676" y="714520"/>
                  </a:cubicBezTo>
                  <a:lnTo>
                    <a:pt x="4848627" y="662196"/>
                  </a:lnTo>
                  <a:cubicBezTo>
                    <a:pt x="4716940" y="642051"/>
                    <a:pt x="4597628" y="573166"/>
                    <a:pt x="4514337" y="469194"/>
                  </a:cubicBezTo>
                  <a:close/>
                </a:path>
              </a:pathLst>
            </a:custGeom>
            <a:blipFill>
              <a:blip r:embed="rId7"/>
              <a:stretch>
                <a:fillRect l="-13441" r="-25592" b="-9457"/>
              </a:stretch>
            </a:blipFill>
            <a:ln w="66675" cap="sq">
              <a:solidFill>
                <a:srgbClr val="FAF3DD"/>
              </a:solidFill>
              <a:prstDash val="solid"/>
              <a:miter/>
            </a:ln>
          </p:spPr>
          <p:txBody>
            <a:bodyPr/>
            <a:lstStyle/>
            <a:p>
              <a:endParaRPr lang="en-US"/>
            </a:p>
          </p:txBody>
        </p:sp>
      </p:grpSp>
      <p:grpSp>
        <p:nvGrpSpPr>
          <p:cNvPr id="8" name="Group 8"/>
          <p:cNvGrpSpPr/>
          <p:nvPr/>
        </p:nvGrpSpPr>
        <p:grpSpPr>
          <a:xfrm>
            <a:off x="776062" y="2290924"/>
            <a:ext cx="3746333" cy="1813439"/>
            <a:chOff x="0" y="-141451"/>
            <a:chExt cx="4995111" cy="2417918"/>
          </a:xfrm>
        </p:grpSpPr>
        <p:sp>
          <p:nvSpPr>
            <p:cNvPr id="12" name="AutoShape 12"/>
            <p:cNvSpPr/>
            <p:nvPr/>
          </p:nvSpPr>
          <p:spPr>
            <a:xfrm>
              <a:off x="1868578" y="1636068"/>
              <a:ext cx="870872" cy="640399"/>
            </a:xfrm>
            <a:prstGeom prst="line">
              <a:avLst/>
            </a:prstGeom>
            <a:ln w="76200" cap="rnd">
              <a:solidFill>
                <a:srgbClr val="B8F2E6"/>
              </a:solidFill>
              <a:prstDash val="solid"/>
              <a:headEnd type="none" w="sm" len="sm"/>
              <a:tailEnd type="none" w="sm" len="sm"/>
            </a:ln>
          </p:spPr>
          <p:txBody>
            <a:bodyPr/>
            <a:lstStyle/>
            <a:p>
              <a:endParaRPr lang="en-US"/>
            </a:p>
          </p:txBody>
        </p:sp>
        <p:grpSp>
          <p:nvGrpSpPr>
            <p:cNvPr id="9" name="Group 9"/>
            <p:cNvGrpSpPr/>
            <p:nvPr/>
          </p:nvGrpSpPr>
          <p:grpSpPr>
            <a:xfrm>
              <a:off x="0" y="-141451"/>
              <a:ext cx="4995111" cy="1997939"/>
              <a:chOff x="0" y="-27941"/>
              <a:chExt cx="986689" cy="394655"/>
            </a:xfrm>
          </p:grpSpPr>
          <p:sp>
            <p:nvSpPr>
              <p:cNvPr id="10" name="Freeform 10"/>
              <p:cNvSpPr/>
              <p:nvPr/>
            </p:nvSpPr>
            <p:spPr>
              <a:xfrm>
                <a:off x="0" y="0"/>
                <a:ext cx="986689" cy="337505"/>
              </a:xfrm>
              <a:custGeom>
                <a:avLst/>
                <a:gdLst/>
                <a:ahLst/>
                <a:cxnLst/>
                <a:rect l="l" t="t" r="r" b="b"/>
                <a:pathLst>
                  <a:path w="986689" h="337505">
                    <a:moveTo>
                      <a:pt x="105393" y="0"/>
                    </a:moveTo>
                    <a:lnTo>
                      <a:pt x="881295" y="0"/>
                    </a:lnTo>
                    <a:cubicBezTo>
                      <a:pt x="939502" y="0"/>
                      <a:pt x="986689" y="47186"/>
                      <a:pt x="986689" y="105393"/>
                    </a:cubicBezTo>
                    <a:lnTo>
                      <a:pt x="986689" y="232111"/>
                    </a:lnTo>
                    <a:cubicBezTo>
                      <a:pt x="986689" y="290318"/>
                      <a:pt x="939502" y="337505"/>
                      <a:pt x="881295" y="337505"/>
                    </a:cubicBezTo>
                    <a:lnTo>
                      <a:pt x="105393" y="337505"/>
                    </a:lnTo>
                    <a:cubicBezTo>
                      <a:pt x="47186" y="337505"/>
                      <a:pt x="0" y="290318"/>
                      <a:pt x="0" y="232111"/>
                    </a:cubicBezTo>
                    <a:lnTo>
                      <a:pt x="0" y="105393"/>
                    </a:lnTo>
                    <a:cubicBezTo>
                      <a:pt x="0" y="47186"/>
                      <a:pt x="47186" y="0"/>
                      <a:pt x="105393" y="0"/>
                    </a:cubicBezTo>
                    <a:close/>
                  </a:path>
                </a:pathLst>
              </a:custGeom>
              <a:solidFill>
                <a:srgbClr val="FEFAF6"/>
              </a:solidFill>
              <a:ln w="66675" cap="rnd">
                <a:solidFill>
                  <a:srgbClr val="B8F2E6"/>
                </a:solidFill>
                <a:prstDash val="solid"/>
                <a:round/>
              </a:ln>
            </p:spPr>
            <p:txBody>
              <a:bodyPr/>
              <a:lstStyle/>
              <a:p>
                <a:endParaRPr lang="en-US"/>
              </a:p>
            </p:txBody>
          </p:sp>
          <p:sp>
            <p:nvSpPr>
              <p:cNvPr id="11" name="TextBox 11"/>
              <p:cNvSpPr txBox="1"/>
              <p:nvPr/>
            </p:nvSpPr>
            <p:spPr>
              <a:xfrm>
                <a:off x="0" y="-27941"/>
                <a:ext cx="98668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No… gracias, doctor…</a:t>
                </a:r>
              </a:p>
            </p:txBody>
          </p:sp>
        </p:grpSp>
      </p:grpSp>
      <p:grpSp>
        <p:nvGrpSpPr>
          <p:cNvPr id="13" name="Group 13"/>
          <p:cNvGrpSpPr/>
          <p:nvPr/>
        </p:nvGrpSpPr>
        <p:grpSpPr>
          <a:xfrm>
            <a:off x="9938807" y="22301"/>
            <a:ext cx="5888663" cy="1498454"/>
            <a:chOff x="0" y="-34829"/>
            <a:chExt cx="1550924" cy="394655"/>
          </a:xfrm>
        </p:grpSpPr>
        <p:sp>
          <p:nvSpPr>
            <p:cNvPr id="14" name="Freeform 14"/>
            <p:cNvSpPr/>
            <p:nvPr/>
          </p:nvSpPr>
          <p:spPr>
            <a:xfrm>
              <a:off x="0" y="0"/>
              <a:ext cx="1550924" cy="337505"/>
            </a:xfrm>
            <a:custGeom>
              <a:avLst/>
              <a:gdLst/>
              <a:ahLst/>
              <a:cxnLst/>
              <a:rect l="l" t="t" r="r" b="b"/>
              <a:pathLst>
                <a:path w="1550924" h="337505">
                  <a:moveTo>
                    <a:pt x="67051" y="0"/>
                  </a:moveTo>
                  <a:lnTo>
                    <a:pt x="1483873" y="0"/>
                  </a:lnTo>
                  <a:cubicBezTo>
                    <a:pt x="1520904" y="0"/>
                    <a:pt x="1550924" y="30020"/>
                    <a:pt x="1550924" y="67051"/>
                  </a:cubicBezTo>
                  <a:lnTo>
                    <a:pt x="1550924" y="270454"/>
                  </a:lnTo>
                  <a:cubicBezTo>
                    <a:pt x="1550924" y="307485"/>
                    <a:pt x="1520904" y="337505"/>
                    <a:pt x="1483873" y="337505"/>
                  </a:cubicBezTo>
                  <a:lnTo>
                    <a:pt x="67051" y="337505"/>
                  </a:lnTo>
                  <a:cubicBezTo>
                    <a:pt x="30020" y="337505"/>
                    <a:pt x="0" y="307485"/>
                    <a:pt x="0" y="270454"/>
                  </a:cubicBezTo>
                  <a:lnTo>
                    <a:pt x="0" y="67051"/>
                  </a:lnTo>
                  <a:cubicBezTo>
                    <a:pt x="0" y="30020"/>
                    <a:pt x="30020" y="0"/>
                    <a:pt x="67051" y="0"/>
                  </a:cubicBezTo>
                  <a:close/>
                </a:path>
              </a:pathLst>
            </a:custGeom>
            <a:solidFill>
              <a:srgbClr val="FEFAF6"/>
            </a:solidFill>
            <a:ln w="66675" cap="rnd">
              <a:solidFill>
                <a:srgbClr val="5E6472"/>
              </a:solidFill>
              <a:prstDash val="solid"/>
              <a:round/>
            </a:ln>
          </p:spPr>
          <p:txBody>
            <a:bodyPr/>
            <a:lstStyle/>
            <a:p>
              <a:endParaRPr lang="en-US"/>
            </a:p>
          </p:txBody>
        </p:sp>
        <p:sp>
          <p:nvSpPr>
            <p:cNvPr id="15" name="TextBox 15"/>
            <p:cNvSpPr txBox="1"/>
            <p:nvPr/>
          </p:nvSpPr>
          <p:spPr>
            <a:xfrm>
              <a:off x="0" y="-34829"/>
              <a:ext cx="1550924"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We’ll talk now about your options for comfort and next steps. Do you have any questions for me?</a:t>
              </a:r>
            </a:p>
          </p:txBody>
        </p:sp>
      </p:grpSp>
      <p:grpSp>
        <p:nvGrpSpPr>
          <p:cNvPr id="16" name="Group 16"/>
          <p:cNvGrpSpPr/>
          <p:nvPr/>
        </p:nvGrpSpPr>
        <p:grpSpPr>
          <a:xfrm>
            <a:off x="10592948" y="1436004"/>
            <a:ext cx="4612212" cy="2438553"/>
            <a:chOff x="0" y="0"/>
            <a:chExt cx="6149617" cy="3251404"/>
          </a:xfrm>
        </p:grpSpPr>
        <p:sp>
          <p:nvSpPr>
            <p:cNvPr id="17" name="AutoShape 17"/>
            <p:cNvSpPr/>
            <p:nvPr/>
          </p:nvSpPr>
          <p:spPr>
            <a:xfrm>
              <a:off x="3981840" y="2577489"/>
              <a:ext cx="1014278" cy="673915"/>
            </a:xfrm>
            <a:prstGeom prst="line">
              <a:avLst/>
            </a:prstGeom>
            <a:ln w="76200" cap="rnd">
              <a:solidFill>
                <a:srgbClr val="5E6472"/>
              </a:solidFill>
              <a:prstDash val="solid"/>
              <a:headEnd type="none" w="sm" len="sm"/>
              <a:tailEnd type="none" w="sm" len="sm"/>
            </a:ln>
          </p:spPr>
          <p:txBody>
            <a:bodyPr/>
            <a:lstStyle/>
            <a:p>
              <a:endParaRPr lang="en-US"/>
            </a:p>
          </p:txBody>
        </p:sp>
        <p:grpSp>
          <p:nvGrpSpPr>
            <p:cNvPr id="18" name="Group 18"/>
            <p:cNvGrpSpPr/>
            <p:nvPr/>
          </p:nvGrpSpPr>
          <p:grpSpPr>
            <a:xfrm>
              <a:off x="0" y="855317"/>
              <a:ext cx="6149617" cy="1997939"/>
              <a:chOff x="0" y="-27650"/>
              <a:chExt cx="1214739" cy="394655"/>
            </a:xfrm>
          </p:grpSpPr>
          <p:sp>
            <p:nvSpPr>
              <p:cNvPr id="19" name="Freeform 19"/>
              <p:cNvSpPr/>
              <p:nvPr/>
            </p:nvSpPr>
            <p:spPr>
              <a:xfrm>
                <a:off x="0" y="0"/>
                <a:ext cx="1214739" cy="337505"/>
              </a:xfrm>
              <a:custGeom>
                <a:avLst/>
                <a:gdLst/>
                <a:ahLst/>
                <a:cxnLst/>
                <a:rect l="l" t="t" r="r" b="b"/>
                <a:pathLst>
                  <a:path w="1214739" h="337505">
                    <a:moveTo>
                      <a:pt x="85607" y="0"/>
                    </a:moveTo>
                    <a:lnTo>
                      <a:pt x="1129132" y="0"/>
                    </a:lnTo>
                    <a:cubicBezTo>
                      <a:pt x="1151836" y="0"/>
                      <a:pt x="1173611" y="9019"/>
                      <a:pt x="1189665" y="25074"/>
                    </a:cubicBezTo>
                    <a:cubicBezTo>
                      <a:pt x="1205720" y="41128"/>
                      <a:pt x="1214739" y="62903"/>
                      <a:pt x="1214739" y="85607"/>
                    </a:cubicBezTo>
                    <a:lnTo>
                      <a:pt x="1214739" y="251898"/>
                    </a:lnTo>
                    <a:cubicBezTo>
                      <a:pt x="1214739" y="299177"/>
                      <a:pt x="1176411" y="337505"/>
                      <a:pt x="1129132" y="337505"/>
                    </a:cubicBezTo>
                    <a:lnTo>
                      <a:pt x="85607" y="337505"/>
                    </a:lnTo>
                    <a:cubicBezTo>
                      <a:pt x="38328" y="337505"/>
                      <a:pt x="0" y="299177"/>
                      <a:pt x="0" y="251898"/>
                    </a:cubicBezTo>
                    <a:lnTo>
                      <a:pt x="0" y="85607"/>
                    </a:lnTo>
                    <a:cubicBezTo>
                      <a:pt x="0" y="38328"/>
                      <a:pt x="38328" y="0"/>
                      <a:pt x="85607" y="0"/>
                    </a:cubicBezTo>
                    <a:close/>
                  </a:path>
                </a:pathLst>
              </a:custGeom>
              <a:solidFill>
                <a:srgbClr val="FEFAF6"/>
              </a:solidFill>
              <a:ln w="66675" cap="rnd">
                <a:solidFill>
                  <a:srgbClr val="5E6472"/>
                </a:solidFill>
                <a:prstDash val="solid"/>
                <a:round/>
              </a:ln>
            </p:spPr>
            <p:txBody>
              <a:bodyPr/>
              <a:lstStyle/>
              <a:p>
                <a:endParaRPr lang="en-US"/>
              </a:p>
            </p:txBody>
          </p:sp>
          <p:sp>
            <p:nvSpPr>
              <p:cNvPr id="20" name="TextBox 20"/>
              <p:cNvSpPr txBox="1"/>
              <p:nvPr/>
            </p:nvSpPr>
            <p:spPr>
              <a:xfrm>
                <a:off x="0" y="-27650"/>
                <a:ext cx="1214739" cy="394655"/>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You’re welcome. We’re here for you.</a:t>
                </a:r>
              </a:p>
            </p:txBody>
          </p:sp>
        </p:grpSp>
        <p:sp>
          <p:nvSpPr>
            <p:cNvPr id="21" name="AutoShape 21"/>
            <p:cNvSpPr/>
            <p:nvPr/>
          </p:nvSpPr>
          <p:spPr>
            <a:xfrm>
              <a:off x="5050207" y="0"/>
              <a:ext cx="0" cy="995295"/>
            </a:xfrm>
            <a:prstGeom prst="line">
              <a:avLst/>
            </a:prstGeom>
            <a:ln w="76200" cap="flat">
              <a:solidFill>
                <a:srgbClr val="5E6472"/>
              </a:solidFill>
              <a:prstDash val="solid"/>
              <a:headEnd type="none" w="sm" len="sm"/>
              <a:tailEnd type="none" w="sm" len="sm"/>
            </a:ln>
          </p:spPr>
          <p:txBody>
            <a:bodyPr/>
            <a:lstStyle/>
            <a:p>
              <a:endParaRPr lang="en-US"/>
            </a:p>
          </p:txBody>
        </p:sp>
      </p:grpSp>
      <p:grpSp>
        <p:nvGrpSpPr>
          <p:cNvPr id="22" name="Group 22"/>
          <p:cNvGrpSpPr/>
          <p:nvPr/>
        </p:nvGrpSpPr>
        <p:grpSpPr>
          <a:xfrm>
            <a:off x="5408497" y="1880267"/>
            <a:ext cx="4969505" cy="1856464"/>
            <a:chOff x="0" y="-137842"/>
            <a:chExt cx="6626006" cy="2475285"/>
          </a:xfrm>
        </p:grpSpPr>
        <p:sp>
          <p:nvSpPr>
            <p:cNvPr id="23" name="AutoShape 23"/>
            <p:cNvSpPr/>
            <p:nvPr/>
          </p:nvSpPr>
          <p:spPr>
            <a:xfrm>
              <a:off x="4541842" y="1625043"/>
              <a:ext cx="1498572" cy="712400"/>
            </a:xfrm>
            <a:prstGeom prst="line">
              <a:avLst/>
            </a:prstGeom>
            <a:ln w="76200" cap="rnd">
              <a:solidFill>
                <a:srgbClr val="FAF3DD"/>
              </a:solidFill>
              <a:prstDash val="solid"/>
              <a:headEnd type="none" w="sm" len="sm"/>
              <a:tailEnd type="none" w="sm" len="sm"/>
            </a:ln>
          </p:spPr>
          <p:txBody>
            <a:bodyPr/>
            <a:lstStyle/>
            <a:p>
              <a:endParaRPr lang="en-US"/>
            </a:p>
          </p:txBody>
        </p:sp>
        <p:grpSp>
          <p:nvGrpSpPr>
            <p:cNvPr id="24" name="Group 24"/>
            <p:cNvGrpSpPr/>
            <p:nvPr/>
          </p:nvGrpSpPr>
          <p:grpSpPr>
            <a:xfrm>
              <a:off x="0" y="-137842"/>
              <a:ext cx="6626006" cy="1925128"/>
              <a:chOff x="0" y="-27228"/>
              <a:chExt cx="1308841" cy="380272"/>
            </a:xfrm>
          </p:grpSpPr>
          <p:sp>
            <p:nvSpPr>
              <p:cNvPr id="25" name="Freeform 25"/>
              <p:cNvSpPr/>
              <p:nvPr/>
            </p:nvSpPr>
            <p:spPr>
              <a:xfrm>
                <a:off x="0" y="0"/>
                <a:ext cx="1308841" cy="323122"/>
              </a:xfrm>
              <a:custGeom>
                <a:avLst/>
                <a:gdLst/>
                <a:ahLst/>
                <a:cxnLst/>
                <a:rect l="l" t="t" r="r" b="b"/>
                <a:pathLst>
                  <a:path w="1308841" h="323122">
                    <a:moveTo>
                      <a:pt x="79452" y="0"/>
                    </a:moveTo>
                    <a:lnTo>
                      <a:pt x="1229389" y="0"/>
                    </a:lnTo>
                    <a:cubicBezTo>
                      <a:pt x="1250461" y="0"/>
                      <a:pt x="1270670" y="8371"/>
                      <a:pt x="1285570" y="23271"/>
                    </a:cubicBezTo>
                    <a:cubicBezTo>
                      <a:pt x="1300470" y="38171"/>
                      <a:pt x="1308841" y="58380"/>
                      <a:pt x="1308841" y="79452"/>
                    </a:cubicBezTo>
                    <a:lnTo>
                      <a:pt x="1308841" y="243670"/>
                    </a:lnTo>
                    <a:cubicBezTo>
                      <a:pt x="1308841" y="264742"/>
                      <a:pt x="1300470" y="284951"/>
                      <a:pt x="1285570" y="299851"/>
                    </a:cubicBezTo>
                    <a:cubicBezTo>
                      <a:pt x="1270670" y="314751"/>
                      <a:pt x="1250461" y="323122"/>
                      <a:pt x="1229389" y="323122"/>
                    </a:cubicBezTo>
                    <a:lnTo>
                      <a:pt x="79452" y="323122"/>
                    </a:lnTo>
                    <a:cubicBezTo>
                      <a:pt x="58380" y="323122"/>
                      <a:pt x="38171" y="314751"/>
                      <a:pt x="23271" y="299851"/>
                    </a:cubicBezTo>
                    <a:cubicBezTo>
                      <a:pt x="8371" y="284951"/>
                      <a:pt x="0" y="264742"/>
                      <a:pt x="0" y="243670"/>
                    </a:cubicBezTo>
                    <a:lnTo>
                      <a:pt x="0" y="79452"/>
                    </a:lnTo>
                    <a:cubicBezTo>
                      <a:pt x="0" y="58380"/>
                      <a:pt x="8371" y="38171"/>
                      <a:pt x="23271" y="23271"/>
                    </a:cubicBezTo>
                    <a:cubicBezTo>
                      <a:pt x="38171" y="8371"/>
                      <a:pt x="58380" y="0"/>
                      <a:pt x="79452" y="0"/>
                    </a:cubicBezTo>
                    <a:close/>
                  </a:path>
                </a:pathLst>
              </a:custGeom>
              <a:solidFill>
                <a:srgbClr val="FEFAF6"/>
              </a:solidFill>
              <a:ln w="66675" cap="rnd">
                <a:solidFill>
                  <a:srgbClr val="FAF3DD"/>
                </a:solidFill>
                <a:prstDash val="solid"/>
                <a:round/>
              </a:ln>
            </p:spPr>
            <p:txBody>
              <a:bodyPr/>
              <a:lstStyle/>
              <a:p>
                <a:endParaRPr lang="en-US"/>
              </a:p>
            </p:txBody>
          </p:sp>
          <p:sp>
            <p:nvSpPr>
              <p:cNvPr id="26" name="TextBox 26"/>
              <p:cNvSpPr txBox="1"/>
              <p:nvPr/>
            </p:nvSpPr>
            <p:spPr>
              <a:xfrm>
                <a:off x="0" y="-27228"/>
                <a:ext cx="1308841" cy="380272"/>
              </a:xfrm>
              <a:prstGeom prst="rect">
                <a:avLst/>
              </a:prstGeom>
            </p:spPr>
            <p:txBody>
              <a:bodyPr lIns="50800" tIns="50800" rIns="50800" bIns="50800" rtlCol="0" anchor="ctr"/>
              <a:lstStyle/>
              <a:p>
                <a:pPr algn="ctr">
                  <a:lnSpc>
                    <a:spcPts val="2800"/>
                  </a:lnSpc>
                </a:pPr>
                <a:r>
                  <a:rPr lang="en-US" sz="2000">
                    <a:solidFill>
                      <a:srgbClr val="000000"/>
                    </a:solidFill>
                    <a:latin typeface="Roboto"/>
                    <a:ea typeface="Roboto"/>
                    <a:cs typeface="Roboto"/>
                    <a:sym typeface="Roboto"/>
                  </a:rPr>
                  <a:t>De nada. Estamos </a:t>
                </a:r>
                <a:r>
                  <a:rPr lang="en-US" sz="2000" err="1">
                    <a:solidFill>
                      <a:srgbClr val="000000"/>
                    </a:solidFill>
                    <a:latin typeface="Roboto"/>
                    <a:ea typeface="Roboto"/>
                    <a:cs typeface="Roboto"/>
                    <a:sym typeface="Roboto"/>
                  </a:rPr>
                  <a:t>aquí</a:t>
                </a:r>
                <a:r>
                  <a:rPr lang="en-US" sz="2000">
                    <a:solidFill>
                      <a:srgbClr val="000000"/>
                    </a:solidFill>
                    <a:latin typeface="Roboto"/>
                    <a:ea typeface="Roboto"/>
                    <a:cs typeface="Roboto"/>
                    <a:sym typeface="Roboto"/>
                  </a:rPr>
                  <a:t> para </a:t>
                </a:r>
                <a:r>
                  <a:rPr lang="en-US" sz="2000" err="1">
                    <a:solidFill>
                      <a:srgbClr val="000000"/>
                    </a:solidFill>
                    <a:latin typeface="Roboto"/>
                    <a:ea typeface="Roboto"/>
                    <a:cs typeface="Roboto"/>
                    <a:sym typeface="Roboto"/>
                  </a:rPr>
                  <a:t>usted</a:t>
                </a:r>
                <a:r>
                  <a:rPr lang="en-US" sz="2000">
                    <a:solidFill>
                      <a:srgbClr val="000000"/>
                    </a:solidFill>
                    <a:latin typeface="Roboto"/>
                    <a:ea typeface="Roboto"/>
                    <a:cs typeface="Roboto"/>
                    <a:sym typeface="Roboto"/>
                  </a:rPr>
                  <a:t>.</a:t>
                </a:r>
              </a:p>
            </p:txBody>
          </p:sp>
        </p:grpSp>
      </p:grpSp>
      <p:grpSp>
        <p:nvGrpSpPr>
          <p:cNvPr id="27" name="Group 27"/>
          <p:cNvGrpSpPr/>
          <p:nvPr/>
        </p:nvGrpSpPr>
        <p:grpSpPr>
          <a:xfrm>
            <a:off x="0" y="122286"/>
            <a:ext cx="5408497" cy="1150567"/>
            <a:chOff x="0" y="-24397"/>
            <a:chExt cx="1561771" cy="332241"/>
          </a:xfrm>
        </p:grpSpPr>
        <p:sp>
          <p:nvSpPr>
            <p:cNvPr id="28" name="Freeform 28"/>
            <p:cNvSpPr/>
            <p:nvPr/>
          </p:nvSpPr>
          <p:spPr>
            <a:xfrm>
              <a:off x="0" y="0"/>
              <a:ext cx="1561771" cy="284616"/>
            </a:xfrm>
            <a:custGeom>
              <a:avLst/>
              <a:gdLst/>
              <a:ahLst/>
              <a:cxnLst/>
              <a:rect l="l" t="t" r="r" b="b"/>
              <a:pathLst>
                <a:path w="1561771" h="284616">
                  <a:moveTo>
                    <a:pt x="73003" y="0"/>
                  </a:moveTo>
                  <a:lnTo>
                    <a:pt x="1488768" y="0"/>
                  </a:lnTo>
                  <a:cubicBezTo>
                    <a:pt x="1508129" y="0"/>
                    <a:pt x="1526698" y="7691"/>
                    <a:pt x="1540389" y="21382"/>
                  </a:cubicBezTo>
                  <a:cubicBezTo>
                    <a:pt x="1554080" y="35073"/>
                    <a:pt x="1561771" y="53642"/>
                    <a:pt x="1561771" y="73003"/>
                  </a:cubicBezTo>
                  <a:lnTo>
                    <a:pt x="1561771" y="211612"/>
                  </a:lnTo>
                  <a:cubicBezTo>
                    <a:pt x="1561771" y="230974"/>
                    <a:pt x="1554080" y="249543"/>
                    <a:pt x="1540389" y="263233"/>
                  </a:cubicBezTo>
                  <a:cubicBezTo>
                    <a:pt x="1526698" y="276924"/>
                    <a:pt x="1508129" y="284616"/>
                    <a:pt x="1488768" y="284616"/>
                  </a:cubicBezTo>
                  <a:lnTo>
                    <a:pt x="73003" y="284616"/>
                  </a:lnTo>
                  <a:cubicBezTo>
                    <a:pt x="53642" y="284616"/>
                    <a:pt x="35073" y="276924"/>
                    <a:pt x="21382" y="263233"/>
                  </a:cubicBezTo>
                  <a:cubicBezTo>
                    <a:pt x="7691" y="249543"/>
                    <a:pt x="0" y="230974"/>
                    <a:pt x="0" y="211612"/>
                  </a:cubicBezTo>
                  <a:lnTo>
                    <a:pt x="0" y="73003"/>
                  </a:lnTo>
                  <a:cubicBezTo>
                    <a:pt x="0" y="53642"/>
                    <a:pt x="7691" y="35073"/>
                    <a:pt x="21382" y="21382"/>
                  </a:cubicBezTo>
                  <a:cubicBezTo>
                    <a:pt x="35073" y="7691"/>
                    <a:pt x="53642" y="0"/>
                    <a:pt x="73003" y="0"/>
                  </a:cubicBezTo>
                  <a:close/>
                </a:path>
              </a:pathLst>
            </a:custGeom>
            <a:solidFill>
              <a:srgbClr val="F8A69F"/>
            </a:solidFill>
            <a:ln w="38100" cap="rnd">
              <a:solidFill>
                <a:srgbClr val="5E6472"/>
              </a:solidFill>
              <a:prstDash val="solid"/>
              <a:round/>
            </a:ln>
          </p:spPr>
          <p:txBody>
            <a:bodyPr/>
            <a:lstStyle/>
            <a:p>
              <a:endParaRPr lang="en-US"/>
            </a:p>
          </p:txBody>
        </p:sp>
        <p:sp>
          <p:nvSpPr>
            <p:cNvPr id="29" name="TextBox 29"/>
            <p:cNvSpPr txBox="1"/>
            <p:nvPr/>
          </p:nvSpPr>
          <p:spPr>
            <a:xfrm>
              <a:off x="0" y="-24397"/>
              <a:ext cx="1561771" cy="332241"/>
            </a:xfrm>
            <a:prstGeom prst="rect">
              <a:avLst/>
            </a:prstGeom>
          </p:spPr>
          <p:txBody>
            <a:bodyPr lIns="254000" tIns="254000" rIns="254000" bIns="254000" rtlCol="0" anchor="ctr"/>
            <a:lstStyle/>
            <a:p>
              <a:pPr marL="0" lvl="0" indent="0" algn="ctr">
                <a:lnSpc>
                  <a:spcPts val="3424"/>
                </a:lnSpc>
              </a:pPr>
              <a:r>
                <a:rPr lang="en-US" sz="2499" b="1" spc="-49">
                  <a:solidFill>
                    <a:srgbClr val="010204"/>
                  </a:solidFill>
                  <a:latin typeface="Roboto Bold"/>
                  <a:ea typeface="Roboto Bold"/>
                  <a:cs typeface="Roboto Bold"/>
                  <a:sym typeface="Roboto Bold"/>
                </a:rPr>
                <a:t>DIGNITY: RESPECT</a:t>
              </a:r>
            </a:p>
          </p:txBody>
        </p:sp>
      </p:grpSp>
    </p:spTree>
    <p:extLst>
      <p:ext uri="{BB962C8B-B14F-4D97-AF65-F5344CB8AC3E}">
        <p14:creationId xmlns:p14="http://schemas.microsoft.com/office/powerpoint/2010/main" val="26585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2F83DD71-741F-59F7-0C94-2EB162A7C66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69CC5D5-562D-C90B-5031-746465AA54E2}"/>
              </a:ext>
            </a:extLst>
          </p:cNvPr>
          <p:cNvSpPr txBox="1"/>
          <p:nvPr/>
        </p:nvSpPr>
        <p:spPr>
          <a:xfrm>
            <a:off x="1028700" y="3540079"/>
            <a:ext cx="16230600" cy="1734577"/>
          </a:xfrm>
          <a:prstGeom prst="rect">
            <a:avLst/>
          </a:prstGeom>
        </p:spPr>
        <p:txBody>
          <a:bodyPr lIns="0" tIns="0" rIns="0" bIns="0" rtlCol="0" anchor="t">
            <a:spAutoFit/>
          </a:bodyPr>
          <a:lstStyle/>
          <a:p>
            <a:pPr algn="ctr">
              <a:lnSpc>
                <a:spcPts val="4589"/>
              </a:lnSpc>
            </a:pPr>
            <a:r>
              <a:rPr lang="en-US" sz="3200" i="1">
                <a:solidFill>
                  <a:srgbClr val="000000"/>
                </a:solidFill>
                <a:latin typeface="Roboto Italics"/>
                <a:ea typeface="Roboto Italics"/>
                <a:cs typeface="Roboto Italics"/>
                <a:sym typeface="Roboto Italics"/>
              </a:rPr>
              <a:t>The National Institute for Children’s Health Quality (NICHQ) developed the RMC Toolkit in March 2026. We acknowledge and appreciate the expertise provided by the NICHQ Respectful Maternity Care Toolkit Workgroup Members.</a:t>
            </a:r>
          </a:p>
        </p:txBody>
      </p:sp>
      <p:grpSp>
        <p:nvGrpSpPr>
          <p:cNvPr id="3" name="Group 3">
            <a:extLst>
              <a:ext uri="{FF2B5EF4-FFF2-40B4-BE49-F238E27FC236}">
                <a16:creationId xmlns:a16="http://schemas.microsoft.com/office/drawing/2014/main" id="{963FB266-B215-C7AA-896D-8253E18B1E78}"/>
              </a:ext>
            </a:extLst>
          </p:cNvPr>
          <p:cNvGrpSpPr/>
          <p:nvPr/>
        </p:nvGrpSpPr>
        <p:grpSpPr>
          <a:xfrm>
            <a:off x="-85844" y="822970"/>
            <a:ext cx="18459689" cy="1506835"/>
            <a:chOff x="0" y="0"/>
            <a:chExt cx="9392053" cy="766658"/>
          </a:xfrm>
        </p:grpSpPr>
        <p:sp>
          <p:nvSpPr>
            <p:cNvPr id="4" name="Freeform 4">
              <a:extLst>
                <a:ext uri="{FF2B5EF4-FFF2-40B4-BE49-F238E27FC236}">
                  <a16:creationId xmlns:a16="http://schemas.microsoft.com/office/drawing/2014/main" id="{F2B663DB-E63D-FDF7-AD99-0C8286173B13}"/>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a:extLst>
                <a:ext uri="{FF2B5EF4-FFF2-40B4-BE49-F238E27FC236}">
                  <a16:creationId xmlns:a16="http://schemas.microsoft.com/office/drawing/2014/main" id="{4D75C0C0-0D94-F4A6-AB4A-01959752A4E1}"/>
                </a:ext>
              </a:extLst>
            </p:cNvPr>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A4B127D8-6A19-3EF6-7360-4EFDD520E2C7}"/>
              </a:ext>
            </a:extLst>
          </p:cNvPr>
          <p:cNvSpPr txBox="1"/>
          <p:nvPr/>
        </p:nvSpPr>
        <p:spPr>
          <a:xfrm>
            <a:off x="0" y="1028700"/>
            <a:ext cx="18288000" cy="1095375"/>
          </a:xfrm>
          <a:prstGeom prst="rect">
            <a:avLst/>
          </a:prstGeom>
        </p:spPr>
        <p:txBody>
          <a:bodyPr lIns="0" tIns="0" rIns="0" bIns="0" rtlCol="0" anchor="t">
            <a:spAutoFit/>
          </a:bodyPr>
          <a:lstStyle/>
          <a:p>
            <a:pPr algn="ctr">
              <a:lnSpc>
                <a:spcPts val="8640"/>
              </a:lnSpc>
            </a:pPr>
            <a:r>
              <a:rPr lang="en-US" sz="7200" b="1">
                <a:solidFill>
                  <a:srgbClr val="010204"/>
                </a:solidFill>
                <a:latin typeface="Roboto Slab Bold"/>
                <a:ea typeface="Roboto Slab Bold"/>
                <a:cs typeface="Roboto Slab Bold"/>
                <a:sym typeface="Roboto Slab Bold"/>
              </a:rPr>
              <a:t>ACKNOWLEDGEMENT</a:t>
            </a:r>
          </a:p>
        </p:txBody>
      </p:sp>
    </p:spTree>
    <p:extLst>
      <p:ext uri="{BB962C8B-B14F-4D97-AF65-F5344CB8AC3E}">
        <p14:creationId xmlns:p14="http://schemas.microsoft.com/office/powerpoint/2010/main" val="2128908603"/>
      </p:ext>
    </p:extLst>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9392053" cy="8142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601696" y="3401467"/>
            <a:ext cx="7439140" cy="1819275"/>
            <a:chOff x="0" y="0"/>
            <a:chExt cx="9918853" cy="2425700"/>
          </a:xfrm>
        </p:grpSpPr>
        <p:grpSp>
          <p:nvGrpSpPr>
            <p:cNvPr id="6" name="Group 6"/>
            <p:cNvGrpSpPr/>
            <p:nvPr/>
          </p:nvGrpSpPr>
          <p:grpSpPr>
            <a:xfrm>
              <a:off x="203200" y="203200"/>
              <a:ext cx="9715653" cy="2222500"/>
              <a:chOff x="0" y="0"/>
              <a:chExt cx="1919141" cy="439012"/>
            </a:xfrm>
          </p:grpSpPr>
          <p:sp>
            <p:nvSpPr>
              <p:cNvPr id="7" name="Freeform 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853342" y="517102"/>
              <a:ext cx="8415369"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0" y="0"/>
              <a:ext cx="9715653" cy="2222500"/>
              <a:chOff x="0" y="0"/>
              <a:chExt cx="1919141" cy="439012"/>
            </a:xfrm>
          </p:grpSpPr>
          <p:sp>
            <p:nvSpPr>
              <p:cNvPr id="11" name="Freeform 1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p:cNvSpPr txBox="1"/>
            <p:nvPr/>
          </p:nvSpPr>
          <p:spPr>
            <a:xfrm>
              <a:off x="650142" y="650875"/>
              <a:ext cx="8415369"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r>
                <a:rPr kumimoji="0" lang="en-US" sz="3350" b="0" i="0" u="none" strike="noStrike" kern="1200" cap="none" spc="0" normalizeH="0" baseline="0" noProof="0">
                  <a:ln>
                    <a:noFill/>
                  </a:ln>
                  <a:solidFill>
                    <a:srgbClr val="010204"/>
                  </a:solidFill>
                  <a:effectLst/>
                  <a:uLnTx/>
                  <a:uFillTx/>
                  <a:latin typeface="Roboto"/>
                  <a:ea typeface="Roboto"/>
                  <a:cs typeface="Roboto"/>
                  <a:sym typeface="Roboto"/>
                </a:rPr>
                <a:t>Knocked before entering</a:t>
              </a:r>
            </a:p>
          </p:txBody>
        </p:sp>
      </p:grpSp>
      <p:grpSp>
        <p:nvGrpSpPr>
          <p:cNvPr id="14" name="Group 14"/>
          <p:cNvGrpSpPr/>
          <p:nvPr/>
        </p:nvGrpSpPr>
        <p:grpSpPr>
          <a:xfrm>
            <a:off x="9247164" y="3401467"/>
            <a:ext cx="7439140" cy="1819275"/>
            <a:chOff x="0" y="0"/>
            <a:chExt cx="9918853" cy="2425700"/>
          </a:xfrm>
        </p:grpSpPr>
        <p:grpSp>
          <p:nvGrpSpPr>
            <p:cNvPr id="15" name="Group 15"/>
            <p:cNvGrpSpPr/>
            <p:nvPr/>
          </p:nvGrpSpPr>
          <p:grpSpPr>
            <a:xfrm>
              <a:off x="203200" y="203200"/>
              <a:ext cx="9715653" cy="2222500"/>
              <a:chOff x="0" y="0"/>
              <a:chExt cx="1919141" cy="439012"/>
            </a:xfrm>
          </p:grpSpPr>
          <p:sp>
            <p:nvSpPr>
              <p:cNvPr id="16" name="Freeform 1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488966" y="517102"/>
              <a:ext cx="9156820"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a:off x="0" y="0"/>
              <a:ext cx="9715653" cy="2222500"/>
              <a:chOff x="0" y="0"/>
              <a:chExt cx="1919141" cy="439012"/>
            </a:xfrm>
          </p:grpSpPr>
          <p:sp>
            <p:nvSpPr>
              <p:cNvPr id="20" name="Freeform 2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TextBox 22"/>
            <p:cNvSpPr txBox="1"/>
            <p:nvPr/>
          </p:nvSpPr>
          <p:spPr>
            <a:xfrm>
              <a:off x="285766" y="650875"/>
              <a:ext cx="9156820"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r>
                <a:rPr kumimoji="0" lang="en-US" sz="3350" b="0" i="0" u="none" strike="noStrike" kern="1200" cap="none" spc="0" normalizeH="0" baseline="0" noProof="0">
                  <a:ln>
                    <a:noFill/>
                  </a:ln>
                  <a:solidFill>
                    <a:srgbClr val="010204"/>
                  </a:solidFill>
                  <a:effectLst/>
                  <a:uLnTx/>
                  <a:uFillTx/>
                  <a:latin typeface="Roboto"/>
                  <a:ea typeface="Roboto"/>
                  <a:cs typeface="Roboto"/>
                  <a:sym typeface="Roboto"/>
                </a:rPr>
                <a:t>Introduced self by name and role</a:t>
              </a:r>
            </a:p>
          </p:txBody>
        </p:sp>
      </p:grpSp>
      <p:grpSp>
        <p:nvGrpSpPr>
          <p:cNvPr id="23" name="Group 23"/>
          <p:cNvGrpSpPr/>
          <p:nvPr/>
        </p:nvGrpSpPr>
        <p:grpSpPr>
          <a:xfrm>
            <a:off x="1601696" y="5324342"/>
            <a:ext cx="7439140" cy="1819275"/>
            <a:chOff x="0" y="0"/>
            <a:chExt cx="9918853" cy="2425700"/>
          </a:xfrm>
        </p:grpSpPr>
        <p:grpSp>
          <p:nvGrpSpPr>
            <p:cNvPr id="24" name="Group 24"/>
            <p:cNvGrpSpPr/>
            <p:nvPr/>
          </p:nvGrpSpPr>
          <p:grpSpPr>
            <a:xfrm>
              <a:off x="203200" y="203200"/>
              <a:ext cx="9715653" cy="2222500"/>
              <a:chOff x="0" y="0"/>
              <a:chExt cx="1919141" cy="439012"/>
            </a:xfrm>
          </p:grpSpPr>
          <p:sp>
            <p:nvSpPr>
              <p:cNvPr id="25" name="Freeform 25"/>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1001185" y="517102"/>
              <a:ext cx="8119683"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28"/>
            <p:cNvGrpSpPr/>
            <p:nvPr/>
          </p:nvGrpSpPr>
          <p:grpSpPr>
            <a:xfrm>
              <a:off x="0" y="0"/>
              <a:ext cx="9715653" cy="2222500"/>
              <a:chOff x="0" y="0"/>
              <a:chExt cx="1919141" cy="439012"/>
            </a:xfrm>
          </p:grpSpPr>
          <p:sp>
            <p:nvSpPr>
              <p:cNvPr id="29" name="Freeform 29"/>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p:cNvSpPr txBox="1"/>
            <p:nvPr/>
          </p:nvSpPr>
          <p:spPr>
            <a:xfrm>
              <a:off x="797985" y="362585"/>
              <a:ext cx="8119683" cy="15280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r>
                <a:rPr kumimoji="0" lang="en-US" sz="3350" b="0" i="0" u="none" strike="noStrike" kern="1200" cap="none" spc="0" normalizeH="0" baseline="0" noProof="0">
                  <a:ln>
                    <a:noFill/>
                  </a:ln>
                  <a:solidFill>
                    <a:srgbClr val="010204"/>
                  </a:solidFill>
                  <a:effectLst/>
                  <a:uLnTx/>
                  <a:uFillTx/>
                  <a:latin typeface="Roboto"/>
                  <a:ea typeface="Roboto"/>
                  <a:cs typeface="Roboto"/>
                  <a:sym typeface="Roboto"/>
                </a:rPr>
                <a:t>Sat at eye level, made eye contact</a:t>
              </a:r>
            </a:p>
          </p:txBody>
        </p:sp>
      </p:grpSp>
      <p:grpSp>
        <p:nvGrpSpPr>
          <p:cNvPr id="32" name="Group 32"/>
          <p:cNvGrpSpPr/>
          <p:nvPr/>
        </p:nvGrpSpPr>
        <p:grpSpPr>
          <a:xfrm>
            <a:off x="9247164" y="5324342"/>
            <a:ext cx="7439140" cy="1819275"/>
            <a:chOff x="0" y="0"/>
            <a:chExt cx="9918853" cy="2425700"/>
          </a:xfrm>
        </p:grpSpPr>
        <p:grpSp>
          <p:nvGrpSpPr>
            <p:cNvPr id="33" name="Group 33"/>
            <p:cNvGrpSpPr/>
            <p:nvPr/>
          </p:nvGrpSpPr>
          <p:grpSpPr>
            <a:xfrm>
              <a:off x="203200" y="203200"/>
              <a:ext cx="9715653" cy="2222500"/>
              <a:chOff x="0" y="0"/>
              <a:chExt cx="1919141" cy="439012"/>
            </a:xfrm>
          </p:grpSpPr>
          <p:sp>
            <p:nvSpPr>
              <p:cNvPr id="34" name="Freeform 34"/>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xtBox 36"/>
            <p:cNvSpPr txBox="1"/>
            <p:nvPr/>
          </p:nvSpPr>
          <p:spPr>
            <a:xfrm>
              <a:off x="1007535" y="286385"/>
              <a:ext cx="8119683" cy="643254"/>
            </a:xfrm>
            <a:prstGeom prst="rect">
              <a:avLst/>
            </a:prstGeom>
          </p:spPr>
          <p:txBody>
            <a:bodyPr lIns="0" tIns="0" rIns="0" bIns="0" rtlCol="0" anchor="t">
              <a:spAutoFit/>
            </a:bodyPr>
            <a:lstStyle/>
            <a:p>
              <a:pPr marL="0" marR="0" lvl="0" indent="0" algn="ctr" defTabSz="914400" rtl="0" eaLnBrk="1" fontAlgn="auto" latinLnBrk="0" hangingPunct="1">
                <a:lnSpc>
                  <a:spcPts val="39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oup 37"/>
            <p:cNvGrpSpPr/>
            <p:nvPr/>
          </p:nvGrpSpPr>
          <p:grpSpPr>
            <a:xfrm>
              <a:off x="0" y="0"/>
              <a:ext cx="9715653" cy="2222500"/>
              <a:chOff x="0" y="0"/>
              <a:chExt cx="1919141" cy="439012"/>
            </a:xfrm>
          </p:grpSpPr>
          <p:sp>
            <p:nvSpPr>
              <p:cNvPr id="38" name="Freeform 3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0" name="TextBox 40"/>
            <p:cNvSpPr txBox="1"/>
            <p:nvPr/>
          </p:nvSpPr>
          <p:spPr>
            <a:xfrm>
              <a:off x="804335" y="362585"/>
              <a:ext cx="8119683" cy="15280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r>
                <a:rPr kumimoji="0" lang="en-US" sz="3350" b="0" i="0" u="none" strike="noStrike" kern="1200" cap="none" spc="0" normalizeH="0" baseline="0" noProof="0">
                  <a:ln>
                    <a:noFill/>
                  </a:ln>
                  <a:solidFill>
                    <a:srgbClr val="010204"/>
                  </a:solidFill>
                  <a:effectLst/>
                  <a:uLnTx/>
                  <a:uFillTx/>
                  <a:latin typeface="Roboto"/>
                  <a:ea typeface="Roboto"/>
                  <a:cs typeface="Roboto"/>
                  <a:sym typeface="Roboto"/>
                </a:rPr>
                <a:t>Used preferred language (through interpreter)</a:t>
              </a:r>
            </a:p>
          </p:txBody>
        </p:sp>
      </p:grpSp>
      <p:grpSp>
        <p:nvGrpSpPr>
          <p:cNvPr id="41" name="Group 41"/>
          <p:cNvGrpSpPr/>
          <p:nvPr/>
        </p:nvGrpSpPr>
        <p:grpSpPr>
          <a:xfrm>
            <a:off x="1601696" y="7248392"/>
            <a:ext cx="7439140" cy="1819275"/>
            <a:chOff x="0" y="0"/>
            <a:chExt cx="9918853" cy="2425700"/>
          </a:xfrm>
        </p:grpSpPr>
        <p:grpSp>
          <p:nvGrpSpPr>
            <p:cNvPr id="42" name="Group 42"/>
            <p:cNvGrpSpPr/>
            <p:nvPr/>
          </p:nvGrpSpPr>
          <p:grpSpPr>
            <a:xfrm>
              <a:off x="203200" y="203200"/>
              <a:ext cx="9715653" cy="2222500"/>
              <a:chOff x="0" y="0"/>
              <a:chExt cx="1919141" cy="439012"/>
            </a:xfrm>
          </p:grpSpPr>
          <p:sp>
            <p:nvSpPr>
              <p:cNvPr id="43" name="Freeform 43"/>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TextBox 44"/>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extBox 45"/>
            <p:cNvSpPr txBox="1"/>
            <p:nvPr/>
          </p:nvSpPr>
          <p:spPr>
            <a:xfrm>
              <a:off x="1001185" y="622935"/>
              <a:ext cx="8119683" cy="643255"/>
            </a:xfrm>
            <a:prstGeom prst="rect">
              <a:avLst/>
            </a:prstGeom>
          </p:spPr>
          <p:txBody>
            <a:bodyPr lIns="0" tIns="0" rIns="0" bIns="0" rtlCol="0" anchor="t">
              <a:spAutoFit/>
            </a:bodyPr>
            <a:lstStyle/>
            <a:p>
              <a:pPr marL="0" marR="0" lvl="0" indent="0" algn="ctr" defTabSz="914400" rtl="0" eaLnBrk="1" fontAlgn="auto" latinLnBrk="0" hangingPunct="1">
                <a:lnSpc>
                  <a:spcPts val="39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6" name="Group 46"/>
            <p:cNvGrpSpPr/>
            <p:nvPr/>
          </p:nvGrpSpPr>
          <p:grpSpPr>
            <a:xfrm>
              <a:off x="0" y="0"/>
              <a:ext cx="9715653" cy="2222500"/>
              <a:chOff x="0" y="0"/>
              <a:chExt cx="1919141" cy="439012"/>
            </a:xfrm>
          </p:grpSpPr>
          <p:sp>
            <p:nvSpPr>
              <p:cNvPr id="47" name="Freeform 4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TextBox 48"/>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TextBox 49"/>
            <p:cNvSpPr txBox="1"/>
            <p:nvPr/>
          </p:nvSpPr>
          <p:spPr>
            <a:xfrm>
              <a:off x="797985" y="313902"/>
              <a:ext cx="8119683" cy="15280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r>
                <a:rPr kumimoji="0" lang="en-US" sz="3350" b="0" i="0" u="none" strike="noStrike" kern="1200" cap="none" spc="0" normalizeH="0" baseline="0" noProof="0">
                  <a:ln>
                    <a:noFill/>
                  </a:ln>
                  <a:solidFill>
                    <a:srgbClr val="010204"/>
                  </a:solidFill>
                  <a:effectLst/>
                  <a:uLnTx/>
                  <a:uFillTx/>
                  <a:latin typeface="Roboto"/>
                  <a:ea typeface="Roboto"/>
                  <a:cs typeface="Roboto"/>
                  <a:sym typeface="Roboto"/>
                </a:rPr>
                <a:t>Asked about support person’s presence—honored choice</a:t>
              </a:r>
            </a:p>
          </p:txBody>
        </p:sp>
      </p:grpSp>
      <p:grpSp>
        <p:nvGrpSpPr>
          <p:cNvPr id="50" name="Group 50"/>
          <p:cNvGrpSpPr/>
          <p:nvPr/>
        </p:nvGrpSpPr>
        <p:grpSpPr>
          <a:xfrm>
            <a:off x="9247164" y="7248392"/>
            <a:ext cx="7439140" cy="1819275"/>
            <a:chOff x="0" y="0"/>
            <a:chExt cx="9918853" cy="2425700"/>
          </a:xfrm>
        </p:grpSpPr>
        <p:grpSp>
          <p:nvGrpSpPr>
            <p:cNvPr id="51" name="Group 51"/>
            <p:cNvGrpSpPr/>
            <p:nvPr/>
          </p:nvGrpSpPr>
          <p:grpSpPr>
            <a:xfrm>
              <a:off x="203200" y="203200"/>
              <a:ext cx="9715653" cy="2222500"/>
              <a:chOff x="0" y="0"/>
              <a:chExt cx="1919141" cy="439012"/>
            </a:xfrm>
          </p:grpSpPr>
          <p:sp>
            <p:nvSpPr>
              <p:cNvPr id="52" name="Freeform 5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TextBox 53"/>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TextBox 54"/>
            <p:cNvSpPr txBox="1"/>
            <p:nvPr/>
          </p:nvSpPr>
          <p:spPr>
            <a:xfrm>
              <a:off x="1007535" y="517102"/>
              <a:ext cx="8119683"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5" name="Group 55"/>
            <p:cNvGrpSpPr/>
            <p:nvPr/>
          </p:nvGrpSpPr>
          <p:grpSpPr>
            <a:xfrm>
              <a:off x="0" y="0"/>
              <a:ext cx="9715653" cy="2222500"/>
              <a:chOff x="0" y="0"/>
              <a:chExt cx="1919141" cy="439012"/>
            </a:xfrm>
          </p:grpSpPr>
          <p:sp>
            <p:nvSpPr>
              <p:cNvPr id="56" name="Freeform 5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TextBox 57"/>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8" name="TextBox 58"/>
            <p:cNvSpPr txBox="1"/>
            <p:nvPr/>
          </p:nvSpPr>
          <p:spPr>
            <a:xfrm>
              <a:off x="797985" y="707602"/>
              <a:ext cx="8119683"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r>
                <a:rPr kumimoji="0" lang="en-US" sz="3350" b="0" i="0" u="none" strike="noStrike" kern="1200" cap="none" spc="0" normalizeH="0" baseline="0" noProof="0">
                  <a:ln>
                    <a:noFill/>
                  </a:ln>
                  <a:solidFill>
                    <a:srgbClr val="010204"/>
                  </a:solidFill>
                  <a:effectLst/>
                  <a:uLnTx/>
                  <a:uFillTx/>
                  <a:latin typeface="Roboto"/>
                  <a:ea typeface="Roboto"/>
                  <a:cs typeface="Roboto"/>
                  <a:sym typeface="Roboto"/>
                </a:rPr>
                <a:t>Closed curtain for privacy</a:t>
              </a:r>
            </a:p>
          </p:txBody>
        </p:sp>
      </p:grpSp>
      <p:sp>
        <p:nvSpPr>
          <p:cNvPr id="59" name="TextBox 59"/>
          <p:cNvSpPr txBox="1"/>
          <p:nvPr/>
        </p:nvSpPr>
        <p:spPr>
          <a:xfrm>
            <a:off x="1028700" y="1147763"/>
            <a:ext cx="14058900" cy="847725"/>
          </a:xfrm>
          <a:prstGeom prst="rect">
            <a:avLst/>
          </a:prstGeom>
        </p:spPr>
        <p:txBody>
          <a:bodyPr wrap="square" lIns="0" tIns="0" rIns="0" bIns="0" rtlCol="0" anchor="t">
            <a:spAutoFit/>
          </a:bodyPr>
          <a:lstStyle/>
          <a:p>
            <a:pPr marL="0" marR="0" lvl="0" indent="0" algn="l" defTabSz="914400" rtl="0" eaLnBrk="1" fontAlgn="auto" latinLnBrk="0" hangingPunct="1">
              <a:lnSpc>
                <a:spcPts val="6600"/>
              </a:lnSpc>
              <a:spcBef>
                <a:spcPts val="0"/>
              </a:spcBef>
              <a:spcAft>
                <a:spcPts val="0"/>
              </a:spcAft>
              <a:buClrTx/>
              <a:buSzTx/>
              <a:buFontTx/>
              <a:buNone/>
              <a:tabLst/>
              <a:defRPr/>
            </a:pPr>
            <a:r>
              <a:rPr kumimoji="0" lang="en-US" sz="5500" b="1" i="0" u="none" strike="noStrike" kern="1200" cap="none" spc="0" normalizeH="0" baseline="0" noProof="0">
                <a:ln>
                  <a:noFill/>
                </a:ln>
                <a:solidFill>
                  <a:srgbClr val="010204"/>
                </a:solidFill>
                <a:effectLst/>
                <a:uLnTx/>
                <a:uFillTx/>
                <a:latin typeface="Roboto Slab Bold"/>
                <a:ea typeface="Roboto Slab Bold"/>
                <a:cs typeface="Roboto Slab Bold"/>
                <a:sym typeface="Roboto Slab Bold"/>
              </a:rPr>
              <a:t>RESPECTFUL PRACTICES HIGHLIGHTED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grpSp>
        <p:nvGrpSpPr>
          <p:cNvPr id="2" name="Group 2"/>
          <p:cNvGrpSpPr/>
          <p:nvPr/>
        </p:nvGrpSpPr>
        <p:grpSpPr>
          <a:xfrm>
            <a:off x="-85844" y="822970"/>
            <a:ext cx="18459689" cy="1506835"/>
            <a:chOff x="0" y="0"/>
            <a:chExt cx="9392053" cy="766658"/>
          </a:xfrm>
        </p:grpSpPr>
        <p:sp>
          <p:nvSpPr>
            <p:cNvPr id="3" name="Freeform 3"/>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9392053" cy="8142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10002816" y="5522462"/>
            <a:ext cx="6089762" cy="499110"/>
          </a:xfrm>
          <a:prstGeom prst="rect">
            <a:avLst/>
          </a:prstGeom>
        </p:spPr>
        <p:txBody>
          <a:bodyPr lIns="0" tIns="0" rIns="0" bIns="0" rtlCol="0" anchor="t">
            <a:spAutoFit/>
          </a:bodyPr>
          <a:lstStyle/>
          <a:p>
            <a:pPr marL="0" marR="0" lvl="0" indent="0" algn="ctr" defTabSz="914400" rtl="0" eaLnBrk="1" fontAlgn="auto" latinLnBrk="0" hangingPunct="1">
              <a:lnSpc>
                <a:spcPts val="39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601696" y="3401467"/>
            <a:ext cx="7439140" cy="1819275"/>
            <a:chOff x="0" y="0"/>
            <a:chExt cx="9918853" cy="2425700"/>
          </a:xfrm>
        </p:grpSpPr>
        <p:grpSp>
          <p:nvGrpSpPr>
            <p:cNvPr id="7" name="Group 7"/>
            <p:cNvGrpSpPr/>
            <p:nvPr/>
          </p:nvGrpSpPr>
          <p:grpSpPr>
            <a:xfrm>
              <a:off x="203200" y="203200"/>
              <a:ext cx="9715653" cy="2222500"/>
              <a:chOff x="0" y="0"/>
              <a:chExt cx="1919141" cy="439012"/>
            </a:xfrm>
          </p:grpSpPr>
          <p:sp>
            <p:nvSpPr>
              <p:cNvPr id="8" name="Freeform 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53342" y="517102"/>
              <a:ext cx="8415369"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0" y="0"/>
              <a:ext cx="9715653" cy="2222500"/>
              <a:chOff x="0" y="0"/>
              <a:chExt cx="1919141" cy="439012"/>
            </a:xfrm>
          </p:grpSpPr>
          <p:sp>
            <p:nvSpPr>
              <p:cNvPr id="12" name="Freeform 1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573925" y="728239"/>
              <a:ext cx="8415369" cy="674583"/>
            </a:xfrm>
            <a:prstGeom prst="rect">
              <a:avLst/>
            </a:prstGeom>
          </p:spPr>
          <p:txBody>
            <a:bodyPr lIns="0" tIns="0" rIns="0" bIns="0" rtlCol="0" anchor="t">
              <a:spAutoFit/>
            </a:bodyPr>
            <a:lstStyle/>
            <a:p>
              <a:pPr marL="0" marR="0" lvl="0" indent="0" algn="ctr" defTabSz="914400" rtl="0" eaLnBrk="1" fontAlgn="auto" latinLnBrk="0" hangingPunct="1">
                <a:lnSpc>
                  <a:spcPts val="4270"/>
                </a:lnSpc>
                <a:spcBef>
                  <a:spcPct val="0"/>
                </a:spcBef>
                <a:spcAft>
                  <a:spcPts val="0"/>
                </a:spcAft>
                <a:buClrTx/>
                <a:buSzTx/>
                <a:buFontTx/>
                <a:buNone/>
                <a:tabLst/>
                <a:defRPr/>
              </a:pPr>
              <a:r>
                <a:rPr kumimoji="0" lang="en-US" sz="3050" b="0" i="0" u="none" strike="noStrike" kern="1200" cap="none" spc="0" normalizeH="0" baseline="0" noProof="0">
                  <a:ln>
                    <a:noFill/>
                  </a:ln>
                  <a:solidFill>
                    <a:srgbClr val="010204"/>
                  </a:solidFill>
                  <a:effectLst/>
                  <a:uLnTx/>
                  <a:uFillTx/>
                  <a:latin typeface="Roboto"/>
                  <a:ea typeface="Roboto"/>
                  <a:cs typeface="Roboto"/>
                  <a:sym typeface="Roboto"/>
                </a:rPr>
                <a:t>Draped patient to protect modesty</a:t>
              </a:r>
            </a:p>
          </p:txBody>
        </p:sp>
      </p:grpSp>
      <p:grpSp>
        <p:nvGrpSpPr>
          <p:cNvPr id="15" name="Group 15"/>
          <p:cNvGrpSpPr/>
          <p:nvPr/>
        </p:nvGrpSpPr>
        <p:grpSpPr>
          <a:xfrm>
            <a:off x="9247164" y="3401467"/>
            <a:ext cx="7439140" cy="1819275"/>
            <a:chOff x="0" y="0"/>
            <a:chExt cx="9918853" cy="2425700"/>
          </a:xfrm>
        </p:grpSpPr>
        <p:grpSp>
          <p:nvGrpSpPr>
            <p:cNvPr id="16" name="Group 16"/>
            <p:cNvGrpSpPr/>
            <p:nvPr/>
          </p:nvGrpSpPr>
          <p:grpSpPr>
            <a:xfrm>
              <a:off x="203200" y="203200"/>
              <a:ext cx="9715653" cy="2222500"/>
              <a:chOff x="0" y="0"/>
              <a:chExt cx="1919141" cy="439012"/>
            </a:xfrm>
          </p:grpSpPr>
          <p:sp>
            <p:nvSpPr>
              <p:cNvPr id="17" name="Freeform 1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88966" y="517102"/>
              <a:ext cx="9156820"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20"/>
            <p:cNvGrpSpPr/>
            <p:nvPr/>
          </p:nvGrpSpPr>
          <p:grpSpPr>
            <a:xfrm>
              <a:off x="0" y="0"/>
              <a:ext cx="9715653" cy="2222500"/>
              <a:chOff x="0" y="0"/>
              <a:chExt cx="1919141" cy="439012"/>
            </a:xfrm>
          </p:grpSpPr>
          <p:sp>
            <p:nvSpPr>
              <p:cNvPr id="21" name="Freeform 21"/>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375039" y="773040"/>
              <a:ext cx="9156820" cy="674583"/>
            </a:xfrm>
            <a:prstGeom prst="rect">
              <a:avLst/>
            </a:prstGeom>
          </p:spPr>
          <p:txBody>
            <a:bodyPr lIns="0" tIns="0" rIns="0" bIns="0" rtlCol="0" anchor="t">
              <a:spAutoFit/>
            </a:bodyPr>
            <a:lstStyle/>
            <a:p>
              <a:pPr marL="0" marR="0" lvl="0" indent="0" algn="ctr" defTabSz="914400" rtl="0" eaLnBrk="1" fontAlgn="auto" latinLnBrk="0" hangingPunct="1">
                <a:lnSpc>
                  <a:spcPts val="4270"/>
                </a:lnSpc>
                <a:spcBef>
                  <a:spcPct val="0"/>
                </a:spcBef>
                <a:spcAft>
                  <a:spcPts val="0"/>
                </a:spcAft>
                <a:buClrTx/>
                <a:buSzTx/>
                <a:buFontTx/>
                <a:buNone/>
                <a:tabLst/>
                <a:defRPr/>
              </a:pPr>
              <a:r>
                <a:rPr kumimoji="0" lang="en-US" sz="3050" b="0" i="0" u="none" strike="noStrike" kern="1200" cap="none" spc="0" normalizeH="0" baseline="0" noProof="0">
                  <a:ln>
                    <a:noFill/>
                  </a:ln>
                  <a:solidFill>
                    <a:srgbClr val="010204"/>
                  </a:solidFill>
                  <a:effectLst/>
                  <a:uLnTx/>
                  <a:uFillTx/>
                  <a:latin typeface="Roboto"/>
                  <a:ea typeface="Roboto"/>
                  <a:cs typeface="Roboto"/>
                  <a:sym typeface="Roboto"/>
                </a:rPr>
                <a:t>Explained exam steps in plain language</a:t>
              </a:r>
            </a:p>
          </p:txBody>
        </p:sp>
      </p:grpSp>
      <p:grpSp>
        <p:nvGrpSpPr>
          <p:cNvPr id="24" name="Group 24"/>
          <p:cNvGrpSpPr/>
          <p:nvPr/>
        </p:nvGrpSpPr>
        <p:grpSpPr>
          <a:xfrm>
            <a:off x="1601696" y="5324342"/>
            <a:ext cx="7439140" cy="1819275"/>
            <a:chOff x="0" y="0"/>
            <a:chExt cx="9918853" cy="2425700"/>
          </a:xfrm>
        </p:grpSpPr>
        <p:grpSp>
          <p:nvGrpSpPr>
            <p:cNvPr id="25" name="Group 25"/>
            <p:cNvGrpSpPr/>
            <p:nvPr/>
          </p:nvGrpSpPr>
          <p:grpSpPr>
            <a:xfrm>
              <a:off x="203200" y="203200"/>
              <a:ext cx="9715653" cy="2222500"/>
              <a:chOff x="0" y="0"/>
              <a:chExt cx="1919141" cy="439012"/>
            </a:xfrm>
          </p:grpSpPr>
          <p:sp>
            <p:nvSpPr>
              <p:cNvPr id="26" name="Freeform 2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p:cNvSpPr txBox="1"/>
            <p:nvPr/>
          </p:nvSpPr>
          <p:spPr>
            <a:xfrm>
              <a:off x="1001185" y="517102"/>
              <a:ext cx="8119683"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roup 29"/>
            <p:cNvGrpSpPr/>
            <p:nvPr/>
          </p:nvGrpSpPr>
          <p:grpSpPr>
            <a:xfrm>
              <a:off x="0" y="0"/>
              <a:ext cx="9715653" cy="2222500"/>
              <a:chOff x="0" y="0"/>
              <a:chExt cx="1919141" cy="439012"/>
            </a:xfrm>
          </p:grpSpPr>
          <p:sp>
            <p:nvSpPr>
              <p:cNvPr id="30" name="Freeform 30"/>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2"/>
            <p:cNvSpPr txBox="1"/>
            <p:nvPr/>
          </p:nvSpPr>
          <p:spPr>
            <a:xfrm>
              <a:off x="797985" y="362585"/>
              <a:ext cx="8119683" cy="1385782"/>
            </a:xfrm>
            <a:prstGeom prst="rect">
              <a:avLst/>
            </a:prstGeom>
          </p:spPr>
          <p:txBody>
            <a:bodyPr lIns="0" tIns="0" rIns="0" bIns="0" rtlCol="0" anchor="t">
              <a:spAutoFit/>
            </a:bodyPr>
            <a:lstStyle/>
            <a:p>
              <a:pPr marL="0" marR="0" lvl="0" indent="0" algn="ctr" defTabSz="914400" rtl="0" eaLnBrk="1" fontAlgn="auto" latinLnBrk="0" hangingPunct="1">
                <a:lnSpc>
                  <a:spcPts val="4270"/>
                </a:lnSpc>
                <a:spcBef>
                  <a:spcPct val="0"/>
                </a:spcBef>
                <a:spcAft>
                  <a:spcPts val="0"/>
                </a:spcAft>
                <a:buClrTx/>
                <a:buSzTx/>
                <a:buFontTx/>
                <a:buNone/>
                <a:tabLst/>
                <a:defRPr/>
              </a:pPr>
              <a:r>
                <a:rPr kumimoji="0" lang="en-US" sz="3050" b="0" i="0" u="none" strike="noStrike" kern="1200" cap="none" spc="0" normalizeH="0" baseline="0" noProof="0">
                  <a:ln>
                    <a:noFill/>
                  </a:ln>
                  <a:solidFill>
                    <a:srgbClr val="010204"/>
                  </a:solidFill>
                  <a:effectLst/>
                  <a:uLnTx/>
                  <a:uFillTx/>
                  <a:latin typeface="Roboto"/>
                  <a:ea typeface="Roboto"/>
                  <a:cs typeface="Roboto"/>
                  <a:sym typeface="Roboto"/>
                </a:rPr>
                <a:t>Asked permission before doing exam</a:t>
              </a:r>
            </a:p>
          </p:txBody>
        </p:sp>
      </p:grpSp>
      <p:grpSp>
        <p:nvGrpSpPr>
          <p:cNvPr id="33" name="Group 33"/>
          <p:cNvGrpSpPr/>
          <p:nvPr/>
        </p:nvGrpSpPr>
        <p:grpSpPr>
          <a:xfrm>
            <a:off x="9247164" y="5324342"/>
            <a:ext cx="7439140" cy="1819275"/>
            <a:chOff x="0" y="0"/>
            <a:chExt cx="9918853" cy="2425700"/>
          </a:xfrm>
        </p:grpSpPr>
        <p:grpSp>
          <p:nvGrpSpPr>
            <p:cNvPr id="34" name="Group 34"/>
            <p:cNvGrpSpPr/>
            <p:nvPr/>
          </p:nvGrpSpPr>
          <p:grpSpPr>
            <a:xfrm>
              <a:off x="203200" y="203200"/>
              <a:ext cx="9715653" cy="2222500"/>
              <a:chOff x="0" y="0"/>
              <a:chExt cx="1919141" cy="439012"/>
            </a:xfrm>
          </p:grpSpPr>
          <p:sp>
            <p:nvSpPr>
              <p:cNvPr id="35" name="Freeform 35"/>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7"/>
            <p:cNvGrpSpPr/>
            <p:nvPr/>
          </p:nvGrpSpPr>
          <p:grpSpPr>
            <a:xfrm>
              <a:off x="0" y="0"/>
              <a:ext cx="9715653" cy="2222500"/>
              <a:chOff x="0" y="0"/>
              <a:chExt cx="1919141" cy="439012"/>
            </a:xfrm>
          </p:grpSpPr>
          <p:sp>
            <p:nvSpPr>
              <p:cNvPr id="38" name="Freeform 38"/>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0" name="TextBox 40"/>
            <p:cNvSpPr txBox="1"/>
            <p:nvPr/>
          </p:nvSpPr>
          <p:spPr>
            <a:xfrm>
              <a:off x="804335" y="362585"/>
              <a:ext cx="8119683" cy="1385782"/>
            </a:xfrm>
            <a:prstGeom prst="rect">
              <a:avLst/>
            </a:prstGeom>
          </p:spPr>
          <p:txBody>
            <a:bodyPr lIns="0" tIns="0" rIns="0" bIns="0" rtlCol="0" anchor="t">
              <a:spAutoFit/>
            </a:bodyPr>
            <a:lstStyle/>
            <a:p>
              <a:pPr marL="0" marR="0" lvl="0" indent="0" algn="ctr" defTabSz="914400" rtl="0" eaLnBrk="1" fontAlgn="auto" latinLnBrk="0" hangingPunct="1">
                <a:lnSpc>
                  <a:spcPts val="4270"/>
                </a:lnSpc>
                <a:spcBef>
                  <a:spcPct val="0"/>
                </a:spcBef>
                <a:spcAft>
                  <a:spcPts val="0"/>
                </a:spcAft>
                <a:buClrTx/>
                <a:buSzTx/>
                <a:buFontTx/>
                <a:buNone/>
                <a:tabLst/>
                <a:defRPr/>
              </a:pPr>
              <a:r>
                <a:rPr kumimoji="0" lang="en-US" sz="3050" b="0" i="0" u="none" strike="noStrike" kern="1200" cap="none" spc="0" normalizeH="0" baseline="0" noProof="0">
                  <a:ln>
                    <a:noFill/>
                  </a:ln>
                  <a:solidFill>
                    <a:srgbClr val="010204"/>
                  </a:solidFill>
                  <a:effectLst/>
                  <a:uLnTx/>
                  <a:uFillTx/>
                  <a:latin typeface="Roboto"/>
                  <a:ea typeface="Roboto"/>
                  <a:cs typeface="Roboto"/>
                  <a:sym typeface="Roboto"/>
                </a:rPr>
                <a:t>Checked in during exam, reassured the patient, used gentle tone</a:t>
              </a:r>
            </a:p>
          </p:txBody>
        </p:sp>
      </p:grpSp>
      <p:grpSp>
        <p:nvGrpSpPr>
          <p:cNvPr id="41" name="Group 41"/>
          <p:cNvGrpSpPr/>
          <p:nvPr/>
        </p:nvGrpSpPr>
        <p:grpSpPr>
          <a:xfrm>
            <a:off x="1601696" y="7248392"/>
            <a:ext cx="7439140" cy="1819275"/>
            <a:chOff x="0" y="0"/>
            <a:chExt cx="9918853" cy="2425700"/>
          </a:xfrm>
        </p:grpSpPr>
        <p:grpSp>
          <p:nvGrpSpPr>
            <p:cNvPr id="42" name="Group 42"/>
            <p:cNvGrpSpPr/>
            <p:nvPr/>
          </p:nvGrpSpPr>
          <p:grpSpPr>
            <a:xfrm>
              <a:off x="203200" y="203200"/>
              <a:ext cx="9715653" cy="2222500"/>
              <a:chOff x="0" y="0"/>
              <a:chExt cx="1919141" cy="439012"/>
            </a:xfrm>
          </p:grpSpPr>
          <p:sp>
            <p:nvSpPr>
              <p:cNvPr id="43" name="Freeform 43"/>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TextBox 44"/>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extBox 45"/>
            <p:cNvSpPr txBox="1"/>
            <p:nvPr/>
          </p:nvSpPr>
          <p:spPr>
            <a:xfrm>
              <a:off x="1001185" y="622935"/>
              <a:ext cx="8119683" cy="643255"/>
            </a:xfrm>
            <a:prstGeom prst="rect">
              <a:avLst/>
            </a:prstGeom>
          </p:spPr>
          <p:txBody>
            <a:bodyPr lIns="0" tIns="0" rIns="0" bIns="0" rtlCol="0" anchor="t">
              <a:spAutoFit/>
            </a:bodyPr>
            <a:lstStyle/>
            <a:p>
              <a:pPr marL="0" marR="0" lvl="0" indent="0" algn="ctr" defTabSz="914400" rtl="0" eaLnBrk="1" fontAlgn="auto" latinLnBrk="0" hangingPunct="1">
                <a:lnSpc>
                  <a:spcPts val="39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6" name="Group 46"/>
            <p:cNvGrpSpPr/>
            <p:nvPr/>
          </p:nvGrpSpPr>
          <p:grpSpPr>
            <a:xfrm>
              <a:off x="0" y="0"/>
              <a:ext cx="9715653" cy="2222500"/>
              <a:chOff x="0" y="0"/>
              <a:chExt cx="1919141" cy="439012"/>
            </a:xfrm>
          </p:grpSpPr>
          <p:sp>
            <p:nvSpPr>
              <p:cNvPr id="47" name="Freeform 47"/>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TextBox 48"/>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TextBox 49"/>
            <p:cNvSpPr txBox="1"/>
            <p:nvPr/>
          </p:nvSpPr>
          <p:spPr>
            <a:xfrm>
              <a:off x="797985" y="313902"/>
              <a:ext cx="8119683" cy="1385781"/>
            </a:xfrm>
            <a:prstGeom prst="rect">
              <a:avLst/>
            </a:prstGeom>
          </p:spPr>
          <p:txBody>
            <a:bodyPr lIns="0" tIns="0" rIns="0" bIns="0" rtlCol="0" anchor="t">
              <a:spAutoFit/>
            </a:bodyPr>
            <a:lstStyle/>
            <a:p>
              <a:pPr marL="0" marR="0" lvl="0" indent="0" algn="ctr" defTabSz="914400" rtl="0" eaLnBrk="1" fontAlgn="auto" latinLnBrk="0" hangingPunct="1">
                <a:lnSpc>
                  <a:spcPts val="4270"/>
                </a:lnSpc>
                <a:spcBef>
                  <a:spcPct val="0"/>
                </a:spcBef>
                <a:spcAft>
                  <a:spcPts val="0"/>
                </a:spcAft>
                <a:buClrTx/>
                <a:buSzTx/>
                <a:buFontTx/>
                <a:buNone/>
                <a:tabLst/>
                <a:defRPr/>
              </a:pPr>
              <a:r>
                <a:rPr kumimoji="0" lang="en-US" sz="3050" b="0" i="0" u="none" strike="noStrike" kern="1200" cap="none" spc="0" normalizeH="0" baseline="0" noProof="0">
                  <a:ln>
                    <a:noFill/>
                  </a:ln>
                  <a:solidFill>
                    <a:srgbClr val="010204"/>
                  </a:solidFill>
                  <a:effectLst/>
                  <a:uLnTx/>
                  <a:uFillTx/>
                  <a:latin typeface="Roboto"/>
                  <a:ea typeface="Roboto"/>
                  <a:cs typeface="Roboto"/>
                  <a:sym typeface="Roboto"/>
                </a:rPr>
                <a:t>Communicated results of the exam and offered time for questions</a:t>
              </a:r>
            </a:p>
          </p:txBody>
        </p:sp>
      </p:grpSp>
      <p:grpSp>
        <p:nvGrpSpPr>
          <p:cNvPr id="50" name="Group 50"/>
          <p:cNvGrpSpPr/>
          <p:nvPr/>
        </p:nvGrpSpPr>
        <p:grpSpPr>
          <a:xfrm>
            <a:off x="9247164" y="7067565"/>
            <a:ext cx="7439140" cy="2000102"/>
            <a:chOff x="0" y="-241102"/>
            <a:chExt cx="9918853" cy="2666802"/>
          </a:xfrm>
        </p:grpSpPr>
        <p:grpSp>
          <p:nvGrpSpPr>
            <p:cNvPr id="51" name="Group 51"/>
            <p:cNvGrpSpPr/>
            <p:nvPr/>
          </p:nvGrpSpPr>
          <p:grpSpPr>
            <a:xfrm>
              <a:off x="203200" y="203200"/>
              <a:ext cx="9715653" cy="2222500"/>
              <a:chOff x="0" y="0"/>
              <a:chExt cx="1919141" cy="439012"/>
            </a:xfrm>
          </p:grpSpPr>
          <p:sp>
            <p:nvSpPr>
              <p:cNvPr id="52" name="Freeform 52"/>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5E6472">
                  <a:alpha val="84706"/>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TextBox 53"/>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TextBox 54"/>
            <p:cNvSpPr txBox="1"/>
            <p:nvPr/>
          </p:nvSpPr>
          <p:spPr>
            <a:xfrm>
              <a:off x="1007535" y="517102"/>
              <a:ext cx="8119683" cy="740622"/>
            </a:xfrm>
            <a:prstGeom prst="rect">
              <a:avLst/>
            </a:prstGeom>
          </p:spPr>
          <p:txBody>
            <a:bodyPr lIns="0" tIns="0" rIns="0" bIns="0" rtlCol="0" anchor="t">
              <a:spAutoFit/>
            </a:bodyPr>
            <a:lstStyle/>
            <a:p>
              <a:pPr marL="0" marR="0" lvl="0" indent="0" algn="ctr" defTabSz="914400" rtl="0" eaLnBrk="1" fontAlgn="auto" latinLnBrk="0" hangingPunct="1">
                <a:lnSpc>
                  <a:spcPts val="469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5" name="Group 55"/>
            <p:cNvGrpSpPr/>
            <p:nvPr/>
          </p:nvGrpSpPr>
          <p:grpSpPr>
            <a:xfrm>
              <a:off x="0" y="-241102"/>
              <a:ext cx="9715653" cy="2463602"/>
              <a:chOff x="0" y="-47625"/>
              <a:chExt cx="1919141" cy="486637"/>
            </a:xfrm>
          </p:grpSpPr>
          <p:sp>
            <p:nvSpPr>
              <p:cNvPr id="56" name="Freeform 56"/>
              <p:cNvSpPr/>
              <p:nvPr/>
            </p:nvSpPr>
            <p:spPr>
              <a:xfrm>
                <a:off x="0" y="0"/>
                <a:ext cx="1919141" cy="439012"/>
              </a:xfrm>
              <a:custGeom>
                <a:avLst/>
                <a:gdLst/>
                <a:ahLst/>
                <a:cxnLst/>
                <a:rect l="l" t="t" r="r" b="b"/>
                <a:pathLst>
                  <a:path w="1919141" h="439012">
                    <a:moveTo>
                      <a:pt x="66935" y="0"/>
                    </a:moveTo>
                    <a:lnTo>
                      <a:pt x="1852206" y="0"/>
                    </a:lnTo>
                    <a:cubicBezTo>
                      <a:pt x="1869958" y="0"/>
                      <a:pt x="1886984" y="7052"/>
                      <a:pt x="1899536" y="19605"/>
                    </a:cubicBezTo>
                    <a:cubicBezTo>
                      <a:pt x="1912089" y="32158"/>
                      <a:pt x="1919141" y="49183"/>
                      <a:pt x="1919141" y="66935"/>
                    </a:cubicBezTo>
                    <a:lnTo>
                      <a:pt x="1919141" y="372077"/>
                    </a:lnTo>
                    <a:cubicBezTo>
                      <a:pt x="1919141" y="389829"/>
                      <a:pt x="1912089" y="406855"/>
                      <a:pt x="1899536" y="419407"/>
                    </a:cubicBezTo>
                    <a:cubicBezTo>
                      <a:pt x="1886984" y="431960"/>
                      <a:pt x="1869958" y="439012"/>
                      <a:pt x="1852206" y="439012"/>
                    </a:cubicBezTo>
                    <a:lnTo>
                      <a:pt x="66935" y="439012"/>
                    </a:lnTo>
                    <a:cubicBezTo>
                      <a:pt x="49183" y="439012"/>
                      <a:pt x="32158" y="431960"/>
                      <a:pt x="19605" y="419407"/>
                    </a:cubicBezTo>
                    <a:cubicBezTo>
                      <a:pt x="7052" y="406855"/>
                      <a:pt x="0" y="389829"/>
                      <a:pt x="0" y="372077"/>
                    </a:cubicBezTo>
                    <a:lnTo>
                      <a:pt x="0" y="66935"/>
                    </a:lnTo>
                    <a:cubicBezTo>
                      <a:pt x="0" y="49183"/>
                      <a:pt x="7052" y="32158"/>
                      <a:pt x="19605" y="19605"/>
                    </a:cubicBezTo>
                    <a:cubicBezTo>
                      <a:pt x="32158" y="7052"/>
                      <a:pt x="49183" y="0"/>
                      <a:pt x="66935" y="0"/>
                    </a:cubicBezTo>
                    <a:close/>
                  </a:path>
                </a:pathLst>
              </a:custGeom>
              <a:solidFill>
                <a:srgbClr val="F8A69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TextBox 57"/>
              <p:cNvSpPr txBox="1"/>
              <p:nvPr/>
            </p:nvSpPr>
            <p:spPr>
              <a:xfrm>
                <a:off x="0" y="-47625"/>
                <a:ext cx="1919141" cy="486637"/>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8" name="TextBox 58"/>
            <p:cNvSpPr txBox="1"/>
            <p:nvPr/>
          </p:nvSpPr>
          <p:spPr>
            <a:xfrm>
              <a:off x="893607" y="639867"/>
              <a:ext cx="8119682" cy="674582"/>
            </a:xfrm>
            <a:prstGeom prst="rect">
              <a:avLst/>
            </a:prstGeom>
          </p:spPr>
          <p:txBody>
            <a:bodyPr lIns="0" tIns="0" rIns="0" bIns="0" rtlCol="0" anchor="t">
              <a:spAutoFit/>
            </a:bodyPr>
            <a:lstStyle/>
            <a:p>
              <a:pPr marL="0" marR="0" lvl="0" indent="0" algn="ctr" defTabSz="914400" rtl="0" eaLnBrk="1" fontAlgn="auto" latinLnBrk="0" hangingPunct="1">
                <a:lnSpc>
                  <a:spcPts val="4270"/>
                </a:lnSpc>
                <a:spcBef>
                  <a:spcPct val="0"/>
                </a:spcBef>
                <a:spcAft>
                  <a:spcPts val="0"/>
                </a:spcAft>
                <a:buClrTx/>
                <a:buSzTx/>
                <a:buFontTx/>
                <a:buNone/>
                <a:tabLst/>
                <a:defRPr/>
              </a:pPr>
              <a:r>
                <a:rPr kumimoji="0" lang="en-US" sz="3050" b="0" i="0" u="none" strike="noStrike" kern="1200" cap="none" spc="0" normalizeH="0" baseline="0" noProof="0">
                  <a:ln>
                    <a:noFill/>
                  </a:ln>
                  <a:solidFill>
                    <a:srgbClr val="010204"/>
                  </a:solidFill>
                  <a:effectLst/>
                  <a:uLnTx/>
                  <a:uFillTx/>
                  <a:latin typeface="Roboto"/>
                  <a:ea typeface="Roboto"/>
                  <a:cs typeface="Roboto"/>
                  <a:sym typeface="Roboto"/>
                </a:rPr>
                <a:t>Addressed emotional worries</a:t>
              </a:r>
            </a:p>
          </p:txBody>
        </p:sp>
      </p:grpSp>
      <p:sp>
        <p:nvSpPr>
          <p:cNvPr id="59" name="TextBox 59"/>
          <p:cNvSpPr txBox="1"/>
          <p:nvPr/>
        </p:nvSpPr>
        <p:spPr>
          <a:xfrm>
            <a:off x="1028700" y="1147763"/>
            <a:ext cx="14058900" cy="847725"/>
          </a:xfrm>
          <a:prstGeom prst="rect">
            <a:avLst/>
          </a:prstGeom>
        </p:spPr>
        <p:txBody>
          <a:bodyPr wrap="square" lIns="0" tIns="0" rIns="0" bIns="0" rtlCol="0" anchor="t">
            <a:spAutoFit/>
          </a:bodyPr>
          <a:lstStyle/>
          <a:p>
            <a:pPr marL="0" marR="0" lvl="0" indent="0" algn="l" defTabSz="914400" rtl="0" eaLnBrk="1" fontAlgn="auto" latinLnBrk="0" hangingPunct="1">
              <a:lnSpc>
                <a:spcPts val="6600"/>
              </a:lnSpc>
              <a:spcBef>
                <a:spcPts val="0"/>
              </a:spcBef>
              <a:spcAft>
                <a:spcPts val="0"/>
              </a:spcAft>
              <a:buClrTx/>
              <a:buSzTx/>
              <a:buFontTx/>
              <a:buNone/>
              <a:tabLst/>
              <a:defRPr/>
            </a:pPr>
            <a:r>
              <a:rPr kumimoji="0" lang="en-US" sz="5500" b="1" i="0" u="none" strike="noStrike" kern="1200" cap="none" spc="0" normalizeH="0" baseline="0" noProof="0">
                <a:ln>
                  <a:noFill/>
                </a:ln>
                <a:solidFill>
                  <a:srgbClr val="010204"/>
                </a:solidFill>
                <a:effectLst/>
                <a:uLnTx/>
                <a:uFillTx/>
                <a:latin typeface="Roboto Slab Bold"/>
                <a:ea typeface="Roboto Slab Bold"/>
                <a:cs typeface="Roboto Slab Bold"/>
                <a:sym typeface="Roboto Slab Bold"/>
              </a:rPr>
              <a:t>RESPECTFUL PRACTICES HIGHLIGHTED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481013"/>
            <a:ext cx="12088043" cy="2190750"/>
          </a:xfrm>
          <a:prstGeom prst="rect">
            <a:avLst/>
          </a:prstGeom>
        </p:spPr>
        <p:txBody>
          <a:bodyPr lIns="0" tIns="0" rIns="0" bIns="0" rtlCol="0" anchor="t">
            <a:spAutoFit/>
          </a:bodyPr>
          <a:lstStyle/>
          <a:p>
            <a:pPr marL="0" marR="0" lvl="0" indent="0" algn="l" defTabSz="914400" rtl="0" eaLnBrk="1" fontAlgn="auto" latinLnBrk="0" hangingPunct="1">
              <a:lnSpc>
                <a:spcPts val="8640"/>
              </a:lnSpc>
              <a:spcBef>
                <a:spcPts val="0"/>
              </a:spcBef>
              <a:spcAft>
                <a:spcPts val="0"/>
              </a:spcAft>
              <a:buClrTx/>
              <a:buSzTx/>
              <a:buFontTx/>
              <a:buNone/>
              <a:tabLst/>
              <a:defRPr/>
            </a:pPr>
            <a:r>
              <a:rPr kumimoji="0" lang="en-US" sz="7200" b="1" i="0" u="none" strike="noStrike" kern="1200" cap="none" spc="0" normalizeH="0" baseline="0" noProof="0">
                <a:ln>
                  <a:noFill/>
                </a:ln>
                <a:solidFill>
                  <a:srgbClr val="010204"/>
                </a:solidFill>
                <a:effectLst/>
                <a:uLnTx/>
                <a:uFillTx/>
                <a:latin typeface="Roboto Slab Bold"/>
                <a:ea typeface="Roboto Slab Bold"/>
                <a:cs typeface="Roboto Slab Bold"/>
                <a:sym typeface="Roboto Slab Bold"/>
              </a:rPr>
              <a:t>FURTHER REFLECTION AND DISCUSSION</a:t>
            </a:r>
          </a:p>
        </p:txBody>
      </p:sp>
      <p:grpSp>
        <p:nvGrpSpPr>
          <p:cNvPr id="3" name="Group 3"/>
          <p:cNvGrpSpPr/>
          <p:nvPr/>
        </p:nvGrpSpPr>
        <p:grpSpPr>
          <a:xfrm rot="-5400000">
            <a:off x="13276092" y="491405"/>
            <a:ext cx="5503313" cy="4520504"/>
            <a:chOff x="0" y="0"/>
            <a:chExt cx="2800015" cy="2299974"/>
          </a:xfrm>
        </p:grpSpPr>
        <p:sp>
          <p:nvSpPr>
            <p:cNvPr id="4" name="Freeform 4"/>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AED9E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800015" cy="23475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2886324" y="2388007"/>
            <a:ext cx="7789683" cy="3013669"/>
            <a:chOff x="0" y="0"/>
            <a:chExt cx="3963291" cy="1533316"/>
          </a:xfrm>
        </p:grpSpPr>
        <p:sp>
          <p:nvSpPr>
            <p:cNvPr id="7" name="Freeform 7"/>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47625"/>
              <a:ext cx="3963291" cy="158094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2391083" y="4390083"/>
            <a:ext cx="10287000" cy="1506835"/>
            <a:chOff x="0" y="0"/>
            <a:chExt cx="5233894" cy="766658"/>
          </a:xfrm>
        </p:grpSpPr>
        <p:sp>
          <p:nvSpPr>
            <p:cNvPr id="10" name="Freeform 10"/>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5233894" cy="8142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1028700" y="2925149"/>
            <a:ext cx="12738796" cy="6169914"/>
          </a:xfrm>
          <a:prstGeom prst="rect">
            <a:avLst/>
          </a:prstGeom>
        </p:spPr>
        <p:txBody>
          <a:bodyPr lIns="0" tIns="0" rIns="0" bIns="0" rtlCol="0" anchor="t">
            <a:spAutoFit/>
          </a:bodyPr>
          <a:lstStyle/>
          <a:p>
            <a:pPr marL="680087" marR="0" lvl="1" indent="-340043" algn="l" defTabSz="914400" rtl="0" eaLnBrk="1" fontAlgn="auto" latinLnBrk="0" hangingPunct="1">
              <a:lnSpc>
                <a:spcPts val="4473"/>
              </a:lnSpc>
              <a:spcBef>
                <a:spcPts val="0"/>
              </a:spcBef>
              <a:spcAft>
                <a:spcPts val="0"/>
              </a:spcAft>
              <a:buClrTx/>
              <a:buSzTx/>
              <a:buFont typeface="Arial"/>
              <a:buChar char="•"/>
              <a:tabLst/>
              <a:defRPr/>
            </a:pPr>
            <a:r>
              <a:rPr kumimoji="0" lang="en-US" sz="3150" b="0" i="0" u="none" strike="noStrike" kern="1200" cap="none" spc="0" normalizeH="0" baseline="0" noProof="0">
                <a:ln>
                  <a:noFill/>
                </a:ln>
                <a:solidFill>
                  <a:srgbClr val="010204"/>
                </a:solidFill>
                <a:effectLst/>
                <a:uLnTx/>
                <a:uFillTx/>
                <a:latin typeface="Roboto"/>
                <a:ea typeface="Roboto"/>
                <a:cs typeface="Roboto"/>
                <a:sym typeface="Roboto"/>
              </a:rPr>
              <a:t>Can you recall a time when you or your team preserved a patient's dignity in a high-stress situation? What did that look like? </a:t>
            </a:r>
          </a:p>
          <a:p>
            <a:pPr marL="680087" marR="0" lvl="1" indent="-340043" algn="l" defTabSz="914400" rtl="0" eaLnBrk="1" fontAlgn="auto" latinLnBrk="0" hangingPunct="1">
              <a:lnSpc>
                <a:spcPts val="4473"/>
              </a:lnSpc>
              <a:spcBef>
                <a:spcPts val="0"/>
              </a:spcBef>
              <a:spcAft>
                <a:spcPts val="0"/>
              </a:spcAft>
              <a:buClrTx/>
              <a:buSzTx/>
              <a:buFont typeface="Arial"/>
              <a:buChar char="•"/>
              <a:tabLst/>
              <a:defRPr/>
            </a:pPr>
            <a:r>
              <a:rPr kumimoji="0" lang="en-US" sz="3150" b="0" i="0" u="none" strike="noStrike" kern="1200" cap="none" spc="0" normalizeH="0" baseline="0" noProof="0">
                <a:ln>
                  <a:noFill/>
                </a:ln>
                <a:solidFill>
                  <a:srgbClr val="010204"/>
                </a:solidFill>
                <a:effectLst/>
                <a:uLnTx/>
                <a:uFillTx/>
                <a:latin typeface="Roboto"/>
                <a:ea typeface="Roboto"/>
                <a:cs typeface="Roboto"/>
                <a:sym typeface="Roboto"/>
              </a:rPr>
              <a:t>What types of language, tone or body language might unintentionally strip a patient of dignity during labor or birth? </a:t>
            </a:r>
          </a:p>
          <a:p>
            <a:pPr marL="680087" marR="0" lvl="1" indent="-340043" algn="l" defTabSz="914400" rtl="0" eaLnBrk="1" fontAlgn="auto" latinLnBrk="0" hangingPunct="1">
              <a:lnSpc>
                <a:spcPts val="4473"/>
              </a:lnSpc>
              <a:spcBef>
                <a:spcPts val="0"/>
              </a:spcBef>
              <a:spcAft>
                <a:spcPts val="0"/>
              </a:spcAft>
              <a:buClrTx/>
              <a:buSzTx/>
              <a:buFont typeface="Arial"/>
              <a:buChar char="•"/>
              <a:tabLst/>
              <a:defRPr/>
            </a:pPr>
            <a:r>
              <a:rPr kumimoji="0" lang="en-US" sz="3150" b="0" i="0" u="none" strike="noStrike" kern="1200" cap="none" spc="0" normalizeH="0" baseline="0" noProof="0">
                <a:ln>
                  <a:noFill/>
                </a:ln>
                <a:solidFill>
                  <a:srgbClr val="010204"/>
                </a:solidFill>
                <a:effectLst/>
                <a:uLnTx/>
                <a:uFillTx/>
                <a:latin typeface="Roboto"/>
                <a:ea typeface="Roboto"/>
                <a:cs typeface="Roboto"/>
                <a:sym typeface="Roboto"/>
              </a:rPr>
              <a:t>How do institutional policies or environments (e.g., overcrowding, time constraints, lack of privacy) make it harder to uphold dignity—and how can we navigate those constraints? </a:t>
            </a:r>
          </a:p>
          <a:p>
            <a:pPr marL="680087" marR="0" lvl="1" indent="-340043" algn="l" defTabSz="914400" rtl="0" eaLnBrk="1" fontAlgn="auto" latinLnBrk="0" hangingPunct="1">
              <a:lnSpc>
                <a:spcPts val="4473"/>
              </a:lnSpc>
              <a:spcBef>
                <a:spcPts val="0"/>
              </a:spcBef>
              <a:spcAft>
                <a:spcPts val="0"/>
              </a:spcAft>
              <a:buClrTx/>
              <a:buSzTx/>
              <a:buFont typeface="Arial"/>
              <a:buChar char="•"/>
              <a:tabLst/>
              <a:defRPr/>
            </a:pPr>
            <a:r>
              <a:rPr kumimoji="0" lang="en-US" sz="3150" b="0" i="0" u="none" strike="noStrike" kern="1200" cap="none" spc="0" normalizeH="0" baseline="0" noProof="0">
                <a:ln>
                  <a:noFill/>
                </a:ln>
                <a:solidFill>
                  <a:srgbClr val="010204"/>
                </a:solidFill>
                <a:effectLst/>
                <a:uLnTx/>
                <a:uFillTx/>
                <a:latin typeface="Roboto"/>
                <a:ea typeface="Roboto"/>
                <a:cs typeface="Roboto"/>
                <a:sym typeface="Roboto"/>
              </a:rPr>
              <a:t>How do race, language, religion, socioeconomic status or prior trauma influence a person’s perception of dignity in health care? (e.g., what feels dignified can vary based on cultural and personal values.)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C2107A12-0B13-4527-FDB9-34252259A93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5C8168D-F4CB-97EC-B7C8-834EE7713D5E}"/>
              </a:ext>
            </a:extLst>
          </p:cNvPr>
          <p:cNvSpPr/>
          <p:nvPr/>
        </p:nvSpPr>
        <p:spPr>
          <a:xfrm rot="5400000">
            <a:off x="-1928939" y="4752804"/>
            <a:ext cx="16230600" cy="466630"/>
          </a:xfrm>
          <a:custGeom>
            <a:avLst/>
            <a:gdLst/>
            <a:ahLst/>
            <a:cxnLst/>
            <a:rect l="l" t="t" r="r" b="b"/>
            <a:pathLst>
              <a:path w="16230600" h="466630">
                <a:moveTo>
                  <a:pt x="0" y="0"/>
                </a:moveTo>
                <a:lnTo>
                  <a:pt x="16230600" y="0"/>
                </a:lnTo>
                <a:lnTo>
                  <a:pt x="16230600" y="466629"/>
                </a:lnTo>
                <a:lnTo>
                  <a:pt x="0" y="466629"/>
                </a:lnTo>
                <a:lnTo>
                  <a:pt x="0" y="0"/>
                </a:lnTo>
                <a:close/>
              </a:path>
            </a:pathLst>
          </a:custGeom>
          <a:blipFill>
            <a:blip r:embed="rId3">
              <a:alphaModFix amt="70000"/>
            </a:blip>
            <a:stretch>
              <a:fillRect/>
            </a:stretch>
          </a:blipFill>
        </p:spPr>
        <p:txBody>
          <a:bodyPr/>
          <a:lstStyle/>
          <a:p>
            <a:endParaRPr lang="en-US"/>
          </a:p>
        </p:txBody>
      </p:sp>
      <p:grpSp>
        <p:nvGrpSpPr>
          <p:cNvPr id="3" name="Group 3">
            <a:extLst>
              <a:ext uri="{FF2B5EF4-FFF2-40B4-BE49-F238E27FC236}">
                <a16:creationId xmlns:a16="http://schemas.microsoft.com/office/drawing/2014/main" id="{E8D0B6D3-AB30-3D9C-B82C-5C0992DEA40C}"/>
              </a:ext>
            </a:extLst>
          </p:cNvPr>
          <p:cNvGrpSpPr/>
          <p:nvPr/>
        </p:nvGrpSpPr>
        <p:grpSpPr>
          <a:xfrm>
            <a:off x="0" y="-144661"/>
            <a:ext cx="6186361" cy="10431661"/>
            <a:chOff x="0" y="-38100"/>
            <a:chExt cx="1629330" cy="2747433"/>
          </a:xfrm>
          <a:solidFill>
            <a:srgbClr val="AED9E0"/>
          </a:solidFill>
        </p:grpSpPr>
        <p:sp>
          <p:nvSpPr>
            <p:cNvPr id="4" name="Freeform 4">
              <a:extLst>
                <a:ext uri="{FF2B5EF4-FFF2-40B4-BE49-F238E27FC236}">
                  <a16:creationId xmlns:a16="http://schemas.microsoft.com/office/drawing/2014/main" id="{DF65A814-B6A7-1780-1766-C9675B89929C}"/>
                </a:ext>
              </a:extLst>
            </p:cNvPr>
            <p:cNvSpPr/>
            <p:nvPr/>
          </p:nvSpPr>
          <p:spPr>
            <a:xfrm>
              <a:off x="0" y="0"/>
              <a:ext cx="1629330" cy="2709333"/>
            </a:xfrm>
            <a:custGeom>
              <a:avLst/>
              <a:gdLst/>
              <a:ahLst/>
              <a:cxnLst/>
              <a:rect l="l" t="t" r="r" b="b"/>
              <a:pathLst>
                <a:path w="1629330" h="2709333">
                  <a:moveTo>
                    <a:pt x="0" y="0"/>
                  </a:moveTo>
                  <a:lnTo>
                    <a:pt x="1629330" y="0"/>
                  </a:lnTo>
                  <a:lnTo>
                    <a:pt x="1629330" y="2709333"/>
                  </a:lnTo>
                  <a:lnTo>
                    <a:pt x="0" y="2709333"/>
                  </a:lnTo>
                  <a:close/>
                </a:path>
              </a:pathLst>
            </a:custGeom>
            <a:grpFill/>
          </p:spPr>
          <p:txBody>
            <a:bodyPr/>
            <a:lstStyle/>
            <a:p>
              <a:endParaRPr lang="en-US"/>
            </a:p>
          </p:txBody>
        </p:sp>
        <p:sp>
          <p:nvSpPr>
            <p:cNvPr id="5" name="TextBox 5">
              <a:extLst>
                <a:ext uri="{FF2B5EF4-FFF2-40B4-BE49-F238E27FC236}">
                  <a16:creationId xmlns:a16="http://schemas.microsoft.com/office/drawing/2014/main" id="{E2ED159D-14CA-9CF6-08D5-8639F5B9283A}"/>
                </a:ext>
              </a:extLst>
            </p:cNvPr>
            <p:cNvSpPr txBox="1"/>
            <p:nvPr/>
          </p:nvSpPr>
          <p:spPr>
            <a:xfrm>
              <a:off x="0" y="-38100"/>
              <a:ext cx="1629330" cy="2747433"/>
            </a:xfrm>
            <a:prstGeom prst="rect">
              <a:avLst/>
            </a:prstGeom>
            <a:grpFill/>
          </p:spPr>
          <p:txBody>
            <a:bodyPr lIns="50800" tIns="50800" rIns="50800" bIns="50800" rtlCol="0" anchor="ctr"/>
            <a:lstStyle/>
            <a:p>
              <a:pPr algn="ctr">
                <a:lnSpc>
                  <a:spcPts val="3405"/>
                </a:lnSpc>
              </a:pPr>
              <a:endParaRPr/>
            </a:p>
          </p:txBody>
        </p:sp>
      </p:grpSp>
      <p:sp>
        <p:nvSpPr>
          <p:cNvPr id="6" name="Freeform 6">
            <a:extLst>
              <a:ext uri="{FF2B5EF4-FFF2-40B4-BE49-F238E27FC236}">
                <a16:creationId xmlns:a16="http://schemas.microsoft.com/office/drawing/2014/main" id="{EDE6C6E5-01BF-C484-D87E-07BBB68AC368}"/>
              </a:ext>
            </a:extLst>
          </p:cNvPr>
          <p:cNvSpPr/>
          <p:nvPr/>
        </p:nvSpPr>
        <p:spPr>
          <a:xfrm rot="-521369">
            <a:off x="-447805" y="6565876"/>
            <a:ext cx="3569273" cy="3328636"/>
          </a:xfrm>
          <a:custGeom>
            <a:avLst/>
            <a:gdLst/>
            <a:ahLst/>
            <a:cxnLst/>
            <a:rect l="l" t="t" r="r" b="b"/>
            <a:pathLst>
              <a:path w="3569273" h="3328636">
                <a:moveTo>
                  <a:pt x="0" y="0"/>
                </a:moveTo>
                <a:lnTo>
                  <a:pt x="3569274" y="0"/>
                </a:lnTo>
                <a:lnTo>
                  <a:pt x="3569274" y="3328637"/>
                </a:lnTo>
                <a:lnTo>
                  <a:pt x="0" y="3328637"/>
                </a:lnTo>
                <a:lnTo>
                  <a:pt x="0" y="0"/>
                </a:lnTo>
                <a:close/>
              </a:path>
            </a:pathLst>
          </a:custGeom>
          <a:blipFill>
            <a:blip r:embed="rId4"/>
            <a:stretch>
              <a:fillRect l="-131393" t="-492772" r="-354061" b="-35006"/>
            </a:stretch>
          </a:blipFill>
        </p:spPr>
        <p:txBody>
          <a:bodyPr/>
          <a:lstStyle/>
          <a:p>
            <a:endParaRPr lang="en-US"/>
          </a:p>
        </p:txBody>
      </p:sp>
      <p:sp>
        <p:nvSpPr>
          <p:cNvPr id="7" name="Freeform 7">
            <a:extLst>
              <a:ext uri="{FF2B5EF4-FFF2-40B4-BE49-F238E27FC236}">
                <a16:creationId xmlns:a16="http://schemas.microsoft.com/office/drawing/2014/main" id="{7B2DE13F-7288-2012-9258-129AD1F23B98}"/>
              </a:ext>
            </a:extLst>
          </p:cNvPr>
          <p:cNvSpPr/>
          <p:nvPr/>
        </p:nvSpPr>
        <p:spPr>
          <a:xfrm rot="743827">
            <a:off x="2635069" y="7410505"/>
            <a:ext cx="3602821" cy="3087742"/>
          </a:xfrm>
          <a:custGeom>
            <a:avLst/>
            <a:gdLst/>
            <a:ahLst/>
            <a:cxnLst/>
            <a:rect l="l" t="t" r="r" b="b"/>
            <a:pathLst>
              <a:path w="3602821" h="3087742">
                <a:moveTo>
                  <a:pt x="0" y="0"/>
                </a:moveTo>
                <a:lnTo>
                  <a:pt x="3602821" y="0"/>
                </a:lnTo>
                <a:lnTo>
                  <a:pt x="3602821" y="3087742"/>
                </a:lnTo>
                <a:lnTo>
                  <a:pt x="0" y="3087742"/>
                </a:lnTo>
                <a:lnTo>
                  <a:pt x="0" y="0"/>
                </a:lnTo>
                <a:close/>
              </a:path>
            </a:pathLst>
          </a:custGeom>
          <a:blipFill>
            <a:blip r:embed="rId4"/>
            <a:stretch>
              <a:fillRect l="-265917" t="-31387" r="-265642" b="-605524"/>
            </a:stretch>
          </a:blipFill>
        </p:spPr>
        <p:txBody>
          <a:bodyPr/>
          <a:lstStyle/>
          <a:p>
            <a:endParaRPr lang="en-US"/>
          </a:p>
        </p:txBody>
      </p:sp>
      <p:sp>
        <p:nvSpPr>
          <p:cNvPr id="8" name="Freeform 8">
            <a:extLst>
              <a:ext uri="{FF2B5EF4-FFF2-40B4-BE49-F238E27FC236}">
                <a16:creationId xmlns:a16="http://schemas.microsoft.com/office/drawing/2014/main" id="{582D9AE1-50ED-1393-9E77-96460158FF91}"/>
              </a:ext>
            </a:extLst>
          </p:cNvPr>
          <p:cNvSpPr/>
          <p:nvPr/>
        </p:nvSpPr>
        <p:spPr>
          <a:xfrm rot="-5400000">
            <a:off x="-236294" y="-603731"/>
            <a:ext cx="3456074" cy="3202874"/>
          </a:xfrm>
          <a:custGeom>
            <a:avLst/>
            <a:gdLst/>
            <a:ahLst/>
            <a:cxnLst/>
            <a:rect l="l" t="t" r="r" b="b"/>
            <a:pathLst>
              <a:path w="3456074" h="3202874">
                <a:moveTo>
                  <a:pt x="0" y="0"/>
                </a:moveTo>
                <a:lnTo>
                  <a:pt x="3456074" y="0"/>
                </a:lnTo>
                <a:lnTo>
                  <a:pt x="3456074" y="3202875"/>
                </a:lnTo>
                <a:lnTo>
                  <a:pt x="0" y="3202875"/>
                </a:lnTo>
                <a:lnTo>
                  <a:pt x="0" y="0"/>
                </a:lnTo>
                <a:close/>
              </a:path>
            </a:pathLst>
          </a:custGeom>
          <a:blipFill>
            <a:blip r:embed="rId4"/>
            <a:stretch>
              <a:fillRect l="-332592" t="-237589" r="-114726" b="-252997"/>
            </a:stretch>
          </a:blipFill>
        </p:spPr>
        <p:txBody>
          <a:bodyPr/>
          <a:lstStyle/>
          <a:p>
            <a:endParaRPr lang="en-US"/>
          </a:p>
        </p:txBody>
      </p:sp>
      <p:sp>
        <p:nvSpPr>
          <p:cNvPr id="9" name="Freeform 9">
            <a:extLst>
              <a:ext uri="{FF2B5EF4-FFF2-40B4-BE49-F238E27FC236}">
                <a16:creationId xmlns:a16="http://schemas.microsoft.com/office/drawing/2014/main" id="{672E30B3-D9BB-F2E4-6739-52D316FA5095}"/>
              </a:ext>
            </a:extLst>
          </p:cNvPr>
          <p:cNvSpPr/>
          <p:nvPr/>
        </p:nvSpPr>
        <p:spPr>
          <a:xfrm>
            <a:off x="3039164" y="2504952"/>
            <a:ext cx="3803206" cy="4296362"/>
          </a:xfrm>
          <a:custGeom>
            <a:avLst/>
            <a:gdLst/>
            <a:ahLst/>
            <a:cxnLst/>
            <a:rect l="l" t="t" r="r" b="b"/>
            <a:pathLst>
              <a:path w="3803206" h="4296362">
                <a:moveTo>
                  <a:pt x="0" y="0"/>
                </a:moveTo>
                <a:lnTo>
                  <a:pt x="3803206" y="0"/>
                </a:lnTo>
                <a:lnTo>
                  <a:pt x="3803206" y="4296362"/>
                </a:lnTo>
                <a:lnTo>
                  <a:pt x="0" y="4296362"/>
                </a:lnTo>
                <a:lnTo>
                  <a:pt x="0" y="0"/>
                </a:lnTo>
                <a:close/>
              </a:path>
            </a:pathLst>
          </a:custGeom>
          <a:blipFill>
            <a:blip r:embed="rId4"/>
            <a:stretch>
              <a:fillRect l="-38467" t="-511990" r="-594597" b="-36929"/>
            </a:stretch>
          </a:blipFill>
        </p:spPr>
        <p:txBody>
          <a:bodyPr/>
          <a:lstStyle/>
          <a:p>
            <a:endParaRPr lang="en-US"/>
          </a:p>
        </p:txBody>
      </p:sp>
      <p:sp>
        <p:nvSpPr>
          <p:cNvPr id="10" name="Freeform 10">
            <a:extLst>
              <a:ext uri="{FF2B5EF4-FFF2-40B4-BE49-F238E27FC236}">
                <a16:creationId xmlns:a16="http://schemas.microsoft.com/office/drawing/2014/main" id="{A34A2F1D-8813-9B25-E53E-BBBC7034FCCE}"/>
              </a:ext>
            </a:extLst>
          </p:cNvPr>
          <p:cNvSpPr/>
          <p:nvPr/>
        </p:nvSpPr>
        <p:spPr>
          <a:xfrm rot="-652084">
            <a:off x="-480721" y="2758941"/>
            <a:ext cx="4112013" cy="3788385"/>
          </a:xfrm>
          <a:custGeom>
            <a:avLst/>
            <a:gdLst/>
            <a:ahLst/>
            <a:cxnLst/>
            <a:rect l="l" t="t" r="r" b="b"/>
            <a:pathLst>
              <a:path w="4112013" h="3788385">
                <a:moveTo>
                  <a:pt x="0" y="0"/>
                </a:moveTo>
                <a:lnTo>
                  <a:pt x="4112013" y="0"/>
                </a:lnTo>
                <a:lnTo>
                  <a:pt x="4112013" y="3788385"/>
                </a:lnTo>
                <a:lnTo>
                  <a:pt x="0" y="3788385"/>
                </a:lnTo>
                <a:lnTo>
                  <a:pt x="0" y="0"/>
                </a:lnTo>
                <a:close/>
              </a:path>
            </a:pathLst>
          </a:custGeom>
          <a:blipFill>
            <a:blip r:embed="rId4"/>
            <a:stretch>
              <a:fillRect l="-235432" t="-252170" r="-234212" b="-266137"/>
            </a:stretch>
          </a:blipFill>
        </p:spPr>
        <p:txBody>
          <a:bodyPr/>
          <a:lstStyle/>
          <a:p>
            <a:endParaRPr lang="en-US"/>
          </a:p>
        </p:txBody>
      </p:sp>
      <p:sp>
        <p:nvSpPr>
          <p:cNvPr id="11" name="Freeform 11">
            <a:extLst>
              <a:ext uri="{FF2B5EF4-FFF2-40B4-BE49-F238E27FC236}">
                <a16:creationId xmlns:a16="http://schemas.microsoft.com/office/drawing/2014/main" id="{7A5820C9-4E58-2251-B0D3-EA2F93C32311}"/>
              </a:ext>
            </a:extLst>
          </p:cNvPr>
          <p:cNvSpPr/>
          <p:nvPr/>
        </p:nvSpPr>
        <p:spPr>
          <a:xfrm>
            <a:off x="3182117" y="-481444"/>
            <a:ext cx="3237559" cy="3020289"/>
          </a:xfrm>
          <a:custGeom>
            <a:avLst/>
            <a:gdLst/>
            <a:ahLst/>
            <a:cxnLst/>
            <a:rect l="l" t="t" r="r" b="b"/>
            <a:pathLst>
              <a:path w="3237559" h="3020289">
                <a:moveTo>
                  <a:pt x="0" y="0"/>
                </a:moveTo>
                <a:lnTo>
                  <a:pt x="3237558" y="0"/>
                </a:lnTo>
                <a:lnTo>
                  <a:pt x="3237558" y="3020288"/>
                </a:lnTo>
                <a:lnTo>
                  <a:pt x="0" y="3020288"/>
                </a:lnTo>
                <a:lnTo>
                  <a:pt x="0" y="0"/>
                </a:lnTo>
                <a:close/>
              </a:path>
            </a:pathLst>
          </a:custGeom>
          <a:blipFill>
            <a:blip r:embed="rId4"/>
            <a:stretch>
              <a:fillRect l="-252766" t="-145490" r="-252491" b="-403308"/>
            </a:stretch>
          </a:blipFill>
        </p:spPr>
        <p:txBody>
          <a:bodyPr/>
          <a:lstStyle/>
          <a:p>
            <a:endParaRPr lang="en-US"/>
          </a:p>
        </p:txBody>
      </p:sp>
      <p:sp>
        <p:nvSpPr>
          <p:cNvPr id="12" name="TextBox 12">
            <a:extLst>
              <a:ext uri="{FF2B5EF4-FFF2-40B4-BE49-F238E27FC236}">
                <a16:creationId xmlns:a16="http://schemas.microsoft.com/office/drawing/2014/main" id="{6120E120-274B-B9AF-D6AE-7626F7E976EE}"/>
              </a:ext>
            </a:extLst>
          </p:cNvPr>
          <p:cNvSpPr txBox="1"/>
          <p:nvPr/>
        </p:nvSpPr>
        <p:spPr>
          <a:xfrm>
            <a:off x="7716596" y="2529319"/>
            <a:ext cx="8940670" cy="923330"/>
          </a:xfrm>
          <a:prstGeom prst="rect">
            <a:avLst/>
          </a:prstGeom>
        </p:spPr>
        <p:txBody>
          <a:bodyPr lIns="0" tIns="0" rIns="0" bIns="0" rtlCol="0" anchor="t">
            <a:spAutoFit/>
          </a:bodyPr>
          <a:lstStyle/>
          <a:p>
            <a:pPr marL="0" lvl="0" indent="0">
              <a:lnSpc>
                <a:spcPts val="7195"/>
              </a:lnSpc>
              <a:spcBef>
                <a:spcPct val="0"/>
              </a:spcBef>
            </a:pPr>
            <a:r>
              <a:rPr lang="en-US" sz="7200" b="1">
                <a:solidFill>
                  <a:srgbClr val="010204"/>
                </a:solidFill>
                <a:latin typeface="Roboto Bold"/>
                <a:ea typeface="Roboto Bold"/>
                <a:cs typeface="Roboto Bold"/>
                <a:sym typeface="Roboto Bold"/>
              </a:rPr>
              <a:t>Evaluation</a:t>
            </a:r>
          </a:p>
        </p:txBody>
      </p:sp>
    </p:spTree>
    <p:extLst>
      <p:ext uri="{BB962C8B-B14F-4D97-AF65-F5344CB8AC3E}">
        <p14:creationId xmlns:p14="http://schemas.microsoft.com/office/powerpoint/2010/main" val="657711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ED0817C3-CE34-CFBD-C999-962158B14B8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CEECA73-0F05-FD50-D4F4-EA6868DC0B20}"/>
              </a:ext>
            </a:extLst>
          </p:cNvPr>
          <p:cNvSpPr txBox="1"/>
          <p:nvPr/>
        </p:nvSpPr>
        <p:spPr>
          <a:xfrm>
            <a:off x="1028700" y="2668252"/>
            <a:ext cx="16230600" cy="5309146"/>
          </a:xfrm>
          <a:prstGeom prst="rect">
            <a:avLst/>
          </a:prstGeom>
        </p:spPr>
        <p:txBody>
          <a:bodyPr lIns="0" tIns="0" rIns="0" bIns="0" rtlCol="0" anchor="t">
            <a:spAutoFit/>
          </a:bodyPr>
          <a:lstStyle/>
          <a:p>
            <a:pPr>
              <a:lnSpc>
                <a:spcPts val="4196"/>
              </a:lnSpc>
              <a:spcAft>
                <a:spcPts val="600"/>
              </a:spcAft>
            </a:pPr>
            <a:r>
              <a:rPr lang="en-US" sz="3200">
                <a:solidFill>
                  <a:srgbClr val="000000"/>
                </a:solidFill>
                <a:latin typeface="Roboto Slab"/>
                <a:ea typeface="Roboto Slab"/>
                <a:cs typeface="Roboto"/>
              </a:rPr>
              <a:t>The guide includes domain-specific strategies to help teams evaluate whether patients are receiving respectful care in clinical settings:</a:t>
            </a:r>
          </a:p>
          <a:p>
            <a:pPr>
              <a:lnSpc>
                <a:spcPts val="4196"/>
              </a:lnSpc>
            </a:pPr>
            <a:endParaRPr lang="en-US" sz="2800">
              <a:solidFill>
                <a:srgbClr val="000000"/>
              </a:solidFill>
              <a:latin typeface="Roboto Slab" pitchFamily="2" charset="0"/>
              <a:ea typeface="Roboto Slab" pitchFamily="2" charset="0"/>
              <a:cs typeface="Roboto"/>
            </a:endParaRPr>
          </a:p>
          <a:p>
            <a:pPr marL="571500" indent="-571500">
              <a:lnSpc>
                <a:spcPts val="4196"/>
              </a:lnSpc>
              <a:spcAft>
                <a:spcPts val="600"/>
              </a:spcAft>
              <a:buFont typeface="Arial" panose="020B0604020202020204" pitchFamily="34" charset="0"/>
              <a:buChar char="•"/>
            </a:pPr>
            <a:r>
              <a:rPr lang="en-US" sz="3200">
                <a:solidFill>
                  <a:srgbClr val="000000"/>
                </a:solidFill>
                <a:latin typeface="Roboto Slab"/>
                <a:ea typeface="Roboto Slab"/>
                <a:cs typeface="Roboto"/>
              </a:rPr>
              <a:t>Evaluation Objectives</a:t>
            </a:r>
            <a:endParaRPr lang="en-US" sz="3200">
              <a:solidFill>
                <a:srgbClr val="000000"/>
              </a:solidFill>
              <a:latin typeface="Roboto Slab" pitchFamily="2" charset="0"/>
              <a:ea typeface="Roboto Slab" pitchFamily="2" charset="0"/>
              <a:cs typeface="Roboto"/>
            </a:endParaRPr>
          </a:p>
          <a:p>
            <a:pPr marL="571500" indent="-571500">
              <a:lnSpc>
                <a:spcPts val="4196"/>
              </a:lnSpc>
              <a:spcAft>
                <a:spcPts val="600"/>
              </a:spcAft>
              <a:buFont typeface="Arial" panose="020B0604020202020204" pitchFamily="34" charset="0"/>
              <a:buChar char="•"/>
            </a:pPr>
            <a:r>
              <a:rPr lang="en-US" sz="3200">
                <a:solidFill>
                  <a:srgbClr val="000000"/>
                </a:solidFill>
                <a:latin typeface="Roboto Slab"/>
                <a:ea typeface="Roboto Slab"/>
                <a:cs typeface="Roboto"/>
              </a:rPr>
              <a:t>Process Measures</a:t>
            </a:r>
            <a:endParaRPr lang="en-US" sz="3200">
              <a:solidFill>
                <a:srgbClr val="000000"/>
              </a:solidFill>
              <a:latin typeface="Roboto Slab" pitchFamily="2" charset="0"/>
              <a:ea typeface="Roboto Slab" pitchFamily="2" charset="0"/>
              <a:cs typeface="Roboto"/>
            </a:endParaRPr>
          </a:p>
          <a:p>
            <a:pPr marL="571500" indent="-571500">
              <a:lnSpc>
                <a:spcPts val="4196"/>
              </a:lnSpc>
              <a:spcAft>
                <a:spcPts val="600"/>
              </a:spcAft>
              <a:buFont typeface="Arial" panose="020B0604020202020204" pitchFamily="34" charset="0"/>
              <a:buChar char="•"/>
            </a:pPr>
            <a:r>
              <a:rPr lang="en-US" sz="3200">
                <a:solidFill>
                  <a:srgbClr val="000000"/>
                </a:solidFill>
                <a:latin typeface="Roboto Slab"/>
                <a:ea typeface="Roboto Slab"/>
                <a:cs typeface="Roboto"/>
              </a:rPr>
              <a:t>Outcome/Experience Measures</a:t>
            </a:r>
            <a:endParaRPr lang="en-US" sz="3200">
              <a:solidFill>
                <a:srgbClr val="000000"/>
              </a:solidFill>
              <a:latin typeface="Roboto Slab" pitchFamily="2" charset="0"/>
              <a:ea typeface="Roboto Slab" pitchFamily="2" charset="0"/>
              <a:cs typeface="Roboto"/>
            </a:endParaRPr>
          </a:p>
          <a:p>
            <a:pPr marL="571500" indent="-571500">
              <a:lnSpc>
                <a:spcPts val="4196"/>
              </a:lnSpc>
              <a:spcAft>
                <a:spcPts val="600"/>
              </a:spcAft>
              <a:buFont typeface="Arial" panose="020B0604020202020204" pitchFamily="34" charset="0"/>
              <a:buChar char="•"/>
            </a:pPr>
            <a:r>
              <a:rPr lang="en-US" sz="3200">
                <a:solidFill>
                  <a:srgbClr val="000000"/>
                </a:solidFill>
                <a:latin typeface="Roboto Slab"/>
                <a:ea typeface="Roboto Slab"/>
                <a:cs typeface="Roboto"/>
              </a:rPr>
              <a:t>Suggested Instruments</a:t>
            </a:r>
            <a:endParaRPr lang="en-US" sz="3200">
              <a:solidFill>
                <a:srgbClr val="000000"/>
              </a:solidFill>
              <a:latin typeface="Roboto Slab" pitchFamily="2" charset="0"/>
              <a:ea typeface="Roboto Slab" pitchFamily="2" charset="0"/>
              <a:cs typeface="Roboto"/>
            </a:endParaRPr>
          </a:p>
          <a:p>
            <a:pPr>
              <a:lnSpc>
                <a:spcPts val="4196"/>
              </a:lnSpc>
            </a:pPr>
            <a:endParaRPr lang="en-US" sz="3600">
              <a:solidFill>
                <a:srgbClr val="000000"/>
              </a:solidFill>
              <a:latin typeface="Roboto Slab" pitchFamily="2" charset="0"/>
              <a:ea typeface="Roboto Slab" pitchFamily="2" charset="0"/>
              <a:cs typeface="Roboto"/>
            </a:endParaRPr>
          </a:p>
          <a:p>
            <a:pPr>
              <a:lnSpc>
                <a:spcPts val="4196"/>
              </a:lnSpc>
            </a:pPr>
            <a:endParaRPr lang="en-US" sz="3600">
              <a:solidFill>
                <a:srgbClr val="000000"/>
              </a:solidFill>
              <a:latin typeface="Roboto Slab" pitchFamily="2" charset="0"/>
              <a:ea typeface="Roboto Slab" pitchFamily="2" charset="0"/>
              <a:cs typeface="Roboto"/>
              <a:sym typeface="Roboto"/>
            </a:endParaRPr>
          </a:p>
        </p:txBody>
      </p:sp>
      <p:grpSp>
        <p:nvGrpSpPr>
          <p:cNvPr id="3" name="Group 3">
            <a:extLst>
              <a:ext uri="{FF2B5EF4-FFF2-40B4-BE49-F238E27FC236}">
                <a16:creationId xmlns:a16="http://schemas.microsoft.com/office/drawing/2014/main" id="{D0648139-01D6-5DB3-20D9-0F4677F4C44D}"/>
              </a:ext>
            </a:extLst>
          </p:cNvPr>
          <p:cNvGrpSpPr/>
          <p:nvPr/>
        </p:nvGrpSpPr>
        <p:grpSpPr>
          <a:xfrm>
            <a:off x="-85844" y="822970"/>
            <a:ext cx="18459689" cy="1506835"/>
            <a:chOff x="0" y="0"/>
            <a:chExt cx="9392053" cy="766658"/>
          </a:xfrm>
          <a:solidFill>
            <a:srgbClr val="AED9E0"/>
          </a:solidFill>
        </p:grpSpPr>
        <p:sp>
          <p:nvSpPr>
            <p:cNvPr id="4" name="Freeform 4">
              <a:extLst>
                <a:ext uri="{FF2B5EF4-FFF2-40B4-BE49-F238E27FC236}">
                  <a16:creationId xmlns:a16="http://schemas.microsoft.com/office/drawing/2014/main" id="{5B91F404-6ECD-FC24-134F-D0E3DE498BCB}"/>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a:extLst>
                <a:ext uri="{FF2B5EF4-FFF2-40B4-BE49-F238E27FC236}">
                  <a16:creationId xmlns:a16="http://schemas.microsoft.com/office/drawing/2014/main" id="{9050B738-C402-9228-261B-B2E82EE6096B}"/>
                </a:ext>
              </a:extLst>
            </p:cNvPr>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6D5C4455-690E-6B1A-5A83-7F55D033ACB7}"/>
              </a:ext>
            </a:extLst>
          </p:cNvPr>
          <p:cNvSpPr txBox="1"/>
          <p:nvPr/>
        </p:nvSpPr>
        <p:spPr>
          <a:xfrm>
            <a:off x="1028699" y="1028700"/>
            <a:ext cx="15928211" cy="1102866"/>
          </a:xfrm>
          <a:prstGeom prst="rect">
            <a:avLst/>
          </a:prstGeom>
        </p:spPr>
        <p:txBody>
          <a:bodyPr wrap="square"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Evaluation</a:t>
            </a:r>
          </a:p>
        </p:txBody>
      </p:sp>
    </p:spTree>
    <p:extLst>
      <p:ext uri="{BB962C8B-B14F-4D97-AF65-F5344CB8AC3E}">
        <p14:creationId xmlns:p14="http://schemas.microsoft.com/office/powerpoint/2010/main" val="14154147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Freeform 2"/>
          <p:cNvSpPr/>
          <p:nvPr/>
        </p:nvSpPr>
        <p:spPr>
          <a:xfrm>
            <a:off x="0" y="0"/>
            <a:ext cx="7716910" cy="10287000"/>
          </a:xfrm>
          <a:custGeom>
            <a:avLst/>
            <a:gdLst/>
            <a:ahLst/>
            <a:cxnLst/>
            <a:rect l="l" t="t" r="r" b="b"/>
            <a:pathLst>
              <a:path w="7716910" h="10287000">
                <a:moveTo>
                  <a:pt x="0" y="0"/>
                </a:moveTo>
                <a:lnTo>
                  <a:pt x="7716910" y="0"/>
                </a:lnTo>
                <a:lnTo>
                  <a:pt x="7716910" y="10287000"/>
                </a:lnTo>
                <a:lnTo>
                  <a:pt x="0" y="10287000"/>
                </a:lnTo>
                <a:lnTo>
                  <a:pt x="0" y="0"/>
                </a:lnTo>
                <a:close/>
              </a:path>
            </a:pathLst>
          </a:custGeom>
          <a:blipFill>
            <a:blip r:embed="rId3"/>
            <a:stretch>
              <a:fillRect r="-107597"/>
            </a:stretch>
          </a:blipFill>
        </p:spPr>
        <p:txBody>
          <a:bodyPr/>
          <a:lstStyle/>
          <a:p>
            <a:endParaRPr lang="en-US"/>
          </a:p>
        </p:txBody>
      </p:sp>
      <p:sp>
        <p:nvSpPr>
          <p:cNvPr id="3" name="Freeform 3"/>
          <p:cNvSpPr/>
          <p:nvPr/>
        </p:nvSpPr>
        <p:spPr>
          <a:xfrm>
            <a:off x="-4970511" y="0"/>
            <a:ext cx="12687421" cy="10287000"/>
          </a:xfrm>
          <a:custGeom>
            <a:avLst/>
            <a:gdLst/>
            <a:ahLst/>
            <a:cxnLst/>
            <a:rect l="l" t="t" r="r" b="b"/>
            <a:pathLst>
              <a:path w="12687421" h="10287000">
                <a:moveTo>
                  <a:pt x="0" y="0"/>
                </a:moveTo>
                <a:lnTo>
                  <a:pt x="12687421" y="0"/>
                </a:lnTo>
                <a:lnTo>
                  <a:pt x="12687421" y="10287000"/>
                </a:lnTo>
                <a:lnTo>
                  <a:pt x="0" y="10287000"/>
                </a:lnTo>
                <a:lnTo>
                  <a:pt x="0" y="0"/>
                </a:lnTo>
                <a:close/>
              </a:path>
            </a:pathLst>
          </a:custGeom>
          <a:blipFill>
            <a:blip r:embed="rId4"/>
            <a:stretch>
              <a:fillRect l="-9952" r="-11668"/>
            </a:stretch>
          </a:blipFill>
        </p:spPr>
        <p:txBody>
          <a:bodyPr/>
          <a:lstStyle/>
          <a:p>
            <a:endParaRPr lang="en-US"/>
          </a:p>
        </p:txBody>
      </p:sp>
      <p:sp>
        <p:nvSpPr>
          <p:cNvPr id="4" name="TextBox 4"/>
          <p:cNvSpPr txBox="1"/>
          <p:nvPr/>
        </p:nvSpPr>
        <p:spPr>
          <a:xfrm>
            <a:off x="9144000" y="3140743"/>
            <a:ext cx="7796266" cy="923330"/>
          </a:xfrm>
          <a:prstGeom prst="rect">
            <a:avLst/>
          </a:prstGeom>
        </p:spPr>
        <p:txBody>
          <a:bodyPr lIns="0" tIns="0" rIns="0" bIns="0" rtlCol="0" anchor="t">
            <a:spAutoFit/>
          </a:bodyPr>
          <a:lstStyle/>
          <a:p>
            <a:pPr marL="0" lvl="0" indent="0" algn="ctr">
              <a:lnSpc>
                <a:spcPts val="7195"/>
              </a:lnSpc>
              <a:spcBef>
                <a:spcPct val="0"/>
              </a:spcBef>
            </a:pPr>
            <a:r>
              <a:rPr lang="en-US" sz="7200" b="1">
                <a:solidFill>
                  <a:srgbClr val="010204"/>
                </a:solidFill>
                <a:latin typeface="Roboto Bold"/>
                <a:ea typeface="Roboto Bold"/>
                <a:cs typeface="Roboto Bold"/>
                <a:sym typeface="Roboto Bold"/>
              </a:rPr>
              <a:t>Questions?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AEBEF"/>
        </a:solidFill>
        <a:effectLst/>
      </p:bgPr>
    </p:bg>
    <p:spTree>
      <p:nvGrpSpPr>
        <p:cNvPr id="1" name=""/>
        <p:cNvGrpSpPr/>
        <p:nvPr/>
      </p:nvGrpSpPr>
      <p:grpSpPr>
        <a:xfrm>
          <a:off x="0" y="0"/>
          <a:ext cx="0" cy="0"/>
          <a:chOff x="0" y="0"/>
          <a:chExt cx="0" cy="0"/>
        </a:xfrm>
      </p:grpSpPr>
      <p:sp>
        <p:nvSpPr>
          <p:cNvPr id="3" name="TextBox 3"/>
          <p:cNvSpPr txBox="1"/>
          <p:nvPr/>
        </p:nvSpPr>
        <p:spPr>
          <a:xfrm>
            <a:off x="568727" y="2013049"/>
            <a:ext cx="13858581" cy="1986313"/>
          </a:xfrm>
          <a:prstGeom prst="rect">
            <a:avLst/>
          </a:prstGeom>
        </p:spPr>
        <p:txBody>
          <a:bodyPr lIns="0" tIns="0" rIns="0" bIns="0" rtlCol="0" anchor="t">
            <a:spAutoFit/>
          </a:bodyPr>
          <a:lstStyle/>
          <a:p>
            <a:pPr algn="ctr">
              <a:lnSpc>
                <a:spcPts val="8399"/>
              </a:lnSpc>
            </a:pPr>
            <a:r>
              <a:rPr lang="en-US" sz="6999" b="1">
                <a:solidFill>
                  <a:srgbClr val="010204"/>
                </a:solidFill>
                <a:latin typeface="Roboto Slab Bold"/>
                <a:ea typeface="Roboto Slab Bold"/>
                <a:cs typeface="Roboto Slab Bold"/>
                <a:sym typeface="Roboto Slab Bold"/>
              </a:rPr>
              <a:t>THANK YOU!</a:t>
            </a:r>
          </a:p>
          <a:p>
            <a:pPr algn="ctr">
              <a:lnSpc>
                <a:spcPts val="8399"/>
              </a:lnSpc>
            </a:pPr>
            <a:r>
              <a:rPr lang="en-US" sz="3200">
                <a:solidFill>
                  <a:srgbClr val="010204"/>
                </a:solidFill>
                <a:latin typeface="Roboto Slab" pitchFamily="2" charset="0"/>
                <a:ea typeface="Roboto Slab" pitchFamily="2" charset="0"/>
                <a:cs typeface="Roboto" panose="02000000000000000000" pitchFamily="2" charset="0"/>
                <a:sym typeface="Roboto Slab Bold"/>
              </a:rPr>
              <a:t>Questions? Comments? Email </a:t>
            </a:r>
            <a:r>
              <a:rPr lang="en-US" sz="3200">
                <a:solidFill>
                  <a:srgbClr val="010204"/>
                </a:solidFill>
                <a:latin typeface="Roboto Slab" pitchFamily="2" charset="0"/>
                <a:ea typeface="Roboto Slab" pitchFamily="2" charset="0"/>
                <a:cs typeface="Roboto" panose="02000000000000000000" pitchFamily="2" charset="0"/>
                <a:sym typeface="Roboto Slab Bold"/>
                <a:hlinkClick r:id="rId2"/>
              </a:rPr>
              <a:t>RMC@NICHQ.ORG</a:t>
            </a:r>
            <a:r>
              <a:rPr lang="en-US" sz="3600">
                <a:solidFill>
                  <a:srgbClr val="010204"/>
                </a:solidFill>
                <a:latin typeface="Roboto" panose="02000000000000000000" pitchFamily="2" charset="0"/>
                <a:ea typeface="Roboto" panose="02000000000000000000" pitchFamily="2" charset="0"/>
                <a:cs typeface="Roboto" panose="02000000000000000000" pitchFamily="2" charset="0"/>
                <a:sym typeface="Roboto Slab Bold"/>
              </a:rPr>
              <a:t>.</a:t>
            </a:r>
          </a:p>
        </p:txBody>
      </p:sp>
      <p:grpSp>
        <p:nvGrpSpPr>
          <p:cNvPr id="5" name="Group 5"/>
          <p:cNvGrpSpPr/>
          <p:nvPr/>
        </p:nvGrpSpPr>
        <p:grpSpPr>
          <a:xfrm rot="-5400000">
            <a:off x="13276092" y="491405"/>
            <a:ext cx="5503313" cy="4520504"/>
            <a:chOff x="0" y="0"/>
            <a:chExt cx="2800015" cy="2299974"/>
          </a:xfrm>
        </p:grpSpPr>
        <p:sp>
          <p:nvSpPr>
            <p:cNvPr id="6" name="Freeform 6"/>
            <p:cNvSpPr/>
            <p:nvPr/>
          </p:nvSpPr>
          <p:spPr>
            <a:xfrm>
              <a:off x="0" y="0"/>
              <a:ext cx="2800015" cy="2299974"/>
            </a:xfrm>
            <a:custGeom>
              <a:avLst/>
              <a:gdLst/>
              <a:ahLst/>
              <a:cxnLst/>
              <a:rect l="l" t="t" r="r" b="b"/>
              <a:pathLst>
                <a:path w="2800015" h="2299974">
                  <a:moveTo>
                    <a:pt x="0" y="0"/>
                  </a:moveTo>
                  <a:lnTo>
                    <a:pt x="2800015" y="0"/>
                  </a:lnTo>
                  <a:lnTo>
                    <a:pt x="2800015" y="2299974"/>
                  </a:lnTo>
                  <a:lnTo>
                    <a:pt x="0" y="2299974"/>
                  </a:lnTo>
                  <a:close/>
                </a:path>
              </a:pathLst>
            </a:custGeom>
            <a:solidFill>
              <a:srgbClr val="FAF3DD"/>
            </a:solidFill>
          </p:spPr>
          <p:txBody>
            <a:bodyPr/>
            <a:lstStyle/>
            <a:p>
              <a:endParaRPr lang="en-US"/>
            </a:p>
          </p:txBody>
        </p:sp>
        <p:sp>
          <p:nvSpPr>
            <p:cNvPr id="7" name="TextBox 7"/>
            <p:cNvSpPr txBox="1"/>
            <p:nvPr/>
          </p:nvSpPr>
          <p:spPr>
            <a:xfrm>
              <a:off x="0" y="-47625"/>
              <a:ext cx="2800015" cy="234759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2886324" y="2388007"/>
            <a:ext cx="7789683" cy="3013669"/>
            <a:chOff x="0" y="0"/>
            <a:chExt cx="3963291" cy="1533316"/>
          </a:xfrm>
        </p:grpSpPr>
        <p:sp>
          <p:nvSpPr>
            <p:cNvPr id="9" name="Freeform 9"/>
            <p:cNvSpPr/>
            <p:nvPr/>
          </p:nvSpPr>
          <p:spPr>
            <a:xfrm>
              <a:off x="0" y="0"/>
              <a:ext cx="3963291" cy="1533316"/>
            </a:xfrm>
            <a:custGeom>
              <a:avLst/>
              <a:gdLst/>
              <a:ahLst/>
              <a:cxnLst/>
              <a:rect l="l" t="t" r="r" b="b"/>
              <a:pathLst>
                <a:path w="3963291" h="1533316">
                  <a:moveTo>
                    <a:pt x="0" y="0"/>
                  </a:moveTo>
                  <a:lnTo>
                    <a:pt x="3963291" y="0"/>
                  </a:lnTo>
                  <a:lnTo>
                    <a:pt x="3963291" y="1533316"/>
                  </a:lnTo>
                  <a:lnTo>
                    <a:pt x="0" y="1533316"/>
                  </a:lnTo>
                  <a:close/>
                </a:path>
              </a:pathLst>
            </a:custGeom>
            <a:solidFill>
              <a:srgbClr val="FFA69E"/>
            </a:solidFill>
          </p:spPr>
          <p:txBody>
            <a:bodyPr/>
            <a:lstStyle/>
            <a:p>
              <a:endParaRPr lang="en-US"/>
            </a:p>
          </p:txBody>
        </p:sp>
        <p:sp>
          <p:nvSpPr>
            <p:cNvPr id="10" name="TextBox 10"/>
            <p:cNvSpPr txBox="1"/>
            <p:nvPr/>
          </p:nvSpPr>
          <p:spPr>
            <a:xfrm>
              <a:off x="0" y="-47625"/>
              <a:ext cx="3963291" cy="15809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2391083" y="4390083"/>
            <a:ext cx="10287000" cy="1506835"/>
            <a:chOff x="0" y="0"/>
            <a:chExt cx="5233894" cy="766658"/>
          </a:xfrm>
        </p:grpSpPr>
        <p:sp>
          <p:nvSpPr>
            <p:cNvPr id="12" name="Freeform 12"/>
            <p:cNvSpPr/>
            <p:nvPr/>
          </p:nvSpPr>
          <p:spPr>
            <a:xfrm>
              <a:off x="0" y="0"/>
              <a:ext cx="5233894" cy="766658"/>
            </a:xfrm>
            <a:custGeom>
              <a:avLst/>
              <a:gdLst/>
              <a:ahLst/>
              <a:cxnLst/>
              <a:rect l="l" t="t" r="r" b="b"/>
              <a:pathLst>
                <a:path w="5233894" h="766658">
                  <a:moveTo>
                    <a:pt x="0" y="0"/>
                  </a:moveTo>
                  <a:lnTo>
                    <a:pt x="5233894" y="0"/>
                  </a:lnTo>
                  <a:lnTo>
                    <a:pt x="5233894" y="766658"/>
                  </a:lnTo>
                  <a:lnTo>
                    <a:pt x="0" y="766658"/>
                  </a:lnTo>
                  <a:close/>
                </a:path>
              </a:pathLst>
            </a:custGeom>
            <a:solidFill>
              <a:srgbClr val="B8F2E6"/>
            </a:solidFill>
          </p:spPr>
          <p:txBody>
            <a:bodyPr/>
            <a:lstStyle/>
            <a:p>
              <a:endParaRPr lang="en-US"/>
            </a:p>
          </p:txBody>
        </p:sp>
        <p:sp>
          <p:nvSpPr>
            <p:cNvPr id="13" name="TextBox 13"/>
            <p:cNvSpPr txBox="1"/>
            <p:nvPr/>
          </p:nvSpPr>
          <p:spPr>
            <a:xfrm>
              <a:off x="0" y="-47625"/>
              <a:ext cx="5233894" cy="814283"/>
            </a:xfrm>
            <a:prstGeom prst="rect">
              <a:avLst/>
            </a:prstGeom>
          </p:spPr>
          <p:txBody>
            <a:bodyPr lIns="50800" tIns="50800" rIns="50800" bIns="50800" rtlCol="0" anchor="ctr"/>
            <a:lstStyle/>
            <a:p>
              <a:pPr algn="ctr">
                <a:lnSpc>
                  <a:spcPts val="2659"/>
                </a:lnSpc>
                <a:spcBef>
                  <a:spcPct val="0"/>
                </a:spcBef>
              </a:pPr>
              <a:endParaRPr/>
            </a:p>
          </p:txBody>
        </p:sp>
      </p:grpSp>
      <p:sp>
        <p:nvSpPr>
          <p:cNvPr id="16" name="Arrow: Pentagon 15">
            <a:extLst>
              <a:ext uri="{FF2B5EF4-FFF2-40B4-BE49-F238E27FC236}">
                <a16:creationId xmlns:a16="http://schemas.microsoft.com/office/drawing/2014/main" id="{BAB4DBD6-B3F9-0A4D-7304-AA0698D3FF39}"/>
              </a:ext>
            </a:extLst>
          </p:cNvPr>
          <p:cNvSpPr/>
          <p:nvPr/>
        </p:nvSpPr>
        <p:spPr>
          <a:xfrm>
            <a:off x="3820107" y="6200167"/>
            <a:ext cx="3993804" cy="1863613"/>
          </a:xfrm>
          <a:prstGeom prst="homePlate">
            <a:avLst/>
          </a:prstGeom>
          <a:solidFill>
            <a:srgbClr val="7ABBC4"/>
          </a:solidFill>
          <a:ln>
            <a:solidFill>
              <a:srgbClr val="7ABB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Roboto" panose="02000000000000000000" pitchFamily="2" charset="0"/>
                <a:ea typeface="Roboto" panose="02000000000000000000" pitchFamily="2" charset="0"/>
                <a:cs typeface="Roboto" panose="02000000000000000000" pitchFamily="2" charset="0"/>
              </a:rPr>
              <a:t>LINK TO DOWNLOAD RESOURCES</a:t>
            </a:r>
          </a:p>
        </p:txBody>
      </p:sp>
      <p:pic>
        <p:nvPicPr>
          <p:cNvPr id="14" name="Picture 13">
            <a:extLst>
              <a:ext uri="{FF2B5EF4-FFF2-40B4-BE49-F238E27FC236}">
                <a16:creationId xmlns:a16="http://schemas.microsoft.com/office/drawing/2014/main" id="{1B64B5EB-A4CF-9B99-DFE3-9B9131389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375" y="5056094"/>
            <a:ext cx="4563932" cy="456393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p:cNvGrpSpPr/>
        <p:nvPr/>
      </p:nvGrpSpPr>
      <p:grpSpPr>
        <a:xfrm>
          <a:off x="0" y="0"/>
          <a:ext cx="0" cy="0"/>
          <a:chOff x="0" y="0"/>
          <a:chExt cx="0" cy="0"/>
        </a:xfrm>
      </p:grpSpPr>
      <p:sp>
        <p:nvSpPr>
          <p:cNvPr id="2" name="TextBox 2"/>
          <p:cNvSpPr txBox="1"/>
          <p:nvPr/>
        </p:nvSpPr>
        <p:spPr>
          <a:xfrm>
            <a:off x="1028700" y="2668252"/>
            <a:ext cx="16230600" cy="4814075"/>
          </a:xfrm>
          <a:prstGeom prst="rect">
            <a:avLst/>
          </a:prstGeom>
        </p:spPr>
        <p:txBody>
          <a:bodyPr lIns="0" tIns="0" rIns="0" bIns="0" rtlCol="0" anchor="t">
            <a:spAutoFit/>
          </a:bodyPr>
          <a:lstStyle/>
          <a:p>
            <a:pPr algn="l">
              <a:lnSpc>
                <a:spcPts val="4196"/>
              </a:lnSpc>
            </a:pPr>
            <a:r>
              <a:rPr lang="en-US" sz="3203">
                <a:solidFill>
                  <a:srgbClr val="000000"/>
                </a:solidFill>
                <a:latin typeface="Roboto Slab" pitchFamily="2" charset="0"/>
                <a:ea typeface="Roboto Slab" pitchFamily="2" charset="0"/>
                <a:cs typeface="Roboto"/>
                <a:sym typeface="Roboto"/>
              </a:rPr>
              <a:t>Respectful maternity care (RMC) means that every woman giving birth:​</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Is treated with dignity and compassion​</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Receives clear, honest communication​</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Is supported in making informed decisions​</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Has their preferences and cultural context respected​</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Feels safe and heard throughout their care journey​</a:t>
            </a:r>
          </a:p>
          <a:p>
            <a:pPr algn="l">
              <a:lnSpc>
                <a:spcPts val="4196"/>
              </a:lnSpc>
            </a:pPr>
            <a:endParaRPr lang="en-US" sz="3203">
              <a:solidFill>
                <a:srgbClr val="000000"/>
              </a:solidFill>
              <a:latin typeface="Roboto Slab" pitchFamily="2" charset="0"/>
              <a:ea typeface="Roboto Slab" pitchFamily="2" charset="0"/>
              <a:cs typeface="Roboto"/>
              <a:sym typeface="Roboto"/>
            </a:endParaRPr>
          </a:p>
          <a:p>
            <a:pPr algn="l">
              <a:lnSpc>
                <a:spcPts val="4196"/>
              </a:lnSpc>
            </a:pPr>
            <a:r>
              <a:rPr lang="en-US" sz="3203">
                <a:solidFill>
                  <a:srgbClr val="000000"/>
                </a:solidFill>
                <a:latin typeface="Roboto Slab" pitchFamily="2" charset="0"/>
                <a:ea typeface="Roboto Slab" pitchFamily="2" charset="0"/>
                <a:cs typeface="Roboto"/>
                <a:sym typeface="Roboto"/>
              </a:rPr>
              <a:t>Respectful maternity care is not a single intervention—it is a clinical culture and a set of daily behaviors practiced by care teams.</a:t>
            </a:r>
          </a:p>
        </p:txBody>
      </p:sp>
      <p:grpSp>
        <p:nvGrpSpPr>
          <p:cNvPr id="3" name="Group 3"/>
          <p:cNvGrpSpPr/>
          <p:nvPr/>
        </p:nvGrpSpPr>
        <p:grpSpPr>
          <a:xfrm>
            <a:off x="-85844" y="822970"/>
            <a:ext cx="18459689" cy="1506835"/>
            <a:chOff x="0" y="0"/>
            <a:chExt cx="9392053" cy="766658"/>
          </a:xfrm>
          <a:solidFill>
            <a:srgbClr val="DAEBEF"/>
          </a:solidFill>
        </p:grpSpPr>
        <p:sp>
          <p:nvSpPr>
            <p:cNvPr id="4" name="Freeform 4"/>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grpFill/>
          </p:spPr>
          <p:txBody>
            <a:bodyPr/>
            <a:lstStyle/>
            <a:p>
              <a:endParaRPr lang="en-US"/>
            </a:p>
          </p:txBody>
        </p:sp>
        <p:sp>
          <p:nvSpPr>
            <p:cNvPr id="5" name="TextBox 5"/>
            <p:cNvSpPr txBox="1"/>
            <p:nvPr/>
          </p:nvSpPr>
          <p:spPr>
            <a:xfrm>
              <a:off x="0" y="-47625"/>
              <a:ext cx="9392053" cy="814283"/>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8699" y="1028700"/>
            <a:ext cx="15928211" cy="1102866"/>
          </a:xfrm>
          <a:prstGeom prst="rect">
            <a:avLst/>
          </a:prstGeom>
        </p:spPr>
        <p:txBody>
          <a:bodyPr wrap="square" lIns="0" tIns="0" rIns="0" bIns="0" rtlCol="0" anchor="t">
            <a:spAutoFit/>
          </a:bodyPr>
          <a:lstStyle/>
          <a:p>
            <a:pPr algn="l">
              <a:lnSpc>
                <a:spcPts val="8640"/>
              </a:lnSpc>
            </a:pPr>
            <a:r>
              <a:rPr lang="en-US" sz="7200" b="1">
                <a:solidFill>
                  <a:srgbClr val="010204"/>
                </a:solidFill>
                <a:latin typeface="Roboto Slab Bold"/>
                <a:ea typeface="Roboto Slab Bold"/>
                <a:cs typeface="Roboto Slab Bold"/>
                <a:sym typeface="Roboto Slab Bold"/>
              </a:rPr>
              <a:t>What is Respectful Maternity Care?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047BDDFC-8C4F-B993-F6CA-2C74164A0A5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8A90302-316F-641F-99C5-3257092D2CC6}"/>
              </a:ext>
            </a:extLst>
          </p:cNvPr>
          <p:cNvSpPr txBox="1"/>
          <p:nvPr/>
        </p:nvSpPr>
        <p:spPr>
          <a:xfrm>
            <a:off x="1028700" y="2668252"/>
            <a:ext cx="16230600" cy="4814075"/>
          </a:xfrm>
          <a:prstGeom prst="rect">
            <a:avLst/>
          </a:prstGeom>
        </p:spPr>
        <p:txBody>
          <a:bodyPr lIns="0" tIns="0" rIns="0" bIns="0" rtlCol="0" anchor="t">
            <a:spAutoFit/>
          </a:bodyPr>
          <a:lstStyle/>
          <a:p>
            <a:pPr algn="l">
              <a:lnSpc>
                <a:spcPts val="4196"/>
              </a:lnSpc>
            </a:pPr>
            <a:r>
              <a:rPr lang="en-US" sz="3203">
                <a:solidFill>
                  <a:srgbClr val="000000"/>
                </a:solidFill>
                <a:latin typeface="Roboto Slab" pitchFamily="2" charset="0"/>
                <a:ea typeface="Roboto Slab" pitchFamily="2" charset="0"/>
                <a:cs typeface="Roboto"/>
                <a:sym typeface="Roboto"/>
              </a:rPr>
              <a:t>Respectful maternity care is essential for:</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Patient safety</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Trust in the healthcare system</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Improved maternal outcomes</a:t>
            </a:r>
          </a:p>
          <a:p>
            <a:pPr marL="457200" indent="-457200" algn="l">
              <a:lnSpc>
                <a:spcPts val="4196"/>
              </a:lnSpc>
              <a:buFont typeface="Arial" panose="020B0604020202020204" pitchFamily="34" charset="0"/>
              <a:buChar char="•"/>
            </a:pPr>
            <a:r>
              <a:rPr lang="en-US" sz="3203">
                <a:solidFill>
                  <a:srgbClr val="000000"/>
                </a:solidFill>
                <a:latin typeface="Roboto Slab" pitchFamily="2" charset="0"/>
                <a:ea typeface="Roboto Slab" pitchFamily="2" charset="0"/>
                <a:cs typeface="Roboto"/>
                <a:sym typeface="Roboto"/>
              </a:rPr>
              <a:t>High-quality clinical decision-making</a:t>
            </a:r>
          </a:p>
          <a:p>
            <a:pPr algn="l">
              <a:lnSpc>
                <a:spcPts val="4196"/>
              </a:lnSpc>
            </a:pPr>
            <a:endParaRPr lang="en-US" sz="3203">
              <a:solidFill>
                <a:srgbClr val="000000"/>
              </a:solidFill>
              <a:latin typeface="Roboto Slab" pitchFamily="2" charset="0"/>
              <a:ea typeface="Roboto Slab" pitchFamily="2" charset="0"/>
              <a:cs typeface="Roboto"/>
              <a:sym typeface="Roboto"/>
            </a:endParaRPr>
          </a:p>
          <a:p>
            <a:pPr algn="l">
              <a:lnSpc>
                <a:spcPts val="4196"/>
              </a:lnSpc>
            </a:pPr>
            <a:r>
              <a:rPr lang="en-US" sz="3203">
                <a:solidFill>
                  <a:srgbClr val="000000"/>
                </a:solidFill>
                <a:latin typeface="Roboto Slab" pitchFamily="2" charset="0"/>
                <a:ea typeface="Roboto Slab" pitchFamily="2" charset="0"/>
                <a:cs typeface="Roboto"/>
                <a:sym typeface="Roboto"/>
              </a:rPr>
              <a:t>Mistreatment during childbirth has been documented across many settings and is associated with poorer patient experience, decreased trust in clinicians and reduced engagement in care</a:t>
            </a:r>
          </a:p>
        </p:txBody>
      </p:sp>
      <p:grpSp>
        <p:nvGrpSpPr>
          <p:cNvPr id="3" name="Group 3">
            <a:extLst>
              <a:ext uri="{FF2B5EF4-FFF2-40B4-BE49-F238E27FC236}">
                <a16:creationId xmlns:a16="http://schemas.microsoft.com/office/drawing/2014/main" id="{E722FF29-C914-0C1A-8E5C-453007DF8F26}"/>
              </a:ext>
            </a:extLst>
          </p:cNvPr>
          <p:cNvGrpSpPr/>
          <p:nvPr/>
        </p:nvGrpSpPr>
        <p:grpSpPr>
          <a:xfrm>
            <a:off x="-85844" y="822970"/>
            <a:ext cx="18459689" cy="1506835"/>
            <a:chOff x="0" y="0"/>
            <a:chExt cx="9392053" cy="766658"/>
          </a:xfrm>
        </p:grpSpPr>
        <p:sp>
          <p:nvSpPr>
            <p:cNvPr id="4" name="Freeform 4">
              <a:extLst>
                <a:ext uri="{FF2B5EF4-FFF2-40B4-BE49-F238E27FC236}">
                  <a16:creationId xmlns:a16="http://schemas.microsoft.com/office/drawing/2014/main" id="{9B8065CA-43AC-0643-6426-BD55E4CDBD57}"/>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a:extLst>
                <a:ext uri="{FF2B5EF4-FFF2-40B4-BE49-F238E27FC236}">
                  <a16:creationId xmlns:a16="http://schemas.microsoft.com/office/drawing/2014/main" id="{F5B88EC7-3831-B5ED-8F2E-F1B3B468C6C4}"/>
                </a:ext>
              </a:extLst>
            </p:cNvPr>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83837E65-FE69-24FC-031C-A755092B2931}"/>
              </a:ext>
            </a:extLst>
          </p:cNvPr>
          <p:cNvSpPr txBox="1"/>
          <p:nvPr/>
        </p:nvSpPr>
        <p:spPr>
          <a:xfrm>
            <a:off x="1028699" y="1028700"/>
            <a:ext cx="15928211" cy="1035861"/>
          </a:xfrm>
          <a:prstGeom prst="rect">
            <a:avLst/>
          </a:prstGeom>
        </p:spPr>
        <p:txBody>
          <a:bodyPr wrap="square" lIns="0" tIns="0" rIns="0" bIns="0" rtlCol="0" anchor="t">
            <a:spAutoFit/>
          </a:bodyPr>
          <a:lstStyle/>
          <a:p>
            <a:pPr algn="l">
              <a:lnSpc>
                <a:spcPts val="8640"/>
              </a:lnSpc>
            </a:pPr>
            <a:r>
              <a:rPr lang="en-US" sz="6600" b="1">
                <a:solidFill>
                  <a:srgbClr val="010204"/>
                </a:solidFill>
                <a:latin typeface="Roboto Slab Bold"/>
                <a:ea typeface="Roboto Slab Bold"/>
                <a:cs typeface="Roboto Slab Bold"/>
                <a:sym typeface="Roboto Slab Bold"/>
              </a:rPr>
              <a:t>Why Respectful Maternity Care Matters</a:t>
            </a:r>
          </a:p>
        </p:txBody>
      </p:sp>
    </p:spTree>
    <p:extLst>
      <p:ext uri="{BB962C8B-B14F-4D97-AF65-F5344CB8AC3E}">
        <p14:creationId xmlns:p14="http://schemas.microsoft.com/office/powerpoint/2010/main" val="2681395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375F8868-8C8A-DA1C-B914-DAC9C223D536}"/>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E96D1341-BC09-B8BA-8818-5283E526FC78}"/>
              </a:ext>
            </a:extLst>
          </p:cNvPr>
          <p:cNvGrpSpPr/>
          <p:nvPr/>
        </p:nvGrpSpPr>
        <p:grpSpPr>
          <a:xfrm>
            <a:off x="-85844" y="822970"/>
            <a:ext cx="18459689" cy="1506835"/>
            <a:chOff x="0" y="0"/>
            <a:chExt cx="9392053" cy="766658"/>
          </a:xfrm>
        </p:grpSpPr>
        <p:sp>
          <p:nvSpPr>
            <p:cNvPr id="4" name="Freeform 4">
              <a:extLst>
                <a:ext uri="{FF2B5EF4-FFF2-40B4-BE49-F238E27FC236}">
                  <a16:creationId xmlns:a16="http://schemas.microsoft.com/office/drawing/2014/main" id="{6EFCB022-4AD5-D2CE-A027-B814DA02B819}"/>
                </a:ext>
              </a:extLst>
            </p:cNvPr>
            <p:cNvSpPr/>
            <p:nvPr/>
          </p:nvSpPr>
          <p:spPr>
            <a:xfrm>
              <a:off x="0" y="0"/>
              <a:ext cx="9392053" cy="766658"/>
            </a:xfrm>
            <a:custGeom>
              <a:avLst/>
              <a:gdLst/>
              <a:ahLst/>
              <a:cxnLst/>
              <a:rect l="l" t="t" r="r" b="b"/>
              <a:pathLst>
                <a:path w="9392053" h="766658">
                  <a:moveTo>
                    <a:pt x="0" y="0"/>
                  </a:moveTo>
                  <a:lnTo>
                    <a:pt x="9392053" y="0"/>
                  </a:lnTo>
                  <a:lnTo>
                    <a:pt x="9392053" y="766658"/>
                  </a:lnTo>
                  <a:lnTo>
                    <a:pt x="0" y="766658"/>
                  </a:lnTo>
                  <a:close/>
                </a:path>
              </a:pathLst>
            </a:custGeom>
            <a:solidFill>
              <a:srgbClr val="DAEBEF"/>
            </a:solidFill>
          </p:spPr>
          <p:txBody>
            <a:bodyPr/>
            <a:lstStyle/>
            <a:p>
              <a:endParaRPr lang="en-US"/>
            </a:p>
          </p:txBody>
        </p:sp>
        <p:sp>
          <p:nvSpPr>
            <p:cNvPr id="5" name="TextBox 5">
              <a:extLst>
                <a:ext uri="{FF2B5EF4-FFF2-40B4-BE49-F238E27FC236}">
                  <a16:creationId xmlns:a16="http://schemas.microsoft.com/office/drawing/2014/main" id="{DC370A2F-BF91-62B3-9D2C-5931F7681977}"/>
                </a:ext>
              </a:extLst>
            </p:cNvPr>
            <p:cNvSpPr txBox="1"/>
            <p:nvPr/>
          </p:nvSpPr>
          <p:spPr>
            <a:xfrm>
              <a:off x="0" y="-47625"/>
              <a:ext cx="9392053" cy="81428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4B5A20A6-387B-43EE-4087-0E0AA7907FAE}"/>
              </a:ext>
            </a:extLst>
          </p:cNvPr>
          <p:cNvSpPr txBox="1"/>
          <p:nvPr/>
        </p:nvSpPr>
        <p:spPr>
          <a:xfrm>
            <a:off x="1028699" y="1028700"/>
            <a:ext cx="15928211" cy="1016881"/>
          </a:xfrm>
          <a:prstGeom prst="rect">
            <a:avLst/>
          </a:prstGeom>
        </p:spPr>
        <p:txBody>
          <a:bodyPr wrap="square" lIns="0" tIns="0" rIns="0" bIns="0" rtlCol="0" anchor="t">
            <a:spAutoFit/>
          </a:bodyPr>
          <a:lstStyle/>
          <a:p>
            <a:pPr algn="l">
              <a:lnSpc>
                <a:spcPts val="8640"/>
              </a:lnSpc>
            </a:pPr>
            <a:r>
              <a:rPr lang="en-US" sz="6000" b="1">
                <a:solidFill>
                  <a:srgbClr val="010204"/>
                </a:solidFill>
                <a:latin typeface="Roboto Slab Bold"/>
                <a:ea typeface="Roboto Slab Bold"/>
                <a:cs typeface="Roboto Slab Bold"/>
                <a:sym typeface="Roboto Slab Bold"/>
              </a:rPr>
              <a:t>National Organizations</a:t>
            </a:r>
          </a:p>
        </p:txBody>
      </p:sp>
      <p:sp>
        <p:nvSpPr>
          <p:cNvPr id="31" name="TextBox 30">
            <a:extLst>
              <a:ext uri="{FF2B5EF4-FFF2-40B4-BE49-F238E27FC236}">
                <a16:creationId xmlns:a16="http://schemas.microsoft.com/office/drawing/2014/main" id="{19602BB6-A466-35E9-2AA4-F724CBAACDC8}"/>
              </a:ext>
            </a:extLst>
          </p:cNvPr>
          <p:cNvSpPr txBox="1"/>
          <p:nvPr/>
        </p:nvSpPr>
        <p:spPr>
          <a:xfrm>
            <a:off x="7092084" y="8611969"/>
            <a:ext cx="4467828" cy="646331"/>
          </a:xfrm>
          <a:prstGeom prst="rect">
            <a:avLst/>
          </a:prstGeom>
          <a:noFill/>
        </p:spPr>
        <p:txBody>
          <a:bodyPr wrap="square" rtlCol="0">
            <a:spAutoFit/>
          </a:bodyPr>
          <a:lstStyle/>
          <a:p>
            <a:pPr algn="ctr"/>
            <a:r>
              <a:rPr lang="en-US" sz="3600" b="1">
                <a:solidFill>
                  <a:srgbClr val="000000"/>
                </a:solidFill>
                <a:latin typeface="Roboto Slab" pitchFamily="2" charset="0"/>
                <a:ea typeface="Roboto Slab" pitchFamily="2" charset="0"/>
                <a:cs typeface="Roboto" panose="02000000000000000000" pitchFamily="2" charset="0"/>
              </a:rPr>
              <a:t>And many more......</a:t>
            </a:r>
          </a:p>
        </p:txBody>
      </p:sp>
      <p:sp>
        <p:nvSpPr>
          <p:cNvPr id="20" name="TextBox 19">
            <a:extLst>
              <a:ext uri="{FF2B5EF4-FFF2-40B4-BE49-F238E27FC236}">
                <a16:creationId xmlns:a16="http://schemas.microsoft.com/office/drawing/2014/main" id="{88F2E7AA-A8DF-E1B1-BE58-3A03E9B84137}"/>
              </a:ext>
            </a:extLst>
          </p:cNvPr>
          <p:cNvSpPr txBox="1"/>
          <p:nvPr/>
        </p:nvSpPr>
        <p:spPr>
          <a:xfrm>
            <a:off x="514349" y="3190582"/>
            <a:ext cx="17259301" cy="5016758"/>
          </a:xfrm>
          <a:prstGeom prst="rect">
            <a:avLst/>
          </a:prstGeom>
          <a:noFill/>
        </p:spPr>
        <p:txBody>
          <a:bodyPr wrap="square" rtlCol="0">
            <a:spAutoFit/>
          </a:bodyPr>
          <a:lstStyle/>
          <a:p>
            <a:pPr marL="285750" indent="-285750">
              <a:buFont typeface="Arial" panose="020B0604020202020204" pitchFamily="34" charset="0"/>
              <a:buChar char="•"/>
            </a:pPr>
            <a:r>
              <a:rPr lang="en-US" sz="4000">
                <a:latin typeface="Roboto Slab" pitchFamily="2" charset="0"/>
                <a:ea typeface="Roboto Slab" pitchFamily="2" charset="0"/>
                <a:cs typeface="Roboto" panose="02000000000000000000" pitchFamily="2" charset="0"/>
              </a:rPr>
              <a:t>Alliance for Innovation on Maternal Health (AIM)</a:t>
            </a:r>
          </a:p>
          <a:p>
            <a:pPr marL="285750" indent="-285750">
              <a:buFont typeface="Arial" panose="020B0604020202020204" pitchFamily="34" charset="0"/>
              <a:buChar char="•"/>
            </a:pPr>
            <a:r>
              <a:rPr lang="en-US" sz="4000">
                <a:latin typeface="Roboto Slab" pitchFamily="2" charset="0"/>
                <a:ea typeface="Roboto Slab" pitchFamily="2" charset="0"/>
                <a:cs typeface="Roboto" panose="02000000000000000000" pitchFamily="2" charset="0"/>
              </a:rPr>
              <a:t>American College of Obstetricians and Gynecologists (ACOG)</a:t>
            </a:r>
          </a:p>
          <a:p>
            <a:pPr marL="285750" indent="-285750">
              <a:buFont typeface="Arial" panose="020B0604020202020204" pitchFamily="34" charset="0"/>
              <a:buChar char="•"/>
            </a:pPr>
            <a:r>
              <a:rPr lang="en-US" sz="4000">
                <a:latin typeface="Roboto Slab" pitchFamily="2" charset="0"/>
                <a:ea typeface="Roboto Slab" pitchFamily="2" charset="0"/>
                <a:cs typeface="Roboto" panose="02000000000000000000" pitchFamily="2" charset="0"/>
              </a:rPr>
              <a:t>Association of Women’s Health, Obstetric and Neonatal Nurses (AWHONN)</a:t>
            </a:r>
          </a:p>
          <a:p>
            <a:pPr marL="285750" indent="-285750">
              <a:buFont typeface="Arial" panose="020B0604020202020204" pitchFamily="34" charset="0"/>
              <a:buChar char="•"/>
            </a:pPr>
            <a:r>
              <a:rPr lang="en-US" sz="4000">
                <a:latin typeface="Roboto Slab" pitchFamily="2" charset="0"/>
                <a:ea typeface="Roboto Slab" pitchFamily="2" charset="0"/>
                <a:cs typeface="Roboto" panose="02000000000000000000" pitchFamily="2" charset="0"/>
              </a:rPr>
              <a:t>American College of Nurse Midwives (ACNM)</a:t>
            </a:r>
          </a:p>
          <a:p>
            <a:pPr marL="285750" indent="-285750">
              <a:buFont typeface="Arial" panose="020B0604020202020204" pitchFamily="34" charset="0"/>
              <a:buChar char="•"/>
            </a:pPr>
            <a:r>
              <a:rPr lang="en-US" sz="4000">
                <a:latin typeface="Roboto Slab" pitchFamily="2" charset="0"/>
                <a:ea typeface="Roboto Slab" pitchFamily="2" charset="0"/>
                <a:cs typeface="Roboto" panose="02000000000000000000" pitchFamily="2" charset="0"/>
              </a:rPr>
              <a:t>Centers for Disease Control and Prevention (CDC)</a:t>
            </a:r>
          </a:p>
          <a:p>
            <a:pPr marL="285750" indent="-285750">
              <a:buFont typeface="Arial" panose="020B0604020202020204" pitchFamily="34" charset="0"/>
              <a:buChar char="•"/>
            </a:pPr>
            <a:r>
              <a:rPr lang="en-US" sz="4000">
                <a:latin typeface="Roboto Slab" pitchFamily="2" charset="0"/>
                <a:ea typeface="Roboto Slab" pitchFamily="2" charset="0"/>
                <a:cs typeface="Roboto" panose="02000000000000000000" pitchFamily="2" charset="0"/>
              </a:rPr>
              <a:t>Health Resources and Services Administration (HRSA)</a:t>
            </a:r>
          </a:p>
          <a:p>
            <a:endParaRPr lang="en-US" sz="4000"/>
          </a:p>
        </p:txBody>
      </p:sp>
    </p:spTree>
    <p:extLst>
      <p:ext uri="{BB962C8B-B14F-4D97-AF65-F5344CB8AC3E}">
        <p14:creationId xmlns:p14="http://schemas.microsoft.com/office/powerpoint/2010/main" val="598619196"/>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AF6"/>
        </a:solidFill>
        <a:effectLst/>
      </p:bgPr>
    </p:bg>
    <p:spTree>
      <p:nvGrpSpPr>
        <p:cNvPr id="1" name="">
          <a:extLst>
            <a:ext uri="{FF2B5EF4-FFF2-40B4-BE49-F238E27FC236}">
              <a16:creationId xmlns:a16="http://schemas.microsoft.com/office/drawing/2014/main" id="{7EB642ED-D082-3371-8480-92F7246C997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793818-32AE-D8E7-3366-F11341A8FD0B}"/>
              </a:ext>
            </a:extLst>
          </p:cNvPr>
          <p:cNvSpPr/>
          <p:nvPr/>
        </p:nvSpPr>
        <p:spPr>
          <a:xfrm>
            <a:off x="914400" y="1150374"/>
            <a:ext cx="5338916" cy="8310716"/>
          </a:xfrm>
          <a:prstGeom prst="rect">
            <a:avLst/>
          </a:prstGeom>
          <a:solidFill>
            <a:schemeClr val="bg1"/>
          </a:solidFill>
          <a:ln>
            <a:solidFill>
              <a:srgbClr val="DAEB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8AF89347-E9E4-EFF6-7A64-A6A5D5127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279" y="1612249"/>
            <a:ext cx="426720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368BA714-1D79-7EAC-9BF1-4FECA7DD8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291" y="3546065"/>
            <a:ext cx="2543175" cy="59150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
            <a:extLst>
              <a:ext uri="{FF2B5EF4-FFF2-40B4-BE49-F238E27FC236}">
                <a16:creationId xmlns:a16="http://schemas.microsoft.com/office/drawing/2014/main" id="{366D1148-45C0-A581-606F-CEB9993B2E2C}"/>
              </a:ext>
            </a:extLst>
          </p:cNvPr>
          <p:cNvSpPr txBox="1"/>
          <p:nvPr/>
        </p:nvSpPr>
        <p:spPr>
          <a:xfrm>
            <a:off x="7119784" y="1928549"/>
            <a:ext cx="9877937" cy="4814075"/>
          </a:xfrm>
          <a:prstGeom prst="rect">
            <a:avLst/>
          </a:prstGeom>
        </p:spPr>
        <p:txBody>
          <a:bodyPr wrap="square" lIns="0" tIns="0" rIns="0" bIns="0" rtlCol="0" anchor="t">
            <a:spAutoFit/>
          </a:bodyPr>
          <a:lstStyle/>
          <a:p>
            <a:pPr algn="ctr">
              <a:lnSpc>
                <a:spcPts val="4196"/>
              </a:lnSpc>
            </a:pPr>
            <a:r>
              <a:rPr lang="en-US" sz="3600" b="1">
                <a:solidFill>
                  <a:srgbClr val="000000"/>
                </a:solidFill>
                <a:latin typeface="Roboto Slab" pitchFamily="2" charset="0"/>
                <a:ea typeface="Roboto Slab" pitchFamily="2" charset="0"/>
                <a:cs typeface="Roboto"/>
                <a:sym typeface="Roboto"/>
              </a:rPr>
              <a:t>Agency for Healthcare Research</a:t>
            </a:r>
          </a:p>
          <a:p>
            <a:pPr algn="ctr">
              <a:lnSpc>
                <a:spcPts val="4196"/>
              </a:lnSpc>
            </a:pPr>
            <a:r>
              <a:rPr lang="en-US" sz="3600" b="1">
                <a:solidFill>
                  <a:srgbClr val="000000"/>
                </a:solidFill>
                <a:latin typeface="Roboto Slab" pitchFamily="2" charset="0"/>
                <a:ea typeface="Roboto Slab" pitchFamily="2" charset="0"/>
                <a:cs typeface="Roboto"/>
                <a:sym typeface="Roboto"/>
              </a:rPr>
              <a:t>and Quality’s Safety Program for</a:t>
            </a:r>
          </a:p>
          <a:p>
            <a:pPr algn="ctr">
              <a:lnSpc>
                <a:spcPts val="4196"/>
              </a:lnSpc>
            </a:pPr>
            <a:r>
              <a:rPr lang="en-US" sz="3600" b="1">
                <a:solidFill>
                  <a:srgbClr val="000000"/>
                </a:solidFill>
                <a:latin typeface="Roboto Slab" pitchFamily="2" charset="0"/>
                <a:ea typeface="Roboto Slab" pitchFamily="2" charset="0"/>
                <a:cs typeface="Roboto"/>
                <a:sym typeface="Roboto"/>
              </a:rPr>
              <a:t>Perinatal Care Toolkit​</a:t>
            </a:r>
          </a:p>
          <a:p>
            <a:pPr marL="457200" indent="-457200" algn="l">
              <a:lnSpc>
                <a:spcPts val="4196"/>
              </a:lnSpc>
              <a:buFont typeface="Arial" panose="020B0604020202020204" pitchFamily="34" charset="0"/>
              <a:buChar char="•"/>
            </a:pPr>
            <a:r>
              <a:rPr lang="en-US" sz="3600">
                <a:solidFill>
                  <a:srgbClr val="000000"/>
                </a:solidFill>
                <a:latin typeface="Roboto Slab" pitchFamily="2" charset="0"/>
                <a:ea typeface="Roboto Slab" pitchFamily="2" charset="0"/>
                <a:cs typeface="Roboto"/>
                <a:sym typeface="Roboto"/>
              </a:rPr>
              <a:t>Focus on teamwork and communication​</a:t>
            </a:r>
          </a:p>
          <a:p>
            <a:pPr marL="457200" indent="-457200" algn="l">
              <a:lnSpc>
                <a:spcPts val="4196"/>
              </a:lnSpc>
              <a:buFont typeface="Arial" panose="020B0604020202020204" pitchFamily="34" charset="0"/>
              <a:buChar char="•"/>
            </a:pPr>
            <a:r>
              <a:rPr lang="en-US" sz="3600">
                <a:solidFill>
                  <a:srgbClr val="000000"/>
                </a:solidFill>
                <a:latin typeface="Roboto Slab" pitchFamily="2" charset="0"/>
                <a:ea typeface="Roboto Slab" pitchFamily="2" charset="0"/>
                <a:cs typeface="Roboto"/>
                <a:sym typeface="Roboto"/>
              </a:rPr>
              <a:t>Uses scenario-based training​</a:t>
            </a:r>
          </a:p>
          <a:p>
            <a:pPr marL="457200" indent="-457200" algn="l">
              <a:lnSpc>
                <a:spcPts val="4196"/>
              </a:lnSpc>
              <a:buFont typeface="Arial" panose="020B0604020202020204" pitchFamily="34" charset="0"/>
              <a:buChar char="•"/>
            </a:pPr>
            <a:r>
              <a:rPr lang="en-US" sz="3600">
                <a:solidFill>
                  <a:srgbClr val="000000"/>
                </a:solidFill>
                <a:latin typeface="Roboto Slab" pitchFamily="2" charset="0"/>
                <a:ea typeface="Roboto Slab" pitchFamily="2" charset="0"/>
                <a:cs typeface="Roboto"/>
                <a:sym typeface="Roboto"/>
              </a:rPr>
              <a:t>Emphasizes culture change​</a:t>
            </a:r>
          </a:p>
          <a:p>
            <a:pPr marL="457200" indent="-457200" algn="l">
              <a:lnSpc>
                <a:spcPts val="4196"/>
              </a:lnSpc>
              <a:buFont typeface="Arial" panose="020B0604020202020204" pitchFamily="34" charset="0"/>
              <a:buChar char="•"/>
            </a:pPr>
            <a:r>
              <a:rPr lang="en-US" sz="3600">
                <a:solidFill>
                  <a:srgbClr val="000000"/>
                </a:solidFill>
                <a:latin typeface="Roboto Slab" pitchFamily="2" charset="0"/>
                <a:ea typeface="Roboto Slab" pitchFamily="2" charset="0"/>
                <a:cs typeface="Roboto"/>
                <a:sym typeface="Roboto"/>
              </a:rPr>
              <a:t>Supports unit-level implementation​</a:t>
            </a:r>
          </a:p>
          <a:p>
            <a:pPr marL="457200" indent="-457200" algn="l">
              <a:lnSpc>
                <a:spcPts val="4196"/>
              </a:lnSpc>
              <a:buFont typeface="Arial" panose="020B0604020202020204" pitchFamily="34" charset="0"/>
              <a:buChar char="•"/>
            </a:pPr>
            <a:r>
              <a:rPr lang="en-US" sz="3600">
                <a:solidFill>
                  <a:srgbClr val="000000"/>
                </a:solidFill>
                <a:latin typeface="Roboto Slab" pitchFamily="2" charset="0"/>
                <a:ea typeface="Roboto Slab" pitchFamily="2" charset="0"/>
                <a:cs typeface="Roboto"/>
                <a:sym typeface="Roboto"/>
              </a:rPr>
              <a:t>Connects behavior change to patient safety outcomes</a:t>
            </a:r>
          </a:p>
        </p:txBody>
      </p:sp>
      <p:sp>
        <p:nvSpPr>
          <p:cNvPr id="5" name="Arrow: Pentagon 4">
            <a:extLst>
              <a:ext uri="{FF2B5EF4-FFF2-40B4-BE49-F238E27FC236}">
                <a16:creationId xmlns:a16="http://schemas.microsoft.com/office/drawing/2014/main" id="{5E99E11C-9C7B-C7BA-A41D-997336F9F1A7}"/>
              </a:ext>
            </a:extLst>
          </p:cNvPr>
          <p:cNvSpPr/>
          <p:nvPr/>
        </p:nvSpPr>
        <p:spPr>
          <a:xfrm>
            <a:off x="11557000" y="7467600"/>
            <a:ext cx="2235200" cy="890851"/>
          </a:xfrm>
          <a:prstGeom prst="homePlate">
            <a:avLst/>
          </a:prstGeom>
          <a:solidFill>
            <a:srgbClr val="F9DBE9"/>
          </a:solidFill>
          <a:ln>
            <a:solidFill>
              <a:srgbClr val="F9DB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latin typeface="Roboto" panose="02000000000000000000" pitchFamily="2" charset="0"/>
                <a:ea typeface="Roboto" panose="02000000000000000000" pitchFamily="2" charset="0"/>
                <a:cs typeface="Roboto" panose="02000000000000000000" pitchFamily="2" charset="0"/>
              </a:rPr>
              <a:t>Link to SPPC-II Toolkit</a:t>
            </a:r>
          </a:p>
        </p:txBody>
      </p:sp>
      <p:pic>
        <p:nvPicPr>
          <p:cNvPr id="6" name="Picture 5">
            <a:extLst>
              <a:ext uri="{FF2B5EF4-FFF2-40B4-BE49-F238E27FC236}">
                <a16:creationId xmlns:a16="http://schemas.microsoft.com/office/drawing/2014/main" id="{689207DF-C451-F94D-1BFE-61D724EAC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3799" y="6449548"/>
            <a:ext cx="3143922" cy="3143922"/>
          </a:xfrm>
          <a:prstGeom prst="rect">
            <a:avLst/>
          </a:prstGeom>
        </p:spPr>
      </p:pic>
    </p:spTree>
    <p:extLst>
      <p:ext uri="{BB962C8B-B14F-4D97-AF65-F5344CB8AC3E}">
        <p14:creationId xmlns:p14="http://schemas.microsoft.com/office/powerpoint/2010/main" val="4243515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6B4C22F98FA040BEA0071A5E0A3680" ma:contentTypeVersion="16" ma:contentTypeDescription="Create a new document." ma:contentTypeScope="" ma:versionID="cc6e70f84c6b70da771a1de189491d61">
  <xsd:schema xmlns:xsd="http://www.w3.org/2001/XMLSchema" xmlns:xs="http://www.w3.org/2001/XMLSchema" xmlns:p="http://schemas.microsoft.com/office/2006/metadata/properties" xmlns:ns2="62650fcf-82e5-4051-a718-da63df59acbd" xmlns:ns3="7e4a9970-6223-4767-ab98-452557aee9bb" targetNamespace="http://schemas.microsoft.com/office/2006/metadata/properties" ma:root="true" ma:fieldsID="61b01ddce9fa42fee0b080ea96695591" ns2:_="" ns3:_="">
    <xsd:import namespace="62650fcf-82e5-4051-a718-da63df59acbd"/>
    <xsd:import namespace="7e4a9970-6223-4767-ab98-452557aee9bb"/>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50fcf-82e5-4051-a718-da63df59ac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a7954ad-1e71-4487-84cc-9fbcfd87729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4a9970-6223-4767-ab98-452557aee9b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da10335-92ef-4d31-a291-8bec454cf143}" ma:internalName="TaxCatchAll" ma:showField="CatchAllData" ma:web="7e4a9970-6223-4767-ab98-452557aee9b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2650fcf-82e5-4051-a718-da63df59acbd">
      <Terms xmlns="http://schemas.microsoft.com/office/infopath/2007/PartnerControls"/>
    </lcf76f155ced4ddcb4097134ff3c332f>
    <TaxCatchAll xmlns="7e4a9970-6223-4767-ab98-452557aee9bb" xsi:nil="true"/>
  </documentManagement>
</p:properties>
</file>

<file path=customXml/itemProps1.xml><?xml version="1.0" encoding="utf-8"?>
<ds:datastoreItem xmlns:ds="http://schemas.openxmlformats.org/officeDocument/2006/customXml" ds:itemID="{8841E4CD-24A7-4CA2-8D64-C8D65C84A37B}">
  <ds:schemaRefs>
    <ds:schemaRef ds:uri="62650fcf-82e5-4051-a718-da63df59acbd"/>
    <ds:schemaRef ds:uri="7e4a9970-6223-4767-ab98-452557aee9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60854C-3A15-416C-A62D-8FA377F23D38}">
  <ds:schemaRefs>
    <ds:schemaRef ds:uri="http://schemas.microsoft.com/sharepoint/v3/contenttype/forms"/>
  </ds:schemaRefs>
</ds:datastoreItem>
</file>

<file path=customXml/itemProps3.xml><?xml version="1.0" encoding="utf-8"?>
<ds:datastoreItem xmlns:ds="http://schemas.openxmlformats.org/officeDocument/2006/customXml" ds:itemID="{542B27E8-A0C9-4178-A108-65C306A9476B}">
  <ds:schemaRefs>
    <ds:schemaRef ds:uri="62650fcf-82e5-4051-a718-da63df59acbd"/>
    <ds:schemaRef ds:uri="7e4a9970-6223-4767-ab98-452557aee9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43</TotalTime>
  <Words>3758</Words>
  <Application>Microsoft Macintosh PowerPoint</Application>
  <PresentationFormat>Custom</PresentationFormat>
  <Paragraphs>501</Paragraphs>
  <Slides>56</Slides>
  <Notes>53</Notes>
  <HiddenSlides>6</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Roboto Bold Italics</vt:lpstr>
      <vt:lpstr>Roboto Bold</vt:lpstr>
      <vt:lpstr>Calibri</vt:lpstr>
      <vt:lpstr>Outfit</vt:lpstr>
      <vt:lpstr>Roboto</vt:lpstr>
      <vt:lpstr>Aptos</vt:lpstr>
      <vt:lpstr>Arial</vt:lpstr>
      <vt:lpstr>Roboto Italics</vt:lpstr>
      <vt:lpstr>Radnika Next Light</vt:lpstr>
      <vt:lpstr>Roboto Slab Bold</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CDCF RMC Clinical Scenarios_REVISIONS</dc:title>
  <cp:lastModifiedBy>Domonique Davis</cp:lastModifiedBy>
  <cp:revision>4</cp:revision>
  <dcterms:created xsi:type="dcterms:W3CDTF">2006-08-16T00:00:00Z</dcterms:created>
  <dcterms:modified xsi:type="dcterms:W3CDTF">2026-04-17T17:33:34Z</dcterms:modified>
  <dc:identifier>DAGyhJp-Cds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0x010100D96B4C22F98FA040BEA0071A5E0A3680</vt:lpwstr>
  </property>
  <property fmtid="{D5CDD505-2E9C-101B-9397-08002B2CF9AE}" pid="3" name="MediaServiceImageTags">
    <vt:lpwstr/>
  </property>
</Properties>
</file>